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308" r:id="rId26"/>
    <p:sldId id="309" r:id="rId27"/>
    <p:sldId id="310" r:id="rId28"/>
    <p:sldId id="311" r:id="rId29"/>
    <p:sldId id="295" r:id="rId30"/>
    <p:sldId id="296" r:id="rId31"/>
    <p:sldId id="297" r:id="rId32"/>
    <p:sldId id="314" r:id="rId33"/>
    <p:sldId id="300" r:id="rId34"/>
    <p:sldId id="301" r:id="rId35"/>
    <p:sldId id="302" r:id="rId36"/>
    <p:sldId id="303" r:id="rId37"/>
    <p:sldId id="305" r:id="rId38"/>
    <p:sldId id="306" r:id="rId39"/>
    <p:sldId id="30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4F1"/>
    <a:srgbClr val="A82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4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241A2-DC74-DC4A-BE53-DC6EE6BB1413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FBF7-E95A-2940-8A83-9A238873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FA34-6B1F-574E-8D37-51FFA6BAD72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A00-93F5-E640-A5DF-3C999220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3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BSTs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5" name="Picture 4" descr="oc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45" y="261923"/>
            <a:ext cx="3087273" cy="18316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Fig4_Quality_vs_Superiority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9" y="4833871"/>
            <a:ext cx="4318320" cy="161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 descr="nase_see_hol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59" y="237961"/>
            <a:ext cx="2553462" cy="1855621"/>
          </a:xfrm>
          <a:prstGeom prst="rect">
            <a:avLst/>
          </a:prstGeom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518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960" y="1006437"/>
            <a:ext cx="6850128" cy="4363776"/>
            <a:chOff x="-48254" y="246975"/>
            <a:chExt cx="9015854" cy="6613243"/>
          </a:xfrm>
        </p:grpSpPr>
        <p:grpSp>
          <p:nvGrpSpPr>
            <p:cNvPr id="10" name="Group 9"/>
            <p:cNvGrpSpPr/>
            <p:nvPr/>
          </p:nvGrpSpPr>
          <p:grpSpPr>
            <a:xfrm>
              <a:off x="2900700" y="246975"/>
              <a:ext cx="2567619" cy="1505338"/>
              <a:chOff x="2712349" y="335182"/>
              <a:chExt cx="2021716" cy="1034866"/>
            </a:xfrm>
          </p:grpSpPr>
          <p:pic>
            <p:nvPicPr>
              <p:cNvPr id="4" name="Picture 3" descr="Serena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0413" y="335182"/>
                <a:ext cx="1653652" cy="103486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2461100" y="683680"/>
                <a:ext cx="869296" cy="36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150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463" y="4697991"/>
              <a:ext cx="2226208" cy="1264497"/>
              <a:chOff x="4501146" y="2565578"/>
              <a:chExt cx="2226208" cy="1264497"/>
            </a:xfrm>
          </p:grpSpPr>
          <p:pic>
            <p:nvPicPr>
              <p:cNvPr id="8" name="Picture 7" descr="dolphi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765" y="2657565"/>
                <a:ext cx="1770589" cy="96644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4101817" y="2964907"/>
                <a:ext cx="1264497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110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2749" y="2382658"/>
              <a:ext cx="2667558" cy="1486591"/>
              <a:chOff x="1310229" y="2547711"/>
              <a:chExt cx="1734904" cy="1102333"/>
            </a:xfrm>
          </p:grpSpPr>
          <p:pic>
            <p:nvPicPr>
              <p:cNvPr id="5" name="Picture 4" descr="Beagle2WDHo_Ap6D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775" y="2547711"/>
                <a:ext cx="1369358" cy="110233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1055543" y="2996895"/>
                <a:ext cx="812340" cy="30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48254" y="4708167"/>
              <a:ext cx="1958857" cy="1344760"/>
              <a:chOff x="859462" y="4540751"/>
              <a:chExt cx="1958857" cy="1344760"/>
            </a:xfrm>
          </p:grpSpPr>
          <p:pic>
            <p:nvPicPr>
              <p:cNvPr id="6" name="Picture 5" descr="frog-lef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7" y="4540751"/>
                <a:ext cx="1541272" cy="13447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666400" y="5015707"/>
                <a:ext cx="851963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err="1" smtClean="0"/>
                  <a:t>oz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23424" y="2382658"/>
              <a:ext cx="3572927" cy="1700722"/>
              <a:chOff x="5395512" y="1996544"/>
              <a:chExt cx="2884139" cy="1239786"/>
            </a:xfrm>
          </p:grpSpPr>
          <p:pic>
            <p:nvPicPr>
              <p:cNvPr id="16" name="Picture 15" descr="rhino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195" y="1996544"/>
                <a:ext cx="2511456" cy="123375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 rot="16200000">
                <a:off x="5061042" y="2525825"/>
                <a:ext cx="1044975" cy="37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80639" y="5279080"/>
              <a:ext cx="2255777" cy="1264497"/>
              <a:chOff x="6353076" y="4684665"/>
              <a:chExt cx="2790923" cy="1410902"/>
            </a:xfrm>
          </p:grpSpPr>
          <p:pic>
            <p:nvPicPr>
              <p:cNvPr id="19" name="Picture 18" descr="tiger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918" y="4710189"/>
                <a:ext cx="2318081" cy="126579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 rot="16200000">
                <a:off x="5935801" y="5101940"/>
                <a:ext cx="1410902" cy="57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241" y="5005573"/>
              <a:ext cx="2659359" cy="1854645"/>
              <a:chOff x="6105132" y="-415754"/>
              <a:chExt cx="3038868" cy="1854645"/>
            </a:xfrm>
          </p:grpSpPr>
          <p:pic>
            <p:nvPicPr>
              <p:cNvPr id="22" name="Picture 21" descr="whal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956" y="0"/>
                <a:ext cx="2588044" cy="112903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 rot="16200000">
                <a:off x="5443968" y="245410"/>
                <a:ext cx="1854645" cy="532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350,000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669066" y="1922887"/>
              <a:ext cx="500528" cy="77887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3"/>
            </p:cNvCxnSpPr>
            <p:nvPr/>
          </p:nvCxnSpPr>
          <p:spPr>
            <a:xfrm>
              <a:off x="4427574" y="1922887"/>
              <a:ext cx="228771" cy="7270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90657" y="4142823"/>
              <a:ext cx="517909" cy="11767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468319" y="4134406"/>
              <a:ext cx="796218" cy="99694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34906" y="3942396"/>
              <a:ext cx="968530" cy="66194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593042" y="3942396"/>
              <a:ext cx="775107" cy="7657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/>
          <a:lstStyle/>
          <a:p>
            <a:r>
              <a:rPr lang="en-US" dirty="0" smtClean="0"/>
              <a:t>Insert a 3-lb duck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914490" y="536011"/>
            <a:ext cx="1734585" cy="1398153"/>
            <a:chOff x="206770" y="934565"/>
            <a:chExt cx="1734585" cy="1398153"/>
          </a:xfrm>
        </p:grpSpPr>
        <p:pic>
          <p:nvPicPr>
            <p:cNvPr id="3" name="Picture 2" descr="daffy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02" y="934565"/>
              <a:ext cx="1398153" cy="1398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/>
            <p:cNvSpPr txBox="1"/>
            <p:nvPr/>
          </p:nvSpPr>
          <p:spPr>
            <a:xfrm rot="16200000">
              <a:off x="114146" y="1366072"/>
              <a:ext cx="52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3lbs</a:t>
              </a:r>
              <a:endParaRPr lang="en-US" sz="16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4120" y="874894"/>
            <a:ext cx="2802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Is 3 &gt; or &lt; the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weight at this node?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91686" y="1758512"/>
            <a:ext cx="1401700" cy="103321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>
            <a:off x="191686" y="1758512"/>
            <a:ext cx="1006244" cy="237767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</p:cNvCxnSpPr>
          <p:nvPr/>
        </p:nvCxnSpPr>
        <p:spPr>
          <a:xfrm>
            <a:off x="1923755" y="4837518"/>
            <a:ext cx="484295" cy="32823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41938" y="5394177"/>
            <a:ext cx="3550795" cy="1200328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Check: all descendants to the right of the frog, weigh more then the frog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8509" y="922822"/>
            <a:ext cx="390571" cy="39516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011E-6 2.2562E-6 L -0.57277 0.7030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38" y="3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784"/>
            <a:ext cx="8229600" cy="1143000"/>
          </a:xfrm>
        </p:spPr>
        <p:txBody>
          <a:bodyPr/>
          <a:lstStyle/>
          <a:p>
            <a:r>
              <a:rPr lang="en-US" dirty="0" smtClean="0"/>
              <a:t>Removing … It’s complicated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705" y="1158783"/>
            <a:ext cx="8829515" cy="5538961"/>
          </a:xfrm>
        </p:spPr>
        <p:txBody>
          <a:bodyPr>
            <a:normAutofit/>
          </a:bodyPr>
          <a:lstStyle/>
          <a:p>
            <a:r>
              <a:rPr lang="en-US" dirty="0" smtClean="0"/>
              <a:t>Section 17.3.3 in the book</a:t>
            </a:r>
          </a:p>
          <a:p>
            <a:r>
              <a:rPr lang="en-US" dirty="0" smtClean="0"/>
              <a:t>Remove a leaf node</a:t>
            </a:r>
          </a:p>
          <a:p>
            <a:pPr lvl="1"/>
            <a:r>
              <a:rPr lang="en-US" dirty="0" smtClean="0"/>
              <a:t>Easy: Remove it from the tree</a:t>
            </a:r>
          </a:p>
          <a:p>
            <a:r>
              <a:rPr lang="en-US" dirty="0" smtClean="0"/>
              <a:t>Remove an intermediate node that has 1 child</a:t>
            </a:r>
          </a:p>
          <a:p>
            <a:pPr lvl="1"/>
            <a:r>
              <a:rPr lang="en-US" dirty="0" smtClean="0"/>
              <a:t>Almost easy: move the child </a:t>
            </a:r>
            <a:r>
              <a:rPr lang="en-US" dirty="0" err="1" smtClean="0"/>
              <a:t>upRemove</a:t>
            </a:r>
            <a:r>
              <a:rPr lang="en-US" dirty="0" smtClean="0"/>
              <a:t> an intermediate node that has 2 children</a:t>
            </a:r>
          </a:p>
          <a:p>
            <a:pPr lvl="1"/>
            <a:r>
              <a:rPr lang="en-US" dirty="0" smtClean="0"/>
              <a:t>Complicated:</a:t>
            </a:r>
          </a:p>
        </p:txBody>
      </p:sp>
    </p:spTree>
    <p:extLst>
      <p:ext uri="{BB962C8B-B14F-4D97-AF65-F5344CB8AC3E}">
        <p14:creationId xmlns:p14="http://schemas.microsoft.com/office/powerpoint/2010/main" val="373178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963"/>
            <a:ext cx="8229600" cy="1143000"/>
          </a:xfrm>
        </p:spPr>
        <p:txBody>
          <a:bodyPr/>
          <a:lstStyle/>
          <a:p>
            <a:r>
              <a:rPr lang="en-US" dirty="0" smtClean="0"/>
              <a:t>Binary Search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55"/>
            <a:ext cx="8229600" cy="1444766"/>
          </a:xfrm>
        </p:spPr>
        <p:txBody>
          <a:bodyPr/>
          <a:lstStyle/>
          <a:p>
            <a:r>
              <a:rPr lang="en-US" dirty="0" smtClean="0"/>
              <a:t>Generic</a:t>
            </a:r>
          </a:p>
          <a:p>
            <a:r>
              <a:rPr lang="en-US" dirty="0" smtClean="0"/>
              <a:t>2 children: </a:t>
            </a:r>
            <a:r>
              <a:rPr lang="en-US" dirty="0" err="1" smtClean="0"/>
              <a:t>leftChild</a:t>
            </a:r>
            <a:r>
              <a:rPr lang="en-US" dirty="0" smtClean="0"/>
              <a:t>, </a:t>
            </a:r>
            <a:r>
              <a:rPr lang="en-US" dirty="0" err="1" smtClean="0"/>
              <a:t>rightChild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16" y="2212027"/>
            <a:ext cx="7797236" cy="3785652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private T            data;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  parent;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leftChild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rightChild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(T data) {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this.data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// Also the usual getters &amp; setters.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940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32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 of many ways to implement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91" y="28427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be improved</a:t>
            </a:r>
          </a:p>
          <a:p>
            <a:pPr lvl="1"/>
            <a:r>
              <a:rPr lang="en-US" dirty="0" smtClean="0"/>
              <a:t>Add integrity checkers to be called after every operation that changes structure</a:t>
            </a:r>
          </a:p>
          <a:p>
            <a:pPr lvl="1"/>
            <a:r>
              <a:rPr lang="en-US" dirty="0" smtClean="0"/>
              <a:t>What about iteration?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725" y="764626"/>
            <a:ext cx="7797236" cy="1938992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ublic class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BSTree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&lt;T&gt;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&lt;T&gt; 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root;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// Also find, add, &amp; delete methods  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83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872"/>
            <a:ext cx="8229600" cy="1143000"/>
          </a:xfrm>
        </p:spPr>
        <p:txBody>
          <a:bodyPr/>
          <a:lstStyle/>
          <a:p>
            <a:r>
              <a:rPr lang="en-US" dirty="0" smtClean="0"/>
              <a:t>Integrity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7" y="767245"/>
            <a:ext cx="8911858" cy="5568469"/>
          </a:xfrm>
        </p:spPr>
        <p:txBody>
          <a:bodyPr>
            <a:normAutofit/>
          </a:bodyPr>
          <a:lstStyle/>
          <a:p>
            <a:r>
              <a:rPr lang="en-US" dirty="0" smtClean="0"/>
              <a:t>Tree?</a:t>
            </a:r>
          </a:p>
          <a:p>
            <a:pPr lvl="1"/>
            <a:r>
              <a:rPr lang="en-US" dirty="0" smtClean="0"/>
              <a:t>“Topology checks”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to be connected, can</a:t>
            </a:r>
            <a:r>
              <a:rPr lang="fr-FR" dirty="0" smtClean="0"/>
              <a:t>’</a:t>
            </a:r>
            <a:r>
              <a:rPr lang="en-US" dirty="0" smtClean="0"/>
              <a:t>t have loops</a:t>
            </a:r>
          </a:p>
          <a:p>
            <a:r>
              <a:rPr lang="en-US" dirty="0" smtClean="0"/>
              <a:t>Binary?</a:t>
            </a:r>
          </a:p>
          <a:p>
            <a:pPr lvl="1"/>
            <a:r>
              <a:rPr lang="en-US" dirty="0" smtClean="0"/>
              <a:t>Node class only has 2 variables for children </a:t>
            </a:r>
            <a:r>
              <a:rPr lang="en-US" dirty="0" smtClean="0">
                <a:sym typeface="Wingdings"/>
              </a:rPr>
              <a:t> always binary</a:t>
            </a:r>
          </a:p>
          <a:p>
            <a:r>
              <a:rPr lang="en-US" dirty="0" smtClean="0">
                <a:sym typeface="Wingdings"/>
              </a:rPr>
              <a:t>Binary Search Tree?</a:t>
            </a:r>
          </a:p>
          <a:p>
            <a:pPr lvl="1"/>
            <a:r>
              <a:rPr lang="en-US" dirty="0" smtClean="0">
                <a:sym typeface="Wingdings"/>
              </a:rPr>
              <a:t>Root has integrity if left child &lt; root &lt; right child</a:t>
            </a:r>
          </a:p>
          <a:p>
            <a:pPr lvl="1"/>
            <a:r>
              <a:rPr lang="en-US" dirty="0" smtClean="0">
                <a:sym typeface="Wingdings"/>
              </a:rPr>
              <a:t>Any node has </a:t>
            </a:r>
            <a:r>
              <a:rPr lang="en-US" dirty="0">
                <a:sym typeface="Wingdings"/>
              </a:rPr>
              <a:t>integrity if left child &lt; </a:t>
            </a:r>
            <a:r>
              <a:rPr lang="en-US" dirty="0" smtClean="0">
                <a:sym typeface="Wingdings"/>
              </a:rPr>
              <a:t>node &lt; </a:t>
            </a:r>
            <a:r>
              <a:rPr lang="en-US" dirty="0">
                <a:sym typeface="Wingdings"/>
              </a:rPr>
              <a:t>right </a:t>
            </a:r>
            <a:r>
              <a:rPr lang="en-US" dirty="0" smtClean="0">
                <a:sym typeface="Wingdings"/>
              </a:rPr>
              <a:t>child (recursive definition)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4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977"/>
            <a:ext cx="8229600" cy="1143000"/>
          </a:xfrm>
        </p:spPr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" y="1081310"/>
            <a:ext cx="8468314" cy="5541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BSTree</a:t>
            </a:r>
            <a:r>
              <a:rPr lang="en-US" dirty="0" smtClean="0"/>
              <a:t>&lt;T&gt;  </a:t>
            </a:r>
            <a:r>
              <a:rPr lang="en-US" dirty="0" smtClean="0">
                <a:sym typeface="Wingdings"/>
              </a:rPr>
              <a:t>                               public class </a:t>
            </a:r>
            <a:r>
              <a:rPr lang="en-US" dirty="0" err="1" smtClean="0">
                <a:sym typeface="Wingdings"/>
              </a:rPr>
              <a:t>BSTree</a:t>
            </a:r>
            <a:r>
              <a:rPr lang="en-US" dirty="0" smtClean="0">
                <a:sym typeface="Wingdings"/>
              </a:rPr>
              <a:t>&lt;T&gt; implements </a:t>
            </a:r>
            <a:r>
              <a:rPr lang="en-US" dirty="0" err="1" smtClean="0">
                <a:sym typeface="Wingdings"/>
              </a:rPr>
              <a:t>Iterable</a:t>
            </a:r>
            <a:r>
              <a:rPr lang="en-US" dirty="0" smtClean="0">
                <a:sym typeface="Wingdings"/>
              </a:rPr>
              <a:t>&lt;T&gt;</a:t>
            </a:r>
          </a:p>
          <a:p>
            <a:r>
              <a:rPr lang="en-US" dirty="0" err="1" smtClean="0">
                <a:sym typeface="Wingdings"/>
              </a:rPr>
              <a:t>BSTree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needs method </a:t>
            </a:r>
            <a:r>
              <a:rPr lang="en-US" dirty="0" smtClean="0">
                <a:sym typeface="Wingdings"/>
              </a:rPr>
              <a:t>iterator(), which returns an object that implements </a:t>
            </a:r>
            <a:r>
              <a:rPr lang="en-US" dirty="0" err="1" smtClean="0">
                <a:sym typeface="Wingdings"/>
              </a:rPr>
              <a:t>Iterable</a:t>
            </a:r>
            <a:r>
              <a:rPr lang="en-US" dirty="0" smtClean="0">
                <a:sym typeface="Wingdings"/>
              </a:rPr>
              <a:t>&lt;T&gt;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ublic </a:t>
            </a:r>
            <a:r>
              <a:rPr lang="en-US" dirty="0" err="1" smtClean="0">
                <a:sym typeface="Wingdings"/>
              </a:rPr>
              <a:t>boolean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hasNext</a:t>
            </a:r>
            <a:r>
              <a:rPr lang="en-US" dirty="0" smtClean="0">
                <a:sym typeface="Wingdings"/>
              </a:rPr>
              <a:t>()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ublic T next()</a:t>
            </a:r>
          </a:p>
          <a:p>
            <a:r>
              <a:rPr lang="en-US" dirty="0" smtClean="0">
                <a:sym typeface="Wingdings"/>
              </a:rPr>
              <a:t>2 design choices, like Roster</a:t>
            </a:r>
          </a:p>
          <a:p>
            <a:pPr lvl="1"/>
            <a:r>
              <a:rPr lang="en-US" dirty="0" smtClean="0">
                <a:sym typeface="Wingdings"/>
              </a:rPr>
              <a:t>Inner class that knows how to explore the tree (hard)</a:t>
            </a:r>
          </a:p>
          <a:p>
            <a:pPr lvl="1"/>
            <a:r>
              <a:rPr lang="en-US" dirty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terator() method builds an </a:t>
            </a:r>
            <a:r>
              <a:rPr lang="en-US" dirty="0" err="1" smtClean="0">
                <a:sym typeface="Wingdings"/>
              </a:rPr>
              <a:t>ArrayList</a:t>
            </a:r>
            <a:r>
              <a:rPr lang="en-US" dirty="0" smtClean="0">
                <a:sym typeface="Wingdings"/>
              </a:rPr>
              <a:t>&lt;T&gt;, then returns the </a:t>
            </a:r>
            <a:r>
              <a:rPr lang="en-US" dirty="0" err="1" smtClean="0">
                <a:sym typeface="Wingdings"/>
              </a:rPr>
              <a:t>ArrayList’s</a:t>
            </a:r>
            <a:r>
              <a:rPr lang="en-US" dirty="0" smtClean="0">
                <a:sym typeface="Wingdings"/>
              </a:rPr>
              <a:t> iterator (easy)</a:t>
            </a:r>
          </a:p>
        </p:txBody>
      </p:sp>
    </p:spTree>
    <p:extLst>
      <p:ext uri="{BB962C8B-B14F-4D97-AF65-F5344CB8AC3E}">
        <p14:creationId xmlns:p14="http://schemas.microsoft.com/office/powerpoint/2010/main" val="161722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9053"/>
            <a:ext cx="8229600" cy="58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836" y="996742"/>
            <a:ext cx="8070344" cy="5632311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ublic class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BSTree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&lt;T&gt; implements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Iterable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&lt;T&gt;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private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BSTNode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&lt;T&gt;  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root;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. . .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public Iterator&lt;T&gt; iterator()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&lt;T&gt; list = new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&lt;&gt;();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collectRecurse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(root, list);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list.iterator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private void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collectRecurse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(Node&lt;T&gt; node,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    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&lt;T&gt; list)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if (node == null)  return;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collectRecurse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node.getLeftChild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(), list);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list.add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node.getData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());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collectRecurse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node.getRightChild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(), list)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;   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850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2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Threads: How 1 CPU looks like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997"/>
            <a:ext cx="8229600" cy="1581311"/>
          </a:xfrm>
        </p:spPr>
        <p:txBody>
          <a:bodyPr/>
          <a:lstStyle/>
          <a:p>
            <a:r>
              <a:rPr lang="en-US" dirty="0" err="1" smtClean="0"/>
              <a:t>Theads</a:t>
            </a:r>
            <a:r>
              <a:rPr lang="en-US" dirty="0" smtClean="0"/>
              <a:t> are like </a:t>
            </a:r>
            <a:r>
              <a:rPr lang="en-US" dirty="0" err="1" smtClean="0"/>
              <a:t>Superboy</a:t>
            </a:r>
            <a:r>
              <a:rPr lang="en-US" dirty="0" smtClean="0"/>
              <a:t> playing ping pong</a:t>
            </a:r>
          </a:p>
          <a:p>
            <a:r>
              <a:rPr lang="en-US" dirty="0" smtClean="0"/>
              <a:t>Or sheep dogs</a:t>
            </a:r>
            <a:endParaRPr lang="en-US" dirty="0"/>
          </a:p>
        </p:txBody>
      </p:sp>
      <p:pic>
        <p:nvPicPr>
          <p:cNvPr id="4" name="Picture 3" descr="sheepdo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97" y="3075857"/>
            <a:ext cx="3557303" cy="2667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uperbo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61" y="2395144"/>
            <a:ext cx="2763273" cy="412149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7320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there were threads … </a:t>
            </a:r>
            <a:br>
              <a:rPr lang="en-US" dirty="0" smtClean="0"/>
            </a:br>
            <a:r>
              <a:rPr lang="en-US" dirty="0" smtClean="0"/>
              <a:t>197?: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99"/>
            <a:ext cx="8229600" cy="50602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Minicomputers shared by n users with terminals.</a:t>
            </a:r>
          </a:p>
          <a:p>
            <a:r>
              <a:rPr lang="en-US" dirty="0" smtClean="0"/>
              <a:t>Each user experiences apparently continuous access to the computer, which is </a:t>
            </a:r>
            <a:r>
              <a:rPr lang="en-US" dirty="0"/>
              <a:t>apparently </a:t>
            </a:r>
            <a:r>
              <a:rPr lang="en-US" dirty="0" smtClean="0"/>
              <a:t>1/n times as fast as advertised.</a:t>
            </a:r>
          </a:p>
          <a:p>
            <a:r>
              <a:rPr lang="en-US" dirty="0" smtClean="0"/>
              <a:t>O.S. gives a fraction of a second to each user process in turn</a:t>
            </a:r>
          </a:p>
          <a:p>
            <a:r>
              <a:rPr lang="en-US" dirty="0" smtClean="0"/>
              <a:t>Each process has its own independent memory space. No process can access another thread’s memory.</a:t>
            </a:r>
          </a:p>
          <a:p>
            <a:r>
              <a:rPr lang="en-US" dirty="0" smtClean="0"/>
              <a:t>Swapping is slow.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3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3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1988: Sun introduces “Lightweight Processes”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1991: Java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4"/>
            <a:ext cx="8229600" cy="5390323"/>
          </a:xfrm>
        </p:spPr>
        <p:txBody>
          <a:bodyPr>
            <a:normAutofit/>
          </a:bodyPr>
          <a:lstStyle/>
          <a:p>
            <a:r>
              <a:rPr lang="en-US" dirty="0" smtClean="0"/>
              <a:t>Like threads: swapped in and out of the CPU</a:t>
            </a:r>
          </a:p>
          <a:p>
            <a:r>
              <a:rPr lang="en-US" dirty="0" smtClean="0"/>
              <a:t>Swapping is fast</a:t>
            </a:r>
          </a:p>
          <a:p>
            <a:r>
              <a:rPr lang="en-US" dirty="0" smtClean="0"/>
              <a:t>Memory is shared, needs to be protected from corruption</a:t>
            </a:r>
          </a:p>
          <a:p>
            <a:endParaRPr lang="en-US" dirty="0"/>
          </a:p>
          <a:p>
            <a:r>
              <a:rPr lang="en-US" dirty="0" smtClean="0"/>
              <a:t>Threads are integrated into the JVM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Checking for mouse/keyboard input</a:t>
            </a:r>
          </a:p>
          <a:p>
            <a:pPr lvl="1"/>
            <a:r>
              <a:rPr lang="en-US" dirty="0" smtClean="0"/>
              <a:t>Refreshing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2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99091" y="246975"/>
            <a:ext cx="2569228" cy="1505338"/>
            <a:chOff x="2711082" y="335182"/>
            <a:chExt cx="2022983" cy="1034866"/>
          </a:xfrm>
        </p:grpSpPr>
        <p:pic>
          <p:nvPicPr>
            <p:cNvPr id="4" name="Picture 3" descr="Seren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413" y="335182"/>
              <a:ext cx="1653652" cy="10348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2469564" y="682413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8717" y="4789978"/>
            <a:ext cx="2177954" cy="966446"/>
            <a:chOff x="4549400" y="2657565"/>
            <a:chExt cx="2177954" cy="966446"/>
          </a:xfrm>
        </p:grpSpPr>
        <p:pic>
          <p:nvPicPr>
            <p:cNvPr id="8" name="Picture 7" descr="dolphi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765" y="2657565"/>
              <a:ext cx="1770589" cy="96644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4307882" y="3013161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1731" y="2382658"/>
            <a:ext cx="2718577" cy="1486591"/>
            <a:chOff x="1277048" y="2547711"/>
            <a:chExt cx="1768085" cy="1102333"/>
          </a:xfrm>
        </p:grpSpPr>
        <p:pic>
          <p:nvPicPr>
            <p:cNvPr id="5" name="Picture 4" descr="Beagle2WDHo_Ap6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75" y="2547711"/>
              <a:ext cx="1369358" cy="110233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1093664" y="296371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4708167"/>
            <a:ext cx="1910603" cy="1344760"/>
            <a:chOff x="907716" y="4540751"/>
            <a:chExt cx="1910603" cy="1344760"/>
          </a:xfrm>
        </p:grpSpPr>
        <p:pic>
          <p:nvPicPr>
            <p:cNvPr id="6" name="Picture 5" descr="frog-lef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47" y="4540751"/>
              <a:ext cx="1541272" cy="13447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 rot="16200000">
              <a:off x="807688" y="506396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oz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27576" y="2382658"/>
            <a:ext cx="3568774" cy="1692446"/>
            <a:chOff x="5398864" y="1996544"/>
            <a:chExt cx="2880787" cy="1233753"/>
          </a:xfrm>
        </p:grpSpPr>
        <p:pic>
          <p:nvPicPr>
            <p:cNvPr id="16" name="Picture 15" descr="rhino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195" y="1996544"/>
              <a:ext cx="2511456" cy="12337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 rot="16200000">
              <a:off x="5098849" y="2529177"/>
              <a:ext cx="96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4303" y="5301954"/>
            <a:ext cx="2172114" cy="1134446"/>
            <a:chOff x="6456587" y="4710189"/>
            <a:chExt cx="2687412" cy="1265794"/>
          </a:xfrm>
        </p:grpSpPr>
        <p:pic>
          <p:nvPicPr>
            <p:cNvPr id="19" name="Picture 18" descr="tige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918" y="4710189"/>
              <a:ext cx="2318081" cy="12657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6215069" y="5205449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79556" y="5301954"/>
            <a:ext cx="2588044" cy="1261884"/>
            <a:chOff x="6186624" y="-119373"/>
            <a:chExt cx="2957376" cy="1261884"/>
          </a:xfrm>
        </p:grpSpPr>
        <p:pic>
          <p:nvPicPr>
            <p:cNvPr id="22" name="Picture 21" descr="whal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956" y="0"/>
              <a:ext cx="2588044" cy="112903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5740348" y="32690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350,000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669066" y="1922887"/>
            <a:ext cx="500528" cy="77887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>
            <a:off x="4427575" y="1922887"/>
            <a:ext cx="228769" cy="77887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90657" y="4142823"/>
            <a:ext cx="517909" cy="117677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68319" y="4134406"/>
            <a:ext cx="796218" cy="99694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4906" y="3942396"/>
            <a:ext cx="968530" cy="661946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3042" y="3942396"/>
            <a:ext cx="775107" cy="76577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56580" y="1860499"/>
            <a:ext cx="4887419" cy="496016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7725" y="584059"/>
            <a:ext cx="2025863" cy="2677656"/>
          </a:xfrm>
          <a:prstGeom prst="rect">
            <a:avLst/>
          </a:prstGeom>
          <a:solidFill>
            <a:srgbClr val="FFFFFF">
              <a:alpha val="73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descendants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 left of Serena weigh less than Serena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62" y="335011"/>
            <a:ext cx="8602938" cy="5041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How to go broke the day after Christmas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78178"/>
            <a:ext cx="8229600" cy="5495610"/>
          </a:xfrm>
        </p:spPr>
        <p:txBody>
          <a:bodyPr>
            <a:normAutofit/>
          </a:bodyPr>
          <a:lstStyle/>
          <a:p>
            <a:r>
              <a:rPr lang="en-US" dirty="0" smtClean="0"/>
              <a:t>January: start an e-commerce company with a server that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do threads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February: 20 orders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611716" y="2911545"/>
            <a:ext cx="2372108" cy="116222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Connected?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983824" y="3492656"/>
            <a:ext cx="1210016" cy="59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3840" y="2432279"/>
            <a:ext cx="0" cy="10603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97770" y="2432280"/>
            <a:ext cx="23960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3797770" y="2432279"/>
            <a:ext cx="0" cy="479266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2647664" y="4732757"/>
            <a:ext cx="2324187" cy="886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Service the order</a:t>
            </a:r>
          </a:p>
        </p:txBody>
      </p:sp>
      <p:cxnSp>
        <p:nvCxnSpPr>
          <p:cNvPr id="20" name="Straight Connector 19"/>
          <p:cNvCxnSpPr>
            <a:stCxn id="19" idx="0"/>
            <a:endCxn id="6" idx="2"/>
          </p:cNvCxnSpPr>
          <p:nvPr/>
        </p:nvCxnSpPr>
        <p:spPr>
          <a:xfrm flipH="1" flipV="1">
            <a:off x="3797770" y="4073766"/>
            <a:ext cx="11988" cy="658991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1255" y="317514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09758" y="42126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83824" y="5226635"/>
            <a:ext cx="1210016" cy="59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93840" y="3544474"/>
            <a:ext cx="0" cy="168815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9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23" y="497888"/>
            <a:ext cx="8229600" cy="58284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March: 100 orders</a:t>
            </a:r>
          </a:p>
          <a:p>
            <a:r>
              <a:rPr lang="en-US" sz="3600" dirty="0" smtClean="0"/>
              <a:t>April:150 orders</a:t>
            </a:r>
          </a:p>
          <a:p>
            <a:r>
              <a:rPr lang="en-US" sz="3600" dirty="0" smtClean="0"/>
              <a:t>May: 200 orders</a:t>
            </a:r>
          </a:p>
          <a:p>
            <a:r>
              <a:rPr lang="en-US" sz="3600" dirty="0" smtClean="0"/>
              <a:t>June: Investors give you millions of dollars</a:t>
            </a:r>
          </a:p>
          <a:p>
            <a:r>
              <a:rPr lang="en-US" sz="3600" dirty="0" smtClean="0"/>
              <a:t>July: Buy a bigger server</a:t>
            </a:r>
          </a:p>
          <a:p>
            <a:r>
              <a:rPr lang="en-US" sz="3600" dirty="0" smtClean="0"/>
              <a:t>August, September, October, November: 250/300/350/400 orders</a:t>
            </a:r>
          </a:p>
        </p:txBody>
      </p:sp>
    </p:spTree>
    <p:extLst>
      <p:ext uri="{BB962C8B-B14F-4D97-AF65-F5344CB8AC3E}">
        <p14:creationId xmlns:p14="http://schemas.microsoft.com/office/powerpoint/2010/main" val="285781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7766"/>
          </a:xfrm>
        </p:spPr>
        <p:txBody>
          <a:bodyPr>
            <a:normAutofit/>
          </a:bodyPr>
          <a:lstStyle/>
          <a:p>
            <a:r>
              <a:rPr lang="en-US" dirty="0" smtClean="0"/>
              <a:t>December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71"/>
            <a:ext cx="8229600" cy="5433031"/>
          </a:xfrm>
        </p:spPr>
        <p:txBody>
          <a:bodyPr/>
          <a:lstStyle/>
          <a:p>
            <a:r>
              <a:rPr lang="en-US" dirty="0"/>
              <a:t>Christmas </a:t>
            </a:r>
            <a:r>
              <a:rPr lang="en-US" dirty="0" smtClean="0"/>
              <a:t>shopping</a:t>
            </a:r>
          </a:p>
          <a:p>
            <a:r>
              <a:rPr lang="en-US" dirty="0" smtClean="0">
                <a:sym typeface="Wingdings"/>
              </a:rPr>
              <a:t>1000 </a:t>
            </a:r>
            <a:r>
              <a:rPr lang="en-US" dirty="0">
                <a:sym typeface="Wingdings"/>
              </a:rPr>
              <a:t>orders per </a:t>
            </a:r>
            <a:r>
              <a:rPr lang="en-US" dirty="0" smtClean="0">
                <a:sym typeface="Wingdings"/>
              </a:rPr>
              <a:t>hour</a:t>
            </a:r>
          </a:p>
          <a:p>
            <a:r>
              <a:rPr lang="en-US" dirty="0" smtClean="0">
                <a:sym typeface="Wingdings"/>
              </a:rPr>
              <a:t>When a customer hits “BUY”, no response until all earlier customers have been serviced</a:t>
            </a:r>
          </a:p>
          <a:p>
            <a:r>
              <a:rPr lang="en-US" dirty="0" smtClean="0">
                <a:sym typeface="Wingdings"/>
              </a:rPr>
              <a:t>Customers cancel orders</a:t>
            </a:r>
          </a:p>
          <a:p>
            <a:r>
              <a:rPr lang="en-US" dirty="0" smtClean="0">
                <a:sym typeface="Wingdings"/>
              </a:rPr>
              <a:t>Customers complain on Facebook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&amp; Twitter</a:t>
            </a:r>
          </a:p>
          <a:p>
            <a:r>
              <a:rPr lang="en-US" dirty="0" smtClean="0">
                <a:sym typeface="Wingdings"/>
              </a:rPr>
              <a:t>Day after Christmas: investors take their money back.</a:t>
            </a:r>
          </a:p>
        </p:txBody>
      </p:sp>
    </p:spTree>
    <p:extLst>
      <p:ext uri="{BB962C8B-B14F-4D97-AF65-F5344CB8AC3E}">
        <p14:creationId xmlns:p14="http://schemas.microsoft.com/office/powerpoint/2010/main" val="155588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server you should have built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2611716" y="2911545"/>
            <a:ext cx="2372108" cy="116222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Connected?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983824" y="3492656"/>
            <a:ext cx="1210016" cy="59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3840" y="2432279"/>
            <a:ext cx="0" cy="10603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97770" y="2432280"/>
            <a:ext cx="23960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3797770" y="2432279"/>
            <a:ext cx="0" cy="479266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2647664" y="4732757"/>
            <a:ext cx="2324187" cy="886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a new thread to service the order</a:t>
            </a:r>
          </a:p>
        </p:txBody>
      </p:sp>
      <p:cxnSp>
        <p:nvCxnSpPr>
          <p:cNvPr id="20" name="Straight Connector 19"/>
          <p:cNvCxnSpPr>
            <a:stCxn id="19" idx="0"/>
            <a:endCxn id="6" idx="2"/>
          </p:cNvCxnSpPr>
          <p:nvPr/>
        </p:nvCxnSpPr>
        <p:spPr>
          <a:xfrm flipH="1" flipV="1">
            <a:off x="3797770" y="4073766"/>
            <a:ext cx="11988" cy="658991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1255" y="317514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09758" y="42126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83824" y="5226635"/>
            <a:ext cx="1210016" cy="59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93840" y="3544474"/>
            <a:ext cx="0" cy="168815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7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3582" y="2132742"/>
            <a:ext cx="3582124" cy="3187121"/>
            <a:chOff x="227634" y="2216610"/>
            <a:chExt cx="3582124" cy="3187121"/>
          </a:xfrm>
        </p:grpSpPr>
        <p:sp>
          <p:nvSpPr>
            <p:cNvPr id="3" name="Decision 2"/>
            <p:cNvSpPr/>
            <p:nvPr/>
          </p:nvSpPr>
          <p:spPr>
            <a:xfrm>
              <a:off x="227634" y="2695876"/>
              <a:ext cx="2372108" cy="1162221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Connected?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>
              <a:stCxn id="3" idx="3"/>
            </p:cNvCxnSpPr>
            <p:nvPr/>
          </p:nvCxnSpPr>
          <p:spPr>
            <a:xfrm>
              <a:off x="2599742" y="3276987"/>
              <a:ext cx="1210016" cy="59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809758" y="2216610"/>
              <a:ext cx="0" cy="106037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13688" y="2216611"/>
              <a:ext cx="239607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" idx="0"/>
            </p:cNvCxnSpPr>
            <p:nvPr/>
          </p:nvCxnSpPr>
          <p:spPr>
            <a:xfrm flipV="1">
              <a:off x="1413688" y="2216610"/>
              <a:ext cx="0" cy="479266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rocess 7"/>
            <p:cNvSpPr/>
            <p:nvPr/>
          </p:nvSpPr>
          <p:spPr>
            <a:xfrm>
              <a:off x="263582" y="4517088"/>
              <a:ext cx="2324187" cy="88664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Service the order</a:t>
              </a:r>
            </a:p>
          </p:txBody>
        </p:sp>
        <p:cxnSp>
          <p:nvCxnSpPr>
            <p:cNvPr id="9" name="Straight Connector 8"/>
            <p:cNvCxnSpPr>
              <a:stCxn id="8" idx="0"/>
              <a:endCxn id="3" idx="2"/>
            </p:cNvCxnSpPr>
            <p:nvPr/>
          </p:nvCxnSpPr>
          <p:spPr>
            <a:xfrm flipH="1" flipV="1">
              <a:off x="1413688" y="3858097"/>
              <a:ext cx="11988" cy="65899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7173" y="2959473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5676" y="399693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99742" y="5010966"/>
              <a:ext cx="1210016" cy="59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09758" y="3328805"/>
              <a:ext cx="0" cy="1688152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16923" y="2132742"/>
            <a:ext cx="3582124" cy="3187121"/>
            <a:chOff x="5104676" y="2204632"/>
            <a:chExt cx="3582124" cy="3187121"/>
          </a:xfrm>
        </p:grpSpPr>
        <p:sp>
          <p:nvSpPr>
            <p:cNvPr id="14" name="Decision 13"/>
            <p:cNvSpPr/>
            <p:nvPr/>
          </p:nvSpPr>
          <p:spPr>
            <a:xfrm>
              <a:off x="5104676" y="2683898"/>
              <a:ext cx="2372108" cy="1162221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Connected?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3"/>
            </p:cNvCxnSpPr>
            <p:nvPr/>
          </p:nvCxnSpPr>
          <p:spPr>
            <a:xfrm>
              <a:off x="7476784" y="3265009"/>
              <a:ext cx="1210016" cy="59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686800" y="2204632"/>
              <a:ext cx="0" cy="106037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90730" y="2204633"/>
              <a:ext cx="239607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0"/>
            </p:cNvCxnSpPr>
            <p:nvPr/>
          </p:nvCxnSpPr>
          <p:spPr>
            <a:xfrm flipV="1">
              <a:off x="6290730" y="2204632"/>
              <a:ext cx="0" cy="479266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rocess 18"/>
            <p:cNvSpPr/>
            <p:nvPr/>
          </p:nvSpPr>
          <p:spPr>
            <a:xfrm>
              <a:off x="5140624" y="4505110"/>
              <a:ext cx="2324187" cy="88664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Start a new thread to service the order</a:t>
              </a:r>
            </a:p>
          </p:txBody>
        </p:sp>
        <p:cxnSp>
          <p:nvCxnSpPr>
            <p:cNvPr id="20" name="Straight Connector 19"/>
            <p:cNvCxnSpPr>
              <a:stCxn id="19" idx="0"/>
              <a:endCxn id="14" idx="2"/>
            </p:cNvCxnSpPr>
            <p:nvPr/>
          </p:nvCxnSpPr>
          <p:spPr>
            <a:xfrm flipH="1" flipV="1">
              <a:off x="6290730" y="3846119"/>
              <a:ext cx="11988" cy="658991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24215" y="2947495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02718" y="398495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476784" y="4998988"/>
              <a:ext cx="1210016" cy="59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686800" y="3316827"/>
              <a:ext cx="0" cy="1688152"/>
            </a:xfrm>
            <a:prstGeom prst="line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63582" y="5547506"/>
            <a:ext cx="2349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A few </a:t>
            </a:r>
            <a:r>
              <a:rPr lang="en-US" sz="2800" i="1" dirty="0" smtClean="0">
                <a:solidFill>
                  <a:srgbClr val="FF0000"/>
                </a:solidFill>
              </a:rPr>
              <a:t>minutes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4613" y="5547506"/>
            <a:ext cx="315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A few </a:t>
            </a:r>
            <a:r>
              <a:rPr lang="en-US" sz="2800" i="1" dirty="0" smtClean="0">
                <a:solidFill>
                  <a:srgbClr val="008000"/>
                </a:solidFill>
              </a:rPr>
              <a:t>microseconds </a:t>
            </a:r>
            <a:endParaRPr lang="en-US" sz="28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3259"/>
          </a:xfrm>
        </p:spPr>
        <p:txBody>
          <a:bodyPr/>
          <a:lstStyle/>
          <a:p>
            <a:r>
              <a:rPr lang="en-US" dirty="0" smtClean="0"/>
              <a:t>The reason thread programming is hard</a:t>
            </a:r>
          </a:p>
          <a:p>
            <a:r>
              <a:rPr lang="en-US" dirty="0" smtClean="0"/>
              <a:t>Threads start/pause running at unpredictable times</a:t>
            </a:r>
          </a:p>
          <a:p>
            <a:pPr lvl="1"/>
            <a:r>
              <a:rPr lang="en-US" dirty="0" smtClean="0"/>
              <a:t>At any moment JVM can say “that’s enough time for you, it’s someone else’s turn for a while”</a:t>
            </a:r>
          </a:p>
          <a:p>
            <a:pPr lvl="1"/>
            <a:r>
              <a:rPr lang="en-US" dirty="0" smtClean="0"/>
              <a:t>That moment can be inconvenient or even damaging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6355" y="5533292"/>
            <a:ext cx="7593099" cy="568138"/>
            <a:chOff x="642468" y="5076385"/>
            <a:chExt cx="7593099" cy="568138"/>
          </a:xfrm>
        </p:grpSpPr>
        <p:sp>
          <p:nvSpPr>
            <p:cNvPr id="5" name="Oval 4"/>
            <p:cNvSpPr/>
            <p:nvPr/>
          </p:nvSpPr>
          <p:spPr>
            <a:xfrm>
              <a:off x="642468" y="5076385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13356" y="5076385"/>
              <a:ext cx="567773" cy="5681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84244" y="5076385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5132" y="5076385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26020" y="5076385"/>
              <a:ext cx="567773" cy="568138"/>
            </a:xfrm>
            <a:prstGeom prst="ellipse">
              <a:avLst/>
            </a:prstGeom>
            <a:solidFill>
              <a:srgbClr val="80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96908" y="5076385"/>
              <a:ext cx="567773" cy="568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67794" y="5076385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5" idx="6"/>
              <a:endCxn id="7" idx="2"/>
            </p:cNvCxnSpPr>
            <p:nvPr/>
          </p:nvCxnSpPr>
          <p:spPr>
            <a:xfrm>
              <a:off x="1210241" y="5360454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381129" y="5371532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52017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22905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93793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4679" y="534419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54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thread wants to delete </a:t>
            </a:r>
            <a:br>
              <a:rPr lang="en-US" dirty="0" smtClean="0"/>
            </a:br>
            <a:r>
              <a:rPr lang="en-US" dirty="0" smtClean="0"/>
              <a:t>1 thread wants to delete 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229698" y="1600200"/>
            <a:ext cx="4266102" cy="4525963"/>
          </a:xfrm>
        </p:spPr>
        <p:txBody>
          <a:bodyPr/>
          <a:lstStyle/>
          <a:p>
            <a:r>
              <a:rPr lang="en-US" dirty="0" smtClean="0"/>
              <a:t>Find node just before</a:t>
            </a:r>
          </a:p>
          <a:p>
            <a:r>
              <a:rPr lang="en-US" dirty="0" smtClean="0"/>
              <a:t>That’s</a:t>
            </a:r>
          </a:p>
          <a:p>
            <a:r>
              <a:rPr lang="en-US" dirty="0"/>
              <a:t>t</a:t>
            </a:r>
            <a:r>
              <a:rPr lang="en-US" dirty="0" smtClean="0"/>
              <a:t>ail =        ; 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node just before</a:t>
            </a:r>
          </a:p>
          <a:p>
            <a:r>
              <a:rPr lang="en-US" dirty="0"/>
              <a:t>That’s</a:t>
            </a:r>
          </a:p>
          <a:p>
            <a:r>
              <a:rPr lang="en-US" dirty="0"/>
              <a:t>tail </a:t>
            </a:r>
            <a:r>
              <a:rPr lang="en-US" dirty="0" smtClean="0"/>
              <a:t>=       ;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9848" y="5825833"/>
            <a:ext cx="7903251" cy="672464"/>
            <a:chOff x="642468" y="5076385"/>
            <a:chExt cx="7903251" cy="672464"/>
          </a:xfrm>
        </p:grpSpPr>
        <p:sp>
          <p:nvSpPr>
            <p:cNvPr id="5" name="Oval 4"/>
            <p:cNvSpPr/>
            <p:nvPr/>
          </p:nvSpPr>
          <p:spPr>
            <a:xfrm>
              <a:off x="642468" y="5076385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12" idx="6"/>
            </p:cNvCxnSpPr>
            <p:nvPr/>
          </p:nvCxnSpPr>
          <p:spPr>
            <a:xfrm>
              <a:off x="8235567" y="5360454"/>
              <a:ext cx="310152" cy="38839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13356" y="5076385"/>
              <a:ext cx="567773" cy="5681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84244" y="5076385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5132" y="5076385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26020" y="5076385"/>
              <a:ext cx="567773" cy="568138"/>
            </a:xfrm>
            <a:prstGeom prst="ellipse">
              <a:avLst/>
            </a:prstGeom>
            <a:solidFill>
              <a:srgbClr val="80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96908" y="5076385"/>
              <a:ext cx="567773" cy="568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67794" y="5076385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5" idx="6"/>
              <a:endCxn id="7" idx="2"/>
            </p:cNvCxnSpPr>
            <p:nvPr/>
          </p:nvCxnSpPr>
          <p:spPr>
            <a:xfrm>
              <a:off x="1210241" y="5360454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381129" y="5371532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52017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22905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93793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4679" y="534419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7301523" y="30541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1523" y="954610"/>
            <a:ext cx="567773" cy="5681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9397" y="1700730"/>
            <a:ext cx="384071" cy="406826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06665" y="2175106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4629" y="2720822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20911" y="1700730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42736" y="2188616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73891" y="2708480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3690" y="3483247"/>
            <a:ext cx="2639953" cy="120032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If we’re lucky,</a:t>
            </a:r>
          </a:p>
          <a:p>
            <a:pPr algn="ctr"/>
            <a:r>
              <a:rPr lang="en-US" sz="2400" i="1" dirty="0"/>
              <a:t>t</a:t>
            </a:r>
            <a:r>
              <a:rPr lang="en-US" sz="2400" i="1" dirty="0" smtClean="0"/>
              <a:t>his thread finishes </a:t>
            </a:r>
          </a:p>
          <a:p>
            <a:pPr algn="ctr"/>
            <a:r>
              <a:rPr lang="en-US" sz="2400" i="1" dirty="0" smtClean="0"/>
              <a:t>first</a:t>
            </a:r>
            <a:endParaRPr 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4957" y="3483247"/>
            <a:ext cx="2095558" cy="83099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Then this </a:t>
            </a:r>
          </a:p>
          <a:p>
            <a:pPr algn="ctr"/>
            <a:r>
              <a:rPr lang="en-US" sz="2400" i="1" dirty="0" smtClean="0"/>
              <a:t>thread finishes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47882" y="4512331"/>
            <a:ext cx="1046581" cy="1188878"/>
            <a:chOff x="5647882" y="4512331"/>
            <a:chExt cx="1046581" cy="1188878"/>
          </a:xfrm>
        </p:grpSpPr>
        <p:sp>
          <p:nvSpPr>
            <p:cNvPr id="33" name="TextBox 32"/>
            <p:cNvSpPr txBox="1"/>
            <p:nvPr/>
          </p:nvSpPr>
          <p:spPr>
            <a:xfrm>
              <a:off x="5647882" y="4512331"/>
              <a:ext cx="1046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urier"/>
                  <a:cs typeface="Courier"/>
                </a:rPr>
                <a:t>tail</a:t>
              </a:r>
              <a:endParaRPr lang="en-US" sz="2800" dirty="0">
                <a:latin typeface="Courier"/>
                <a:cs typeface="Courier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976271" y="5035551"/>
              <a:ext cx="135138" cy="6656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77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thread wants to delete </a:t>
            </a:r>
            <a:br>
              <a:rPr lang="en-US" dirty="0" smtClean="0"/>
            </a:br>
            <a:r>
              <a:rPr lang="en-US" dirty="0" smtClean="0"/>
              <a:t>1 thread wants to delete 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229698" y="1600200"/>
            <a:ext cx="4266102" cy="4525963"/>
          </a:xfrm>
        </p:spPr>
        <p:txBody>
          <a:bodyPr/>
          <a:lstStyle/>
          <a:p>
            <a:r>
              <a:rPr lang="en-US" dirty="0" smtClean="0"/>
              <a:t>Find node just before</a:t>
            </a:r>
          </a:p>
          <a:p>
            <a:r>
              <a:rPr lang="en-US" dirty="0" smtClean="0"/>
              <a:t>That’s</a:t>
            </a:r>
          </a:p>
          <a:p>
            <a:r>
              <a:rPr lang="en-US" dirty="0"/>
              <a:t>t</a:t>
            </a:r>
            <a:r>
              <a:rPr lang="en-US" dirty="0" smtClean="0"/>
              <a:t>ail =        ; 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node just before</a:t>
            </a:r>
          </a:p>
          <a:p>
            <a:r>
              <a:rPr lang="en-US" dirty="0"/>
              <a:t>That’s</a:t>
            </a:r>
          </a:p>
          <a:p>
            <a:r>
              <a:rPr lang="en-US" dirty="0"/>
              <a:t>tail </a:t>
            </a:r>
            <a:r>
              <a:rPr lang="en-US" dirty="0" smtClean="0"/>
              <a:t>=       ;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9848" y="5825833"/>
            <a:ext cx="7903251" cy="672464"/>
            <a:chOff x="642468" y="5076385"/>
            <a:chExt cx="7903251" cy="672464"/>
          </a:xfrm>
        </p:grpSpPr>
        <p:sp>
          <p:nvSpPr>
            <p:cNvPr id="5" name="Oval 4"/>
            <p:cNvSpPr/>
            <p:nvPr/>
          </p:nvSpPr>
          <p:spPr>
            <a:xfrm>
              <a:off x="642468" y="5076385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12" idx="6"/>
            </p:cNvCxnSpPr>
            <p:nvPr/>
          </p:nvCxnSpPr>
          <p:spPr>
            <a:xfrm>
              <a:off x="8235567" y="5360454"/>
              <a:ext cx="310152" cy="38839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13356" y="5076385"/>
              <a:ext cx="567773" cy="5681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84244" y="5076385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5132" y="5076385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26020" y="5076385"/>
              <a:ext cx="567773" cy="568138"/>
            </a:xfrm>
            <a:prstGeom prst="ellipse">
              <a:avLst/>
            </a:prstGeom>
            <a:solidFill>
              <a:srgbClr val="800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96908" y="5076385"/>
              <a:ext cx="567773" cy="568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67794" y="5076385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5" idx="6"/>
              <a:endCxn id="7" idx="2"/>
            </p:cNvCxnSpPr>
            <p:nvPr/>
          </p:nvCxnSpPr>
          <p:spPr>
            <a:xfrm>
              <a:off x="1210241" y="5360454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381129" y="5371532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52017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22905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93793" y="534507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4679" y="5344193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7301523" y="30541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1523" y="954610"/>
            <a:ext cx="567773" cy="5681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9397" y="1700730"/>
            <a:ext cx="384071" cy="406826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06665" y="2175106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4629" y="2720822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20911" y="1700730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42736" y="2188616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73891" y="2708480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05221" y="3252414"/>
            <a:ext cx="2639953" cy="120032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Bad luck:</a:t>
            </a:r>
          </a:p>
          <a:p>
            <a:pPr algn="ctr"/>
            <a:r>
              <a:rPr lang="en-US" sz="2400" i="1" dirty="0"/>
              <a:t>t</a:t>
            </a:r>
            <a:r>
              <a:rPr lang="en-US" sz="2400" i="1" dirty="0" smtClean="0"/>
              <a:t>his thread finishes </a:t>
            </a:r>
          </a:p>
          <a:p>
            <a:pPr algn="ctr"/>
            <a:r>
              <a:rPr lang="en-US" sz="2400" i="1" dirty="0" smtClean="0"/>
              <a:t>first</a:t>
            </a:r>
            <a:endParaRPr lang="en-US" sz="2400" i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647882" y="4512331"/>
            <a:ext cx="1046581" cy="1188878"/>
            <a:chOff x="5647882" y="4512331"/>
            <a:chExt cx="1046581" cy="1188878"/>
          </a:xfrm>
        </p:grpSpPr>
        <p:sp>
          <p:nvSpPr>
            <p:cNvPr id="33" name="TextBox 32"/>
            <p:cNvSpPr txBox="1"/>
            <p:nvPr/>
          </p:nvSpPr>
          <p:spPr>
            <a:xfrm>
              <a:off x="5647882" y="4512331"/>
              <a:ext cx="1046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urier"/>
                  <a:cs typeface="Courier"/>
                </a:rPr>
                <a:t>tail</a:t>
              </a:r>
              <a:endParaRPr lang="en-US" sz="2800" dirty="0">
                <a:latin typeface="Courier"/>
                <a:cs typeface="Courier"/>
              </a:endParaRPr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 flipH="1">
              <a:off x="6036035" y="5035551"/>
              <a:ext cx="135138" cy="6656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36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thread wants to delete </a:t>
            </a:r>
            <a:br>
              <a:rPr lang="en-US" dirty="0" smtClean="0"/>
            </a:br>
            <a:r>
              <a:rPr lang="en-US" dirty="0" smtClean="0"/>
              <a:t>1 thread wants to delete 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229698" y="1600200"/>
            <a:ext cx="4266102" cy="4525963"/>
          </a:xfrm>
        </p:spPr>
        <p:txBody>
          <a:bodyPr/>
          <a:lstStyle/>
          <a:p>
            <a:r>
              <a:rPr lang="en-US" dirty="0" smtClean="0"/>
              <a:t>Find node just before</a:t>
            </a:r>
          </a:p>
          <a:p>
            <a:r>
              <a:rPr lang="en-US" dirty="0" smtClean="0"/>
              <a:t>That’s</a:t>
            </a:r>
          </a:p>
          <a:p>
            <a:r>
              <a:rPr lang="en-US" dirty="0"/>
              <a:t>t</a:t>
            </a:r>
            <a:r>
              <a:rPr lang="en-US" dirty="0" smtClean="0"/>
              <a:t>ail =        ; 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node just before</a:t>
            </a:r>
          </a:p>
          <a:p>
            <a:r>
              <a:rPr lang="en-US" dirty="0"/>
              <a:t>That’s</a:t>
            </a:r>
          </a:p>
          <a:p>
            <a:r>
              <a:rPr lang="en-US" dirty="0"/>
              <a:t>tail </a:t>
            </a:r>
            <a:r>
              <a:rPr lang="en-US" dirty="0" smtClean="0"/>
              <a:t>=       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9848" y="5825833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85431" y="6094521"/>
            <a:ext cx="310152" cy="3883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90736" y="5825833"/>
            <a:ext cx="567773" cy="568138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1624" y="5825833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2512" y="5825833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03400" y="5825833"/>
            <a:ext cx="567773" cy="56813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>
            <a:off x="1487621" y="6109902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58509" y="61209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29397" y="609452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0285" y="609452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301523" y="30541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1523" y="954610"/>
            <a:ext cx="567773" cy="5681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9397" y="1700730"/>
            <a:ext cx="384071" cy="406826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06665" y="2175106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4629" y="2720822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20911" y="1700730"/>
            <a:ext cx="384071" cy="40682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42736" y="2188616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73891" y="2708480"/>
            <a:ext cx="391994" cy="419168"/>
          </a:xfrm>
          <a:prstGeom prst="ellipse">
            <a:avLst/>
          </a:prstGeom>
          <a:solidFill>
            <a:srgbClr val="800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05221" y="3252414"/>
            <a:ext cx="2639953" cy="120032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Bad luck:</a:t>
            </a:r>
          </a:p>
          <a:p>
            <a:pPr algn="ctr"/>
            <a:r>
              <a:rPr lang="en-US" sz="2400" i="1" dirty="0"/>
              <a:t>t</a:t>
            </a:r>
            <a:r>
              <a:rPr lang="en-US" sz="2400" i="1" dirty="0" smtClean="0"/>
              <a:t>his thread finishes </a:t>
            </a:r>
          </a:p>
          <a:p>
            <a:pPr algn="ctr"/>
            <a:r>
              <a:rPr lang="en-US" sz="2400" i="1" dirty="0" smtClean="0"/>
              <a:t>first</a:t>
            </a:r>
            <a:endParaRPr lang="en-US" sz="2400" i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647882" y="4512331"/>
            <a:ext cx="1046581" cy="1188878"/>
            <a:chOff x="5647882" y="4512331"/>
            <a:chExt cx="1046581" cy="1188878"/>
          </a:xfrm>
        </p:grpSpPr>
        <p:sp>
          <p:nvSpPr>
            <p:cNvPr id="33" name="TextBox 32"/>
            <p:cNvSpPr txBox="1"/>
            <p:nvPr/>
          </p:nvSpPr>
          <p:spPr>
            <a:xfrm>
              <a:off x="5647882" y="4512331"/>
              <a:ext cx="1046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urier"/>
                  <a:cs typeface="Courier"/>
                </a:rPr>
                <a:t>tail</a:t>
              </a:r>
              <a:endParaRPr lang="en-US" sz="2800" dirty="0">
                <a:latin typeface="Courier"/>
                <a:cs typeface="Courier"/>
              </a:endParaRPr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 flipH="1">
              <a:off x="6036035" y="5035551"/>
              <a:ext cx="135138" cy="6656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943848" y="3819954"/>
            <a:ext cx="2293779" cy="1200328"/>
            <a:chOff x="943848" y="3819954"/>
            <a:chExt cx="2293779" cy="1200328"/>
          </a:xfrm>
        </p:grpSpPr>
        <p:sp>
          <p:nvSpPr>
            <p:cNvPr id="32" name="TextBox 31"/>
            <p:cNvSpPr txBox="1"/>
            <p:nvPr/>
          </p:nvSpPr>
          <p:spPr>
            <a:xfrm>
              <a:off x="943848" y="3819954"/>
              <a:ext cx="2293779" cy="1200328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Then this thread</a:t>
              </a:r>
            </a:p>
            <a:p>
              <a:pPr algn="ctr"/>
              <a:r>
                <a:rPr lang="en-US" sz="2400" i="1" dirty="0"/>
                <a:t>t</a:t>
              </a:r>
              <a:r>
                <a:rPr lang="en-US" sz="2400" i="1" dirty="0" smtClean="0"/>
                <a:t>ries to set</a:t>
              </a:r>
            </a:p>
            <a:p>
              <a:pPr algn="ctr"/>
              <a:r>
                <a:rPr lang="en-US" sz="2400" i="1" dirty="0" smtClean="0"/>
                <a:t>tail =      ;</a:t>
              </a:r>
              <a:endParaRPr lang="en-US" sz="2400" i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260927" y="4701470"/>
              <a:ext cx="252238" cy="2526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76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Programming: the way of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099"/>
          </a:xfrm>
        </p:spPr>
        <p:txBody>
          <a:bodyPr>
            <a:normAutofit/>
          </a:bodyPr>
          <a:lstStyle/>
          <a:p>
            <a:r>
              <a:rPr lang="en-US" dirty="0" smtClean="0"/>
              <a:t>Integrates big data requirements into the Java language and JVM</a:t>
            </a:r>
          </a:p>
          <a:p>
            <a:r>
              <a:rPr lang="en-US" dirty="0" smtClean="0"/>
              <a:t>Big data problems should be solved on big systems</a:t>
            </a:r>
          </a:p>
          <a:p>
            <a:pPr lvl="1"/>
            <a:r>
              <a:rPr lang="en-US" dirty="0" smtClean="0"/>
              <a:t>Many CPUs</a:t>
            </a:r>
          </a:p>
          <a:p>
            <a:pPr lvl="1"/>
            <a:r>
              <a:rPr lang="en-US" dirty="0" smtClean="0"/>
              <a:t>Many many CPUs</a:t>
            </a:r>
          </a:p>
          <a:p>
            <a:pPr lvl="1"/>
            <a:r>
              <a:rPr lang="en-US" dirty="0" smtClean="0"/>
              <a:t>Many many many CPUs</a:t>
            </a:r>
          </a:p>
          <a:p>
            <a:r>
              <a:rPr lang="en-US" dirty="0" smtClean="0"/>
              <a:t>Big collections of data objects are transformed into big collections of other data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99091" y="246975"/>
            <a:ext cx="2569228" cy="1505338"/>
            <a:chOff x="2711082" y="335182"/>
            <a:chExt cx="2022983" cy="1034866"/>
          </a:xfrm>
        </p:grpSpPr>
        <p:pic>
          <p:nvPicPr>
            <p:cNvPr id="4" name="Picture 3" descr="Seren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413" y="335182"/>
              <a:ext cx="1653652" cy="10348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2469564" y="682413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8717" y="4789978"/>
            <a:ext cx="2177954" cy="966446"/>
            <a:chOff x="4549400" y="2657565"/>
            <a:chExt cx="2177954" cy="966446"/>
          </a:xfrm>
        </p:grpSpPr>
        <p:pic>
          <p:nvPicPr>
            <p:cNvPr id="8" name="Picture 7" descr="dolphi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765" y="2657565"/>
              <a:ext cx="1770589" cy="96644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4307882" y="3013161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1731" y="2382658"/>
            <a:ext cx="2718577" cy="1486591"/>
            <a:chOff x="1277048" y="2547711"/>
            <a:chExt cx="1768085" cy="1102333"/>
          </a:xfrm>
        </p:grpSpPr>
        <p:pic>
          <p:nvPicPr>
            <p:cNvPr id="5" name="Picture 4" descr="Beagle2WDHo_Ap6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75" y="2547711"/>
              <a:ext cx="1369358" cy="110233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1093664" y="296371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4708167"/>
            <a:ext cx="1910603" cy="1344760"/>
            <a:chOff x="907716" y="4540751"/>
            <a:chExt cx="1910603" cy="1344760"/>
          </a:xfrm>
        </p:grpSpPr>
        <p:pic>
          <p:nvPicPr>
            <p:cNvPr id="6" name="Picture 5" descr="frog-lef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47" y="4540751"/>
              <a:ext cx="1541272" cy="13447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 rot="16200000">
              <a:off x="807688" y="506396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oz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27576" y="2382658"/>
            <a:ext cx="3568774" cy="1692446"/>
            <a:chOff x="5398864" y="1996544"/>
            <a:chExt cx="2880787" cy="1233753"/>
          </a:xfrm>
        </p:grpSpPr>
        <p:pic>
          <p:nvPicPr>
            <p:cNvPr id="16" name="Picture 15" descr="rhino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195" y="1996544"/>
              <a:ext cx="2511456" cy="12337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 rot="16200000">
              <a:off x="5098849" y="2529177"/>
              <a:ext cx="96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4303" y="5301954"/>
            <a:ext cx="2172114" cy="1134446"/>
            <a:chOff x="6456587" y="4710189"/>
            <a:chExt cx="2687412" cy="1265794"/>
          </a:xfrm>
        </p:grpSpPr>
        <p:pic>
          <p:nvPicPr>
            <p:cNvPr id="19" name="Picture 18" descr="tige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918" y="4710189"/>
              <a:ext cx="2318081" cy="12657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6215069" y="5205449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79556" y="5301954"/>
            <a:ext cx="2588044" cy="1261884"/>
            <a:chOff x="6186624" y="-119373"/>
            <a:chExt cx="2957376" cy="1261884"/>
          </a:xfrm>
        </p:grpSpPr>
        <p:pic>
          <p:nvPicPr>
            <p:cNvPr id="22" name="Picture 21" descr="whal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956" y="0"/>
              <a:ext cx="2588044" cy="112903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5740348" y="32690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350,000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669066" y="1922887"/>
            <a:ext cx="500528" cy="77887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>
            <a:off x="4427575" y="1922887"/>
            <a:ext cx="228769" cy="77887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90657" y="4142823"/>
            <a:ext cx="517909" cy="117677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68319" y="4134406"/>
            <a:ext cx="796218" cy="99694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4906" y="3942396"/>
            <a:ext cx="968530" cy="661946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3042" y="3942396"/>
            <a:ext cx="775107" cy="76577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628947" y="1824205"/>
            <a:ext cx="4887419" cy="496016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332" y="400748"/>
            <a:ext cx="2025863" cy="2677656"/>
          </a:xfrm>
          <a:prstGeom prst="rect">
            <a:avLst/>
          </a:prstGeom>
          <a:solidFill>
            <a:srgbClr val="FFFFFF">
              <a:alpha val="73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descendants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 right of Serena weigh more than Serena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0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4372"/>
            <a:ext cx="8229600" cy="1143000"/>
          </a:xfrm>
        </p:spPr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way to iterate a collection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1794" y="1525632"/>
            <a:ext cx="7018418" cy="156966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galaxy.size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();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Star s =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galaxy.get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. . .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0694" y="933160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1995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7014" y="3860040"/>
            <a:ext cx="4247978" cy="120032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or (Star s: galaxy) {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. . .</a:t>
            </a:r>
          </a:p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2691" y="3293756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1999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50364" y="5688476"/>
            <a:ext cx="4063282" cy="461665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alaxy.stream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() . . .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691" y="5122192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13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89" y="274638"/>
            <a:ext cx="85228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 rotation of all stars older than 4 billion years and smaller than our sun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989" y="2354772"/>
            <a:ext cx="8883448" cy="26776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&lt;Double&gt; rotations =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galaxy.stream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.filter(star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star.getAge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()&gt;4.0e9)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.filter(star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star.getMass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()&lt;1.0)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.map(star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star.computeRotation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.collect();</a:t>
            </a:r>
            <a:endParaRPr lang="en-US" sz="2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2822" y="5525682"/>
            <a:ext cx="47317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Watch closely …</a:t>
            </a:r>
          </a:p>
          <a:p>
            <a:pPr algn="ctr"/>
            <a:r>
              <a:rPr lang="en-US" sz="3200" i="1" dirty="0" smtClean="0"/>
              <a:t>This next thing is </a:t>
            </a:r>
            <a:r>
              <a:rPr lang="en-US" sz="3200" i="1" dirty="0" err="1" smtClean="0"/>
              <a:t>sweeeeet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19644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424" y="3991292"/>
            <a:ext cx="2013232" cy="34832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423" y="3580786"/>
            <a:ext cx="1148487" cy="348326"/>
          </a:xfrm>
          <a:prstGeom prst="rect">
            <a:avLst/>
          </a:prstGeom>
          <a:solidFill>
            <a:srgbClr val="91A4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15424" y="3174843"/>
            <a:ext cx="743140" cy="3483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999" y="1767136"/>
            <a:ext cx="7126110" cy="48837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Imagine a Collection&lt;T&gt; as a bottle containing lots of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0646" y="2153693"/>
            <a:ext cx="5356154" cy="26776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galaxy =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new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&lt;Star&gt;();</a:t>
            </a: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galaxy.add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(sol);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alaxy.add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naboo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alaxy.add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cetaganda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alaxy.add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latin typeface="Courier"/>
                <a:cs typeface="Courier"/>
              </a:rPr>
              <a:t>blackHole28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351770" y="3358446"/>
            <a:ext cx="652006" cy="605826"/>
          </a:xfrm>
          <a:prstGeom prst="star5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25767" y="4116672"/>
            <a:ext cx="652006" cy="605826"/>
          </a:xfrm>
          <a:prstGeom prst="star5">
            <a:avLst/>
          </a:prstGeom>
          <a:solidFill>
            <a:srgbClr val="3366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419504" y="4806214"/>
            <a:ext cx="652006" cy="605826"/>
          </a:xfrm>
          <a:prstGeom prst="star5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025767" y="5439312"/>
            <a:ext cx="652006" cy="605826"/>
          </a:xfrm>
          <a:prstGeom prst="star5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014">
            <a:off x="-253094" y="1016001"/>
            <a:ext cx="3301094" cy="2262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alaxy.stream</a:t>
            </a:r>
            <a:r>
              <a:rPr lang="en-US" dirty="0" smtClean="0"/>
              <a:t>() = pour out the bottle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3872878">
            <a:off x="5658937" y="4258133"/>
            <a:ext cx="652006" cy="605826"/>
          </a:xfrm>
          <a:prstGeom prst="star5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 rot="13872878">
            <a:off x="5048049" y="3460819"/>
            <a:ext cx="652006" cy="605826"/>
          </a:xfrm>
          <a:prstGeom prst="star5">
            <a:avLst/>
          </a:prstGeom>
          <a:solidFill>
            <a:srgbClr val="3366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 rot="13872878">
            <a:off x="3746910" y="3284052"/>
            <a:ext cx="652006" cy="605826"/>
          </a:xfrm>
          <a:prstGeom prst="star5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13872878">
            <a:off x="2790896" y="2670214"/>
            <a:ext cx="652006" cy="605826"/>
          </a:xfrm>
          <a:prstGeom prst="star5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014">
            <a:off x="-253094" y="1016001"/>
            <a:ext cx="3301094" cy="2262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.filter(</a:t>
            </a:r>
            <a:r>
              <a:rPr lang="en-US" dirty="0" smtClean="0">
                <a:cs typeface="Courier"/>
              </a:rPr>
              <a:t>star </a:t>
            </a:r>
            <a:r>
              <a:rPr lang="en-US" dirty="0">
                <a:cs typeface="Courier"/>
              </a:rPr>
              <a:t>-&gt; </a:t>
            </a:r>
            <a:r>
              <a:rPr lang="en-US" dirty="0" err="1">
                <a:cs typeface="Courier"/>
              </a:rPr>
              <a:t>star.getAge</a:t>
            </a:r>
            <a:r>
              <a:rPr lang="en-US" dirty="0">
                <a:cs typeface="Courier"/>
              </a:rPr>
              <a:t>()&gt;4.0e9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3872878">
            <a:off x="5658937" y="4258133"/>
            <a:ext cx="652006" cy="605826"/>
          </a:xfrm>
          <a:prstGeom prst="star5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 rot="13872878">
            <a:off x="5048049" y="3460819"/>
            <a:ext cx="652006" cy="605826"/>
          </a:xfrm>
          <a:prstGeom prst="star5">
            <a:avLst/>
          </a:prstGeom>
          <a:solidFill>
            <a:srgbClr val="3366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 rot="13872878">
            <a:off x="3746910" y="3284052"/>
            <a:ext cx="652006" cy="605826"/>
          </a:xfrm>
          <a:prstGeom prst="star5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13872878">
            <a:off x="2790896" y="2670214"/>
            <a:ext cx="652006" cy="605826"/>
          </a:xfrm>
          <a:prstGeom prst="star5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014">
            <a:off x="-253094" y="1016001"/>
            <a:ext cx="3301094" cy="2262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.filter(</a:t>
            </a:r>
            <a:r>
              <a:rPr lang="en-US" dirty="0" smtClean="0">
                <a:cs typeface="Courier"/>
              </a:rPr>
              <a:t>star </a:t>
            </a:r>
            <a:r>
              <a:rPr lang="en-US" dirty="0">
                <a:cs typeface="Courier"/>
              </a:rPr>
              <a:t>-&gt; </a:t>
            </a:r>
            <a:r>
              <a:rPr lang="en-US" dirty="0" err="1" smtClean="0">
                <a:cs typeface="Courier"/>
              </a:rPr>
              <a:t>star.getMass</a:t>
            </a:r>
            <a:r>
              <a:rPr lang="en-US" dirty="0" smtClean="0">
                <a:cs typeface="Courier"/>
              </a:rPr>
              <a:t>()&lt;1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3872878">
            <a:off x="5658937" y="4258133"/>
            <a:ext cx="652006" cy="605826"/>
          </a:xfrm>
          <a:prstGeom prst="star5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 rot="13872878">
            <a:off x="3746910" y="3284052"/>
            <a:ext cx="652006" cy="605826"/>
          </a:xfrm>
          <a:prstGeom prst="star5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 rot="13872878">
            <a:off x="2790896" y="2670214"/>
            <a:ext cx="652006" cy="605826"/>
          </a:xfrm>
          <a:prstGeom prst="star5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014">
            <a:off x="-253094" y="1016001"/>
            <a:ext cx="3301094" cy="2262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cs typeface="Courier"/>
              </a:rPr>
              <a:t>.map(star -&gt; </a:t>
            </a:r>
            <a:r>
              <a:rPr lang="en-US" dirty="0" err="1">
                <a:solidFill>
                  <a:srgbClr val="000000"/>
                </a:solidFill>
                <a:cs typeface="Courier"/>
              </a:rPr>
              <a:t>star.computeRotation</a:t>
            </a:r>
            <a:r>
              <a:rPr lang="en-US" dirty="0">
                <a:solidFill>
                  <a:srgbClr val="000000"/>
                </a:solidFill>
                <a:cs typeface="Courier"/>
              </a:rPr>
              <a:t>(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 rot="13872878">
            <a:off x="3746910" y="3284052"/>
            <a:ext cx="652006" cy="605826"/>
          </a:xfrm>
          <a:prstGeom prst="star5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23678" y="4001768"/>
            <a:ext cx="0" cy="890398"/>
          </a:xfrm>
          <a:prstGeom prst="straightConnector1">
            <a:avLst/>
          </a:prstGeom>
          <a:ln w="41275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4075" y="4877377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1.8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 rot="13872878">
            <a:off x="2786959" y="2660710"/>
            <a:ext cx="652006" cy="605826"/>
          </a:xfrm>
          <a:prstGeom prst="star5">
            <a:avLst/>
          </a:prstGeom>
          <a:solidFill>
            <a:srgbClr val="00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3727" y="3378426"/>
            <a:ext cx="0" cy="890398"/>
          </a:xfrm>
          <a:prstGeom prst="straightConnector1">
            <a:avLst/>
          </a:prstGeom>
          <a:ln w="41275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74124" y="4254035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2.5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0014">
            <a:off x="-253094" y="1016001"/>
            <a:ext cx="3301094" cy="2262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Courier"/>
              </a:rPr>
              <a:t>.collect(</a:t>
            </a:r>
            <a:r>
              <a:rPr lang="en-US" dirty="0">
                <a:solidFill>
                  <a:srgbClr val="000000"/>
                </a:solidFill>
                <a:cs typeface="Courier"/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4075" y="4877377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1.8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4124" y="4254035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2.5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6" name="Picture 5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7502">
            <a:off x="5559303" y="4454165"/>
            <a:ext cx="3301094" cy="22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Courier"/>
              </a:rPr>
              <a:t>.collect(</a:t>
            </a:r>
            <a:r>
              <a:rPr lang="en-US" dirty="0">
                <a:solidFill>
                  <a:srgbClr val="000000"/>
                </a:solidFill>
                <a:cs typeface="Courier"/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outline-bottle-bl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2" y="2110934"/>
            <a:ext cx="5298741" cy="3631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1490" y="3526583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1.8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1930" y="4516645"/>
            <a:ext cx="704239" cy="58477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2.5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89752"/>
            <a:ext cx="40386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Didn</a:t>
            </a:r>
            <a:r>
              <a:rPr lang="fr-FR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rgbClr val="FF0000"/>
                </a:solidFill>
              </a:rPr>
              <a:t>t think about: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Controlling loops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If/else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51910" y="1489752"/>
            <a:ext cx="4038600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Did think about: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Members of data structures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Transformation   of members</a:t>
            </a:r>
          </a:p>
        </p:txBody>
      </p:sp>
    </p:spTree>
    <p:extLst>
      <p:ext uri="{BB962C8B-B14F-4D97-AF65-F5344CB8AC3E}">
        <p14:creationId xmlns:p14="http://schemas.microsoft.com/office/powerpoint/2010/main" val="187019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2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2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next part is </a:t>
            </a:r>
            <a:r>
              <a:rPr lang="en-US" dirty="0" err="1" smtClean="0"/>
              <a:t>sweeeeet</a:t>
            </a:r>
            <a:endParaRPr lang="en-US" dirty="0"/>
          </a:p>
        </p:txBody>
      </p:sp>
      <p:pic>
        <p:nvPicPr>
          <p:cNvPr id="6" name="Picture 5" descr="Chocolate-mousse-cake-with-strawber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493000" cy="499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8177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99091" y="246975"/>
            <a:ext cx="2569228" cy="1505338"/>
            <a:chOff x="2711082" y="335182"/>
            <a:chExt cx="2022983" cy="1034866"/>
          </a:xfrm>
        </p:grpSpPr>
        <p:pic>
          <p:nvPicPr>
            <p:cNvPr id="4" name="Picture 3" descr="Seren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413" y="335182"/>
              <a:ext cx="1653652" cy="103486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2469564" y="682413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8717" y="4789978"/>
            <a:ext cx="2177954" cy="966446"/>
            <a:chOff x="4549400" y="2657565"/>
            <a:chExt cx="2177954" cy="966446"/>
          </a:xfrm>
        </p:grpSpPr>
        <p:pic>
          <p:nvPicPr>
            <p:cNvPr id="8" name="Picture 7" descr="dolphi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765" y="2657565"/>
              <a:ext cx="1770589" cy="96644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4307882" y="3013161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1731" y="2382658"/>
            <a:ext cx="2718577" cy="1486591"/>
            <a:chOff x="1277048" y="2547711"/>
            <a:chExt cx="1768085" cy="1102333"/>
          </a:xfrm>
        </p:grpSpPr>
        <p:pic>
          <p:nvPicPr>
            <p:cNvPr id="5" name="Picture 4" descr="Beagle2WDHo_Ap6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75" y="2547711"/>
              <a:ext cx="1369358" cy="110233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1093664" y="296371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4708167"/>
            <a:ext cx="1910603" cy="1344760"/>
            <a:chOff x="907716" y="4540751"/>
            <a:chExt cx="1910603" cy="1344760"/>
          </a:xfrm>
        </p:grpSpPr>
        <p:pic>
          <p:nvPicPr>
            <p:cNvPr id="6" name="Picture 5" descr="frog-lef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47" y="4540751"/>
              <a:ext cx="1541272" cy="13447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 rot="16200000">
              <a:off x="807688" y="506396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oz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27576" y="2382658"/>
            <a:ext cx="3568774" cy="1692446"/>
            <a:chOff x="5398864" y="1996544"/>
            <a:chExt cx="2880787" cy="1233753"/>
          </a:xfrm>
        </p:grpSpPr>
        <p:pic>
          <p:nvPicPr>
            <p:cNvPr id="16" name="Picture 15" descr="rhino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195" y="1996544"/>
              <a:ext cx="2511456" cy="12337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 rot="16200000">
              <a:off x="5098849" y="2529177"/>
              <a:ext cx="96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4303" y="5301954"/>
            <a:ext cx="2172114" cy="1134446"/>
            <a:chOff x="6456587" y="4710189"/>
            <a:chExt cx="2687412" cy="1265794"/>
          </a:xfrm>
        </p:grpSpPr>
        <p:pic>
          <p:nvPicPr>
            <p:cNvPr id="19" name="Picture 18" descr="tiger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918" y="4710189"/>
              <a:ext cx="2318081" cy="12657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6215069" y="5205449"/>
              <a:ext cx="85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79556" y="5301954"/>
            <a:ext cx="2588044" cy="1261884"/>
            <a:chOff x="6186624" y="-119373"/>
            <a:chExt cx="2957376" cy="1261884"/>
          </a:xfrm>
        </p:grpSpPr>
        <p:pic>
          <p:nvPicPr>
            <p:cNvPr id="22" name="Picture 21" descr="whal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956" y="0"/>
              <a:ext cx="2588044" cy="112903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5740348" y="32690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350,000 </a:t>
              </a:r>
              <a:r>
                <a:rPr lang="en-US" dirty="0" err="1" smtClean="0"/>
                <a:t>lbs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669066" y="1922887"/>
            <a:ext cx="500528" cy="77887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>
            <a:off x="4427575" y="1922887"/>
            <a:ext cx="228769" cy="77887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90657" y="4142823"/>
            <a:ext cx="517909" cy="117677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68319" y="4134406"/>
            <a:ext cx="796218" cy="99694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4906" y="3942396"/>
            <a:ext cx="968530" cy="661946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3042" y="3942396"/>
            <a:ext cx="775107" cy="76577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566" y="400748"/>
            <a:ext cx="2721443" cy="1569660"/>
          </a:xfrm>
          <a:prstGeom prst="rect">
            <a:avLst/>
          </a:prstGeom>
          <a:solidFill>
            <a:srgbClr val="FFFFFF">
              <a:alpha val="73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descendants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 left of any node weigh less than that node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6729" y="400748"/>
            <a:ext cx="2721443" cy="1569660"/>
          </a:xfrm>
          <a:prstGeom prst="rect">
            <a:avLst/>
          </a:prstGeom>
          <a:solidFill>
            <a:srgbClr val="FFFFFF">
              <a:alpha val="73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All descendants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 right of any node weigh more than that node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1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59555"/>
            <a:ext cx="8229600" cy="4525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arallel()</a:t>
            </a:r>
          </a:p>
          <a:p>
            <a:pPr lvl="1"/>
            <a:r>
              <a:rPr lang="en-US" dirty="0" smtClean="0"/>
              <a:t>Uses all available cores</a:t>
            </a:r>
          </a:p>
          <a:p>
            <a:pPr lvl="1"/>
            <a:r>
              <a:rPr lang="en-US" smtClean="0"/>
              <a:t>As any </a:t>
            </a:r>
            <a:r>
              <a:rPr lang="en-US" dirty="0" smtClean="0"/>
              <a:t>core completes </a:t>
            </a:r>
            <a:r>
              <a:rPr lang="en-US" dirty="0" err="1" smtClean="0"/>
              <a:t>star.computeRotation</a:t>
            </a:r>
            <a:r>
              <a:rPr lang="en-US" dirty="0" smtClean="0"/>
              <a:t>(), it is assigned another star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989" y="158894"/>
            <a:ext cx="8883448" cy="31085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&lt;Double&gt; rotations =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galaxy.stream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.filter(star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star.getAge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()&gt;4.0e9)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.filter(star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star.getMass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()&lt;1.0)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.parallel()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.map(star -&gt; 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cs typeface="Courier"/>
              </a:rPr>
              <a:t>star.computeRotation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cs typeface="Courier"/>
              </a:rPr>
              <a:t>.collect();</a:t>
            </a:r>
            <a:endParaRPr lang="en-US" sz="2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105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62" y="-253965"/>
            <a:ext cx="8229600" cy="1143000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82" y="931369"/>
            <a:ext cx="8509280" cy="5658520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Binary tree </a:t>
            </a:r>
            <a:r>
              <a:rPr lang="en-US" dirty="0" smtClean="0"/>
              <a:t>property: Tree where every node has 0, 1, or 2 children</a:t>
            </a:r>
          </a:p>
          <a:p>
            <a:r>
              <a:rPr lang="en-US" u="sng" dirty="0" smtClean="0"/>
              <a:t>Binary search tree </a:t>
            </a:r>
            <a:r>
              <a:rPr lang="en-US" dirty="0" smtClean="0"/>
              <a:t>property: </a:t>
            </a:r>
          </a:p>
          <a:p>
            <a:pPr lvl="1"/>
            <a:r>
              <a:rPr lang="en-US" dirty="0" smtClean="0"/>
              <a:t>Binary tree property, plus …</a:t>
            </a:r>
          </a:p>
          <a:p>
            <a:pPr lvl="1"/>
            <a:r>
              <a:rPr lang="en-US" dirty="0" smtClean="0"/>
              <a:t>Every descendant in a node’s left </a:t>
            </a:r>
            <a:r>
              <a:rPr lang="en-US" dirty="0" err="1" smtClean="0"/>
              <a:t>subtree</a:t>
            </a:r>
            <a:r>
              <a:rPr lang="en-US" dirty="0" smtClean="0"/>
              <a:t> is &lt; the node, according to </a:t>
            </a:r>
            <a:r>
              <a:rPr lang="en-US" dirty="0" err="1"/>
              <a:t>compareTo</a:t>
            </a:r>
            <a:r>
              <a:rPr lang="en-US" dirty="0"/>
              <a:t> (</a:t>
            </a:r>
            <a:r>
              <a:rPr lang="en-US" dirty="0" smtClean="0"/>
              <a:t>) applied to node’s data</a:t>
            </a:r>
          </a:p>
          <a:p>
            <a:pPr lvl="1"/>
            <a:r>
              <a:rPr lang="en-US" dirty="0"/>
              <a:t>Every descendant in a node’s </a:t>
            </a:r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&gt; </a:t>
            </a:r>
            <a:r>
              <a:rPr lang="en-US" dirty="0"/>
              <a:t>the node, according to </a:t>
            </a:r>
            <a:r>
              <a:rPr lang="en-US" dirty="0" err="1" smtClean="0"/>
              <a:t>compareTo</a:t>
            </a:r>
            <a:r>
              <a:rPr lang="en-US" dirty="0" smtClean="0"/>
              <a:t>(</a:t>
            </a:r>
            <a:r>
              <a:rPr lang="en-US" dirty="0"/>
              <a:t>) applied to node’s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Goals: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apid searching, insertion, deletion</a:t>
            </a:r>
          </a:p>
          <a:p>
            <a:pPr lvl="1"/>
            <a:r>
              <a:rPr lang="en-US" dirty="0" smtClean="0"/>
              <a:t>Sorted traversal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7345" y="2822631"/>
            <a:ext cx="6091331" cy="1569660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A82EFF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Know This!!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0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960" y="1797249"/>
            <a:ext cx="6850128" cy="4363776"/>
            <a:chOff x="-48254" y="246975"/>
            <a:chExt cx="9015854" cy="6613243"/>
          </a:xfrm>
        </p:grpSpPr>
        <p:grpSp>
          <p:nvGrpSpPr>
            <p:cNvPr id="10" name="Group 9"/>
            <p:cNvGrpSpPr/>
            <p:nvPr/>
          </p:nvGrpSpPr>
          <p:grpSpPr>
            <a:xfrm>
              <a:off x="2900700" y="246975"/>
              <a:ext cx="2567619" cy="1505338"/>
              <a:chOff x="2712349" y="335182"/>
              <a:chExt cx="2021716" cy="1034866"/>
            </a:xfrm>
          </p:grpSpPr>
          <p:pic>
            <p:nvPicPr>
              <p:cNvPr id="4" name="Picture 3" descr="Serena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0413" y="335182"/>
                <a:ext cx="1653652" cy="103486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2461100" y="683680"/>
                <a:ext cx="869296" cy="36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150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463" y="4697991"/>
              <a:ext cx="2226208" cy="1264497"/>
              <a:chOff x="4501146" y="2565578"/>
              <a:chExt cx="2226208" cy="1264497"/>
            </a:xfrm>
          </p:grpSpPr>
          <p:pic>
            <p:nvPicPr>
              <p:cNvPr id="8" name="Picture 7" descr="dolphi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765" y="2657565"/>
                <a:ext cx="1770589" cy="96644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4101817" y="2964907"/>
                <a:ext cx="1264497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110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2749" y="2382658"/>
              <a:ext cx="2667558" cy="1486591"/>
              <a:chOff x="1310229" y="2547711"/>
              <a:chExt cx="1734904" cy="1102333"/>
            </a:xfrm>
          </p:grpSpPr>
          <p:pic>
            <p:nvPicPr>
              <p:cNvPr id="5" name="Picture 4" descr="Beagle2WDHo_Ap6D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775" y="2547711"/>
                <a:ext cx="1369358" cy="110233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1055543" y="2996895"/>
                <a:ext cx="812340" cy="30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48254" y="4708167"/>
              <a:ext cx="1958857" cy="1344760"/>
              <a:chOff x="859462" y="4540751"/>
              <a:chExt cx="1958857" cy="1344760"/>
            </a:xfrm>
          </p:grpSpPr>
          <p:pic>
            <p:nvPicPr>
              <p:cNvPr id="6" name="Picture 5" descr="frog-lef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7" y="4540751"/>
                <a:ext cx="1541272" cy="13447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666400" y="5015707"/>
                <a:ext cx="851963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err="1" smtClean="0"/>
                  <a:t>oz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23424" y="2382658"/>
              <a:ext cx="3572927" cy="1700722"/>
              <a:chOff x="5395512" y="1996544"/>
              <a:chExt cx="2884139" cy="1239786"/>
            </a:xfrm>
          </p:grpSpPr>
          <p:pic>
            <p:nvPicPr>
              <p:cNvPr id="16" name="Picture 15" descr="rhino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195" y="1996544"/>
                <a:ext cx="2511456" cy="123375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 rot="16200000">
                <a:off x="5061042" y="2525825"/>
                <a:ext cx="1044975" cy="37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80639" y="5279080"/>
              <a:ext cx="2255777" cy="1264497"/>
              <a:chOff x="6353076" y="4684665"/>
              <a:chExt cx="2790923" cy="1410902"/>
            </a:xfrm>
          </p:grpSpPr>
          <p:pic>
            <p:nvPicPr>
              <p:cNvPr id="19" name="Picture 18" descr="tiger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918" y="4710189"/>
                <a:ext cx="2318081" cy="126579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 rot="16200000">
                <a:off x="5935801" y="5101940"/>
                <a:ext cx="1410902" cy="57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241" y="5005573"/>
              <a:ext cx="2659359" cy="1854645"/>
              <a:chOff x="6105132" y="-415754"/>
              <a:chExt cx="3038868" cy="1854645"/>
            </a:xfrm>
          </p:grpSpPr>
          <p:pic>
            <p:nvPicPr>
              <p:cNvPr id="22" name="Picture 21" descr="whal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956" y="0"/>
                <a:ext cx="2588044" cy="112903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 rot="16200000">
                <a:off x="5443968" y="245410"/>
                <a:ext cx="1854645" cy="532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350,000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669066" y="1922887"/>
              <a:ext cx="500528" cy="77887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3"/>
            </p:cNvCxnSpPr>
            <p:nvPr/>
          </p:nvCxnSpPr>
          <p:spPr>
            <a:xfrm>
              <a:off x="4427574" y="1922887"/>
              <a:ext cx="228771" cy="7270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90657" y="4142823"/>
              <a:ext cx="517909" cy="11767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468319" y="4134406"/>
              <a:ext cx="796218" cy="99694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34906" y="3942396"/>
              <a:ext cx="968530" cy="66194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593042" y="3942396"/>
              <a:ext cx="775107" cy="7657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animal that weighs 110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9750" y="1659758"/>
            <a:ext cx="22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Start at the root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85446" y="1659758"/>
            <a:ext cx="3280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Is 110 &gt; or &lt; or ==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i="1" dirty="0" smtClean="0">
                <a:solidFill>
                  <a:srgbClr val="FF0000"/>
                </a:solidFill>
              </a:rPr>
              <a:t>he weight at this node?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913" y="5881368"/>
            <a:ext cx="835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If ==, then you found it.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Else if &lt; then search the left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, else search the right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40775" y="1623812"/>
            <a:ext cx="347430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97931" y="6222971"/>
            <a:ext cx="3309853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960" y="1797249"/>
            <a:ext cx="6850128" cy="4363776"/>
            <a:chOff x="-48254" y="246975"/>
            <a:chExt cx="9015854" cy="6613243"/>
          </a:xfrm>
        </p:grpSpPr>
        <p:grpSp>
          <p:nvGrpSpPr>
            <p:cNvPr id="10" name="Group 9"/>
            <p:cNvGrpSpPr/>
            <p:nvPr/>
          </p:nvGrpSpPr>
          <p:grpSpPr>
            <a:xfrm>
              <a:off x="2900700" y="246975"/>
              <a:ext cx="2567619" cy="1505338"/>
              <a:chOff x="2712349" y="335182"/>
              <a:chExt cx="2021716" cy="1034866"/>
            </a:xfrm>
          </p:grpSpPr>
          <p:pic>
            <p:nvPicPr>
              <p:cNvPr id="4" name="Picture 3" descr="Serena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0413" y="335182"/>
                <a:ext cx="1653652" cy="103486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2461100" y="683680"/>
                <a:ext cx="869296" cy="36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150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463" y="4697991"/>
              <a:ext cx="2226208" cy="1264497"/>
              <a:chOff x="4501146" y="2565578"/>
              <a:chExt cx="2226208" cy="1264497"/>
            </a:xfrm>
          </p:grpSpPr>
          <p:pic>
            <p:nvPicPr>
              <p:cNvPr id="8" name="Picture 7" descr="dolphi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765" y="2657565"/>
                <a:ext cx="1770589" cy="96644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4101817" y="2964907"/>
                <a:ext cx="1264497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110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2749" y="2382658"/>
              <a:ext cx="2667558" cy="1486591"/>
              <a:chOff x="1310229" y="2547711"/>
              <a:chExt cx="1734904" cy="1102333"/>
            </a:xfrm>
          </p:grpSpPr>
          <p:pic>
            <p:nvPicPr>
              <p:cNvPr id="5" name="Picture 4" descr="Beagle2WDHo_Ap6D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775" y="2547711"/>
                <a:ext cx="1369358" cy="110233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1055543" y="2996895"/>
                <a:ext cx="812340" cy="30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48254" y="4708167"/>
              <a:ext cx="1958857" cy="1344760"/>
              <a:chOff x="859462" y="4540751"/>
              <a:chExt cx="1958857" cy="1344760"/>
            </a:xfrm>
          </p:grpSpPr>
          <p:pic>
            <p:nvPicPr>
              <p:cNvPr id="6" name="Picture 5" descr="frog-lef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7" y="4540751"/>
                <a:ext cx="1541272" cy="13447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666400" y="5015707"/>
                <a:ext cx="851963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err="1" smtClean="0"/>
                  <a:t>oz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23424" y="2382658"/>
              <a:ext cx="3572927" cy="1700722"/>
              <a:chOff x="5395512" y="1996544"/>
              <a:chExt cx="2884139" cy="1239786"/>
            </a:xfrm>
          </p:grpSpPr>
          <p:pic>
            <p:nvPicPr>
              <p:cNvPr id="16" name="Picture 15" descr="rhino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195" y="1996544"/>
                <a:ext cx="2511456" cy="123375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 rot="16200000">
                <a:off x="5061042" y="2525825"/>
                <a:ext cx="1044975" cy="37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80639" y="5279080"/>
              <a:ext cx="2255777" cy="1264497"/>
              <a:chOff x="6353076" y="4684665"/>
              <a:chExt cx="2790923" cy="1410902"/>
            </a:xfrm>
          </p:grpSpPr>
          <p:pic>
            <p:nvPicPr>
              <p:cNvPr id="19" name="Picture 18" descr="tiger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918" y="4710189"/>
                <a:ext cx="2318081" cy="126579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 rot="16200000">
                <a:off x="5935801" y="5101940"/>
                <a:ext cx="1410902" cy="57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241" y="5005573"/>
              <a:ext cx="2659359" cy="1854645"/>
              <a:chOff x="6105132" y="-415754"/>
              <a:chExt cx="3038868" cy="1854645"/>
            </a:xfrm>
          </p:grpSpPr>
          <p:pic>
            <p:nvPicPr>
              <p:cNvPr id="22" name="Picture 21" descr="whal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956" y="0"/>
                <a:ext cx="2588044" cy="112903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 rot="16200000">
                <a:off x="5443968" y="245410"/>
                <a:ext cx="1854645" cy="532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350,000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669066" y="1922887"/>
              <a:ext cx="500528" cy="77887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3"/>
            </p:cNvCxnSpPr>
            <p:nvPr/>
          </p:nvCxnSpPr>
          <p:spPr>
            <a:xfrm>
              <a:off x="4427574" y="1922887"/>
              <a:ext cx="228771" cy="7270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90657" y="4142823"/>
              <a:ext cx="517909" cy="11767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468319" y="4134406"/>
              <a:ext cx="796218" cy="99694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34906" y="3942396"/>
              <a:ext cx="968530" cy="66194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593042" y="3942396"/>
              <a:ext cx="775107" cy="7657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animal that weighs 110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5720" y="1879614"/>
            <a:ext cx="32800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Search this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Is 110 &gt; or &lt; or ==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the weight at this node?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913" y="5881368"/>
            <a:ext cx="835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If ==, then you found it.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Else if &lt; then search the left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, else search the right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2314" y="3160078"/>
            <a:ext cx="1189556" cy="2194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8055" y="2203452"/>
            <a:ext cx="347430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63092" y="6222971"/>
            <a:ext cx="3309853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960" y="1797249"/>
            <a:ext cx="6850128" cy="4363776"/>
            <a:chOff x="-48254" y="246975"/>
            <a:chExt cx="9015854" cy="6613243"/>
          </a:xfrm>
        </p:grpSpPr>
        <p:grpSp>
          <p:nvGrpSpPr>
            <p:cNvPr id="10" name="Group 9"/>
            <p:cNvGrpSpPr/>
            <p:nvPr/>
          </p:nvGrpSpPr>
          <p:grpSpPr>
            <a:xfrm>
              <a:off x="2900700" y="246975"/>
              <a:ext cx="2567619" cy="1505338"/>
              <a:chOff x="2712349" y="335182"/>
              <a:chExt cx="2021716" cy="1034866"/>
            </a:xfrm>
          </p:grpSpPr>
          <p:pic>
            <p:nvPicPr>
              <p:cNvPr id="4" name="Picture 3" descr="Serena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0413" y="335182"/>
                <a:ext cx="1653652" cy="103486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2461100" y="683680"/>
                <a:ext cx="869296" cy="36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150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463" y="4697991"/>
              <a:ext cx="2226208" cy="1264497"/>
              <a:chOff x="4501146" y="2565578"/>
              <a:chExt cx="2226208" cy="1264497"/>
            </a:xfrm>
          </p:grpSpPr>
          <p:pic>
            <p:nvPicPr>
              <p:cNvPr id="8" name="Picture 7" descr="dolphi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765" y="2657565"/>
                <a:ext cx="1770589" cy="96644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4101817" y="2964907"/>
                <a:ext cx="1264497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110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2749" y="2382658"/>
              <a:ext cx="2667558" cy="1486591"/>
              <a:chOff x="1310229" y="2547711"/>
              <a:chExt cx="1734904" cy="1102333"/>
            </a:xfrm>
          </p:grpSpPr>
          <p:pic>
            <p:nvPicPr>
              <p:cNvPr id="5" name="Picture 4" descr="Beagle2WDHo_Ap6D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775" y="2547711"/>
                <a:ext cx="1369358" cy="110233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1055543" y="2996895"/>
                <a:ext cx="812340" cy="30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48254" y="4708167"/>
              <a:ext cx="1958857" cy="1344760"/>
              <a:chOff x="859462" y="4540751"/>
              <a:chExt cx="1958857" cy="1344760"/>
            </a:xfrm>
          </p:grpSpPr>
          <p:pic>
            <p:nvPicPr>
              <p:cNvPr id="6" name="Picture 5" descr="frog-lef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7" y="4540751"/>
                <a:ext cx="1541272" cy="13447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666400" y="5015707"/>
                <a:ext cx="851963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err="1" smtClean="0"/>
                  <a:t>oz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23424" y="2382658"/>
              <a:ext cx="3572927" cy="1700722"/>
              <a:chOff x="5395512" y="1996544"/>
              <a:chExt cx="2884139" cy="1239786"/>
            </a:xfrm>
          </p:grpSpPr>
          <p:pic>
            <p:nvPicPr>
              <p:cNvPr id="16" name="Picture 15" descr="rhino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195" y="1996544"/>
                <a:ext cx="2511456" cy="123375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 rot="16200000">
                <a:off x="5061042" y="2525825"/>
                <a:ext cx="1044975" cy="37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80639" y="5279080"/>
              <a:ext cx="2255777" cy="1264497"/>
              <a:chOff x="6353076" y="4684665"/>
              <a:chExt cx="2790923" cy="1410902"/>
            </a:xfrm>
          </p:grpSpPr>
          <p:pic>
            <p:nvPicPr>
              <p:cNvPr id="19" name="Picture 18" descr="tiger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918" y="4710189"/>
                <a:ext cx="2318081" cy="126579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 rot="16200000">
                <a:off x="5935801" y="5101940"/>
                <a:ext cx="1410902" cy="57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241" y="5005573"/>
              <a:ext cx="2659359" cy="1854645"/>
              <a:chOff x="6105132" y="-415754"/>
              <a:chExt cx="3038868" cy="1854645"/>
            </a:xfrm>
          </p:grpSpPr>
          <p:pic>
            <p:nvPicPr>
              <p:cNvPr id="22" name="Picture 21" descr="whal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956" y="0"/>
                <a:ext cx="2588044" cy="112903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 rot="16200000">
                <a:off x="5443968" y="245410"/>
                <a:ext cx="1854645" cy="532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350,000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669066" y="1922887"/>
              <a:ext cx="500528" cy="77887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3"/>
            </p:cNvCxnSpPr>
            <p:nvPr/>
          </p:nvCxnSpPr>
          <p:spPr>
            <a:xfrm>
              <a:off x="4427574" y="1922887"/>
              <a:ext cx="228771" cy="7270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90657" y="4142823"/>
              <a:ext cx="517909" cy="11767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468319" y="4134406"/>
              <a:ext cx="796218" cy="99694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34906" y="3942396"/>
              <a:ext cx="968530" cy="66194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593042" y="3942396"/>
              <a:ext cx="775107" cy="7657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animal that weighs 110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5720" y="1879614"/>
            <a:ext cx="32800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Search this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Is 110 &gt; or &lt; or ==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the weight at this node?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913" y="5881368"/>
            <a:ext cx="835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If ==, then you found it.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Else if &lt; then search the left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, else search the right </a:t>
            </a:r>
            <a:r>
              <a:rPr lang="en-US" sz="2400" i="1" dirty="0" err="1" smtClean="0">
                <a:solidFill>
                  <a:srgbClr val="FF0000"/>
                </a:solidFill>
              </a:rPr>
              <a:t>subtree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2314" y="3160078"/>
            <a:ext cx="1985597" cy="163489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08234" y="2215434"/>
            <a:ext cx="567541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0" y="5867474"/>
            <a:ext cx="3309853" cy="58710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2314" y="3160078"/>
            <a:ext cx="1189556" cy="2194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493973" y="4672476"/>
            <a:ext cx="1818952" cy="864508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2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2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2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2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960" y="1006437"/>
            <a:ext cx="6850128" cy="4363776"/>
            <a:chOff x="-48254" y="246975"/>
            <a:chExt cx="9015854" cy="6613243"/>
          </a:xfrm>
        </p:grpSpPr>
        <p:grpSp>
          <p:nvGrpSpPr>
            <p:cNvPr id="10" name="Group 9"/>
            <p:cNvGrpSpPr/>
            <p:nvPr/>
          </p:nvGrpSpPr>
          <p:grpSpPr>
            <a:xfrm>
              <a:off x="2900700" y="246975"/>
              <a:ext cx="2567619" cy="1505338"/>
              <a:chOff x="2712349" y="335182"/>
              <a:chExt cx="2021716" cy="1034866"/>
            </a:xfrm>
          </p:grpSpPr>
          <p:pic>
            <p:nvPicPr>
              <p:cNvPr id="4" name="Picture 3" descr="Serena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0413" y="335182"/>
                <a:ext cx="1653652" cy="103486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2461100" y="683680"/>
                <a:ext cx="869296" cy="36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150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90463" y="4697991"/>
              <a:ext cx="2226208" cy="1264497"/>
              <a:chOff x="4501146" y="2565578"/>
              <a:chExt cx="2226208" cy="1264497"/>
            </a:xfrm>
          </p:grpSpPr>
          <p:pic>
            <p:nvPicPr>
              <p:cNvPr id="8" name="Picture 7" descr="dolphi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765" y="2657565"/>
                <a:ext cx="1770589" cy="966446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4101817" y="2964907"/>
                <a:ext cx="1264497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110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2749" y="2382658"/>
              <a:ext cx="2667558" cy="1486591"/>
              <a:chOff x="1310229" y="2547711"/>
              <a:chExt cx="1734904" cy="1102333"/>
            </a:xfrm>
          </p:grpSpPr>
          <p:pic>
            <p:nvPicPr>
              <p:cNvPr id="5" name="Picture 4" descr="Beagle2WDHo_Ap6D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775" y="2547711"/>
                <a:ext cx="1369358" cy="110233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 rot="16200000">
                <a:off x="1055543" y="2996895"/>
                <a:ext cx="812340" cy="30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22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48254" y="4708167"/>
              <a:ext cx="1958857" cy="1344760"/>
              <a:chOff x="859462" y="4540751"/>
              <a:chExt cx="1958857" cy="1344760"/>
            </a:xfrm>
          </p:grpSpPr>
          <p:pic>
            <p:nvPicPr>
              <p:cNvPr id="6" name="Picture 5" descr="frog-lef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7" y="4540751"/>
                <a:ext cx="1541272" cy="13447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666400" y="5015707"/>
                <a:ext cx="851963" cy="46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err="1" smtClean="0"/>
                  <a:t>oz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23424" y="2382658"/>
              <a:ext cx="3572927" cy="1700722"/>
              <a:chOff x="5395512" y="1996544"/>
              <a:chExt cx="2884139" cy="1239786"/>
            </a:xfrm>
          </p:grpSpPr>
          <p:pic>
            <p:nvPicPr>
              <p:cNvPr id="16" name="Picture 15" descr="rhino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195" y="1996544"/>
                <a:ext cx="2511456" cy="123375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 rot="16200000">
                <a:off x="5061042" y="2525825"/>
                <a:ext cx="1044975" cy="37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80639" y="5279080"/>
              <a:ext cx="2255777" cy="1264497"/>
              <a:chOff x="6353076" y="4684665"/>
              <a:chExt cx="2790923" cy="1410902"/>
            </a:xfrm>
          </p:grpSpPr>
          <p:pic>
            <p:nvPicPr>
              <p:cNvPr id="19" name="Picture 18" descr="tiger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918" y="4710189"/>
                <a:ext cx="2318081" cy="126579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 rot="16200000">
                <a:off x="5935801" y="5101940"/>
                <a:ext cx="1410902" cy="57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241" y="5005573"/>
              <a:ext cx="2659359" cy="1854645"/>
              <a:chOff x="6105132" y="-415754"/>
              <a:chExt cx="3038868" cy="1854645"/>
            </a:xfrm>
          </p:grpSpPr>
          <p:pic>
            <p:nvPicPr>
              <p:cNvPr id="22" name="Picture 21" descr="whal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956" y="0"/>
                <a:ext cx="2588044" cy="1129034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 rot="16200000">
                <a:off x="5443968" y="245410"/>
                <a:ext cx="1854645" cy="532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350,000 </a:t>
                </a:r>
                <a:r>
                  <a:rPr lang="en-US" sz="1600" dirty="0" err="1" smtClean="0"/>
                  <a:t>lbs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3669066" y="1922887"/>
              <a:ext cx="500528" cy="77887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3"/>
            </p:cNvCxnSpPr>
            <p:nvPr/>
          </p:nvCxnSpPr>
          <p:spPr>
            <a:xfrm>
              <a:off x="4427574" y="1922887"/>
              <a:ext cx="228771" cy="7270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90657" y="4142823"/>
              <a:ext cx="517909" cy="11767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468319" y="4134406"/>
              <a:ext cx="796218" cy="99694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34906" y="3942396"/>
              <a:ext cx="968530" cy="66194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593042" y="3942396"/>
              <a:ext cx="775107" cy="7657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/>
          <a:lstStyle/>
          <a:p>
            <a:r>
              <a:rPr lang="en-US" dirty="0" smtClean="0"/>
              <a:t>Insert a 3-lb duck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914490" y="536011"/>
            <a:ext cx="1734585" cy="1398153"/>
            <a:chOff x="206770" y="934565"/>
            <a:chExt cx="1734585" cy="1398153"/>
          </a:xfrm>
        </p:grpSpPr>
        <p:pic>
          <p:nvPicPr>
            <p:cNvPr id="3" name="Picture 2" descr="daffy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02" y="934565"/>
              <a:ext cx="1398153" cy="1398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/>
            <p:cNvSpPr txBox="1"/>
            <p:nvPr/>
          </p:nvSpPr>
          <p:spPr>
            <a:xfrm rot="16200000">
              <a:off x="114146" y="1366072"/>
              <a:ext cx="52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3lbs</a:t>
              </a:r>
              <a:endParaRPr lang="en-US" sz="16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4120" y="298754"/>
            <a:ext cx="227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Start at the root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120" y="874894"/>
            <a:ext cx="2802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Is 3 &gt; or &lt; the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weight at this node?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91686" y="1758512"/>
            <a:ext cx="3069851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4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1745</Words>
  <Application>Microsoft Macintosh PowerPoint</Application>
  <PresentationFormat>On-screen Show (4:3)</PresentationFormat>
  <Paragraphs>351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 46B: Data Structures BSTs and Threads</vt:lpstr>
      <vt:lpstr>PowerPoint Presentation</vt:lpstr>
      <vt:lpstr>PowerPoint Presentation</vt:lpstr>
      <vt:lpstr>PowerPoint Presentation</vt:lpstr>
      <vt:lpstr>Binary Search Trees</vt:lpstr>
      <vt:lpstr>Find an animal that weighs 110 lbs</vt:lpstr>
      <vt:lpstr>Find an animal that weighs 110 lbs</vt:lpstr>
      <vt:lpstr>Find an animal that weighs 110 lbs</vt:lpstr>
      <vt:lpstr>Insert a 3-lb duck</vt:lpstr>
      <vt:lpstr>Insert a 3-lb duck</vt:lpstr>
      <vt:lpstr>Removing … It’s complicated</vt:lpstr>
      <vt:lpstr>Binary Search Tree Node</vt:lpstr>
      <vt:lpstr>1 of many ways to implement BSTree</vt:lpstr>
      <vt:lpstr>Integrity checking</vt:lpstr>
      <vt:lpstr>Iteration</vt:lpstr>
      <vt:lpstr>Iteration</vt:lpstr>
      <vt:lpstr>Threads: How 1 CPU looks like many</vt:lpstr>
      <vt:lpstr>Before there were threads …  197?: Processes</vt:lpstr>
      <vt:lpstr>1988: Sun introduces “Lightweight Processes”     1991: Java   </vt:lpstr>
      <vt:lpstr>Example: How to go broke the day after Christmas</vt:lpstr>
      <vt:lpstr> </vt:lpstr>
      <vt:lpstr>December</vt:lpstr>
      <vt:lpstr>The server you should have built</vt:lpstr>
      <vt:lpstr>What’s the difference?</vt:lpstr>
      <vt:lpstr>Thread Contention</vt:lpstr>
      <vt:lpstr>1 thread wants to delete  1 thread wants to delete </vt:lpstr>
      <vt:lpstr>1 thread wants to delete  1 thread wants to delete </vt:lpstr>
      <vt:lpstr>1 thread wants to delete  1 thread wants to delete </vt:lpstr>
      <vt:lpstr>Functional Programming: the way of the future</vt:lpstr>
      <vt:lpstr>A 3rd way to iterate a collection</vt:lpstr>
      <vt:lpstr>Collect rotation of all stars older than 4 billion years and smaller than our sun</vt:lpstr>
      <vt:lpstr>Imagine a Collection&lt;T&gt; as a bottle containing lots of Ts </vt:lpstr>
      <vt:lpstr>galaxy.stream() = pour out the bottle</vt:lpstr>
      <vt:lpstr>.filter(star -&gt; star.getAge()&gt;4.0e9)</vt:lpstr>
      <vt:lpstr>.filter(star -&gt; star.getMass()&lt;1)</vt:lpstr>
      <vt:lpstr>.map(star -&gt; star.computeRotation())</vt:lpstr>
      <vt:lpstr>.collect()</vt:lpstr>
      <vt:lpstr>.collect()</vt:lpstr>
      <vt:lpstr>This next part is sweeeeet</vt:lpstr>
      <vt:lpstr>  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1</dc:title>
  <dc:creator>Philip Heller</dc:creator>
  <cp:lastModifiedBy>Philip Heller</cp:lastModifiedBy>
  <cp:revision>74</cp:revision>
  <dcterms:created xsi:type="dcterms:W3CDTF">2016-05-05T16:01:16Z</dcterms:created>
  <dcterms:modified xsi:type="dcterms:W3CDTF">2017-04-30T18:08:07Z</dcterms:modified>
</cp:coreProperties>
</file>