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EA37-DCD0-124E-90EE-B5D7E14B31D8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521E-E76B-A94C-9CF7-A0336666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7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EA37-DCD0-124E-90EE-B5D7E14B31D8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521E-E76B-A94C-9CF7-A0336666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7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EA37-DCD0-124E-90EE-B5D7E14B31D8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521E-E76B-A94C-9CF7-A0336666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3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EA37-DCD0-124E-90EE-B5D7E14B31D8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521E-E76B-A94C-9CF7-A0336666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EA37-DCD0-124E-90EE-B5D7E14B31D8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521E-E76B-A94C-9CF7-A0336666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6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EA37-DCD0-124E-90EE-B5D7E14B31D8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521E-E76B-A94C-9CF7-A0336666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7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EA37-DCD0-124E-90EE-B5D7E14B31D8}" type="datetimeFigureOut">
              <a:rPr lang="en-US" smtClean="0"/>
              <a:t>5/9/17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521E-E76B-A94C-9CF7-A0336666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2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EA37-DCD0-124E-90EE-B5D7E14B31D8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521E-E76B-A94C-9CF7-A0336666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5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EA37-DCD0-124E-90EE-B5D7E14B31D8}" type="datetimeFigureOut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521E-E76B-A94C-9CF7-A0336666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EA37-DCD0-124E-90EE-B5D7E14B31D8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521E-E76B-A94C-9CF7-A0336666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9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EA37-DCD0-124E-90EE-B5D7E14B31D8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521E-E76B-A94C-9CF7-A0336666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8EA37-DCD0-124E-90EE-B5D7E14B31D8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521E-E76B-A94C-9CF7-A0336666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46B</a:t>
            </a:r>
            <a:br>
              <a:rPr lang="en-US" dirty="0" smtClean="0"/>
            </a:br>
            <a:r>
              <a:rPr lang="en-US" dirty="0" smtClean="0"/>
              <a:t>Final Exam Review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1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397" y="748191"/>
            <a:ext cx="3262932" cy="1323439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Swan s = new Swan();</a:t>
            </a:r>
          </a:p>
          <a:p>
            <a:r>
              <a:rPr lang="en-US" sz="2000" dirty="0" smtClean="0">
                <a:latin typeface="Courier"/>
                <a:cs typeface="Courier"/>
              </a:rPr>
              <a:t>Bird b = s; // ok</a:t>
            </a:r>
          </a:p>
          <a:p>
            <a:r>
              <a:rPr lang="en-US" sz="2000" dirty="0" smtClean="0">
                <a:latin typeface="Courier"/>
                <a:cs typeface="Courier"/>
              </a:rPr>
              <a:t>Duck d = b; // error</a:t>
            </a:r>
          </a:p>
          <a:p>
            <a:r>
              <a:rPr lang="en-US" sz="2000" dirty="0" err="1" smtClean="0">
                <a:latin typeface="Courier"/>
                <a:cs typeface="Courier"/>
              </a:rPr>
              <a:t>d.quack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8721" y="2835245"/>
            <a:ext cx="725612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5247" y="2539909"/>
            <a:ext cx="0" cy="333732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6219" y="2426536"/>
            <a:ext cx="3716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Stack                                          Heap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1402" y="3494836"/>
            <a:ext cx="3463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b</a:t>
            </a:r>
          </a:p>
          <a:p>
            <a:endParaRPr lang="en-US" sz="2400" dirty="0"/>
          </a:p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056396" y="3494836"/>
            <a:ext cx="443048" cy="4528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6706" y="3535459"/>
            <a:ext cx="477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Obj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3898869" y="3398914"/>
            <a:ext cx="768064" cy="152339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98392" y="4282408"/>
            <a:ext cx="68758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Swan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445976" y="3219187"/>
            <a:ext cx="1687711" cy="291400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Sw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29" y="5009304"/>
            <a:ext cx="1090782" cy="61356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856443" y="3784739"/>
            <a:ext cx="2441851" cy="55673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74093" y="3430795"/>
            <a:ext cx="24141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wait(), notify()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err="1" smtClean="0"/>
              <a:t>getNFeathers</a:t>
            </a:r>
            <a:r>
              <a:rPr lang="en-US" sz="1600" dirty="0" smtClean="0"/>
              <a:t>(), </a:t>
            </a:r>
            <a:r>
              <a:rPr lang="en-US" sz="1600" dirty="0" err="1" smtClean="0"/>
              <a:t>layAnEgg</a:t>
            </a:r>
            <a:r>
              <a:rPr lang="en-US" sz="1600" dirty="0" smtClean="0"/>
              <a:t>()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beSuperGraceful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056397" y="157514"/>
            <a:ext cx="4952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Duck d = (Duck)b;  // hope you know what you’re doing</a:t>
            </a:r>
          </a:p>
          <a:p>
            <a:r>
              <a:rPr lang="en-US" sz="1600" dirty="0" err="1" smtClean="0"/>
              <a:t>d.quack</a:t>
            </a:r>
            <a:r>
              <a:rPr lang="en-US" sz="1600" dirty="0" smtClean="0"/>
              <a:t>();		   // hope d will point to something that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// can quack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// But it won</a:t>
            </a:r>
            <a:r>
              <a:rPr lang="fr-FR" sz="1600" dirty="0" smtClean="0"/>
              <a:t>’</a:t>
            </a:r>
            <a:r>
              <a:rPr lang="en-US" sz="1600" dirty="0" smtClean="0"/>
              <a:t>t … </a:t>
            </a:r>
            <a:r>
              <a:rPr lang="en-US" sz="1600" dirty="0" smtClean="0">
                <a:sym typeface="Wingdings"/>
              </a:rPr>
              <a:t> </a:t>
            </a:r>
            <a:r>
              <a:rPr lang="en-US" sz="1600" dirty="0" err="1" smtClean="0">
                <a:sym typeface="Wingdings"/>
              </a:rPr>
              <a:t>ClassCastException</a:t>
            </a:r>
            <a:endParaRPr lang="en-US" sz="1600" dirty="0" smtClean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936219" y="4493878"/>
            <a:ext cx="2362075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36219" y="4804169"/>
            <a:ext cx="2362075" cy="42331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21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Code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Collisions are ok but hopefully rare</a:t>
            </a:r>
          </a:p>
          <a:p>
            <a:r>
              <a:rPr lang="en-US" dirty="0" smtClean="0"/>
              <a:t>So the contract is:</a:t>
            </a:r>
          </a:p>
          <a:p>
            <a:pPr lvl="1"/>
            <a:r>
              <a:rPr lang="en-US" dirty="0" err="1"/>
              <a:t>x</a:t>
            </a:r>
            <a:r>
              <a:rPr lang="en-US" dirty="0" err="1" smtClean="0"/>
              <a:t>.equals</a:t>
            </a:r>
            <a:r>
              <a:rPr lang="en-US" dirty="0" smtClean="0"/>
              <a:t>(y)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err="1" smtClean="0">
                <a:sym typeface="Wingdings"/>
              </a:rPr>
              <a:t>x.hashCode</a:t>
            </a:r>
            <a:r>
              <a:rPr lang="en-US" dirty="0" smtClean="0">
                <a:sym typeface="Wingdings"/>
              </a:rPr>
              <a:t>() == </a:t>
            </a:r>
            <a:r>
              <a:rPr lang="en-US" dirty="0" err="1" smtClean="0">
                <a:sym typeface="Wingdings"/>
              </a:rPr>
              <a:t>y.hashCode</a:t>
            </a:r>
            <a:r>
              <a:rPr lang="en-US" dirty="0" smtClean="0">
                <a:sym typeface="Wingdings"/>
              </a:rPr>
              <a:t>()</a:t>
            </a:r>
          </a:p>
          <a:p>
            <a:pPr lvl="2"/>
            <a:r>
              <a:rPr lang="en-US" dirty="0" smtClean="0">
                <a:sym typeface="Wingdings"/>
              </a:rPr>
              <a:t>Deep-equal objects  same hash code</a:t>
            </a:r>
          </a:p>
          <a:p>
            <a:pPr lvl="1"/>
            <a:r>
              <a:rPr lang="en-US" dirty="0" err="1" smtClean="0">
                <a:sym typeface="Wingdings"/>
              </a:rPr>
              <a:t>x.hashCode</a:t>
            </a:r>
            <a:r>
              <a:rPr lang="en-US" dirty="0" smtClean="0">
                <a:sym typeface="Wingdings"/>
              </a:rPr>
              <a:t>() == </a:t>
            </a:r>
            <a:r>
              <a:rPr lang="en-US" dirty="0" err="1" smtClean="0">
                <a:sym typeface="Wingdings"/>
              </a:rPr>
              <a:t>y.hashCode</a:t>
            </a:r>
            <a:r>
              <a:rPr lang="en-US" dirty="0" smtClean="0">
                <a:sym typeface="Wingdings"/>
              </a:rPr>
              <a:t>() </a:t>
            </a:r>
            <a:r>
              <a:rPr lang="en-US" dirty="0" err="1" smtClean="0">
                <a:sym typeface="Wingdings"/>
              </a:rPr>
              <a:t>doesn</a:t>
            </a:r>
            <a:r>
              <a:rPr lang="fr-FR" dirty="0" smtClean="0">
                <a:sym typeface="Wingdings"/>
              </a:rPr>
              <a:t>’</a:t>
            </a:r>
            <a:r>
              <a:rPr lang="en-US" dirty="0" smtClean="0">
                <a:sym typeface="Wingdings"/>
              </a:rPr>
              <a:t>t force </a:t>
            </a:r>
            <a:r>
              <a:rPr lang="en-US" dirty="0" err="1" smtClean="0">
                <a:sym typeface="Wingdings"/>
              </a:rPr>
              <a:t>x.equals</a:t>
            </a:r>
            <a:r>
              <a:rPr lang="en-US" dirty="0" smtClean="0">
                <a:sym typeface="Wingdings"/>
              </a:rPr>
              <a:t>(y)</a:t>
            </a:r>
          </a:p>
          <a:p>
            <a:pPr lvl="2"/>
            <a:r>
              <a:rPr lang="en-US" dirty="0" smtClean="0">
                <a:sym typeface="Wingdings"/>
              </a:rPr>
              <a:t>Can have colliding objects that aren’t deep-equal</a:t>
            </a:r>
          </a:p>
          <a:p>
            <a:pPr lvl="2"/>
            <a:r>
              <a:rPr lang="en-US" dirty="0" smtClean="0">
                <a:sym typeface="Wingdings"/>
              </a:rPr>
              <a:t>Objects will share a bin in any hash table </a:t>
            </a:r>
          </a:p>
        </p:txBody>
      </p:sp>
    </p:spTree>
    <p:extLst>
      <p:ext uri="{BB962C8B-B14F-4D97-AF65-F5344CB8AC3E}">
        <p14:creationId xmlns:p14="http://schemas.microsoft.com/office/powerpoint/2010/main" val="58642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hash table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40845" cy="1796011"/>
          </a:xfrm>
        </p:spPr>
        <p:txBody>
          <a:bodyPr/>
          <a:lstStyle/>
          <a:p>
            <a:r>
              <a:rPr lang="en-US" dirty="0" smtClean="0"/>
              <a:t>“Sue”.</a:t>
            </a:r>
            <a:r>
              <a:rPr lang="en-US" dirty="0" err="1" smtClean="0"/>
              <a:t>hashCode</a:t>
            </a:r>
            <a:r>
              <a:rPr lang="en-US" dirty="0" smtClean="0"/>
              <a:t>() = 83491</a:t>
            </a:r>
          </a:p>
          <a:p>
            <a:r>
              <a:rPr lang="en-US" dirty="0" smtClean="0"/>
              <a:t>“Ugh”.</a:t>
            </a:r>
            <a:r>
              <a:rPr lang="en-US" dirty="0" err="1" smtClean="0"/>
              <a:t>hashCode</a:t>
            </a:r>
            <a:r>
              <a:rPr lang="en-US" dirty="0" smtClean="0"/>
              <a:t>() = 84982</a:t>
            </a:r>
          </a:p>
          <a:p>
            <a:r>
              <a:rPr lang="en-US" dirty="0" smtClean="0"/>
              <a:t>“VII”.</a:t>
            </a:r>
            <a:r>
              <a:rPr lang="en-US" dirty="0" err="1" smtClean="0"/>
              <a:t>hashCode</a:t>
            </a:r>
            <a:r>
              <a:rPr lang="en-US" dirty="0" smtClean="0"/>
              <a:t>() = 84982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770435" y="2374587"/>
            <a:ext cx="2042781" cy="1021624"/>
            <a:chOff x="5770435" y="2374587"/>
            <a:chExt cx="2042781" cy="1021624"/>
          </a:xfrm>
        </p:grpSpPr>
        <p:sp>
          <p:nvSpPr>
            <p:cNvPr id="4" name="TextBox 3"/>
            <p:cNvSpPr txBox="1"/>
            <p:nvPr/>
          </p:nvSpPr>
          <p:spPr>
            <a:xfrm>
              <a:off x="6143167" y="2402199"/>
              <a:ext cx="16700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Just a 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coincidence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" name="Right Brace 4"/>
            <p:cNvSpPr/>
            <p:nvPr/>
          </p:nvSpPr>
          <p:spPr>
            <a:xfrm>
              <a:off x="5770435" y="2374587"/>
              <a:ext cx="345122" cy="1021624"/>
            </a:xfrm>
            <a:prstGeom prst="rightBrac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29079" y="3554714"/>
            <a:ext cx="3865201" cy="3004167"/>
            <a:chOff x="1587561" y="3462591"/>
            <a:chExt cx="3865201" cy="3004167"/>
          </a:xfrm>
        </p:grpSpPr>
        <p:sp>
          <p:nvSpPr>
            <p:cNvPr id="15" name="TextBox 14"/>
            <p:cNvSpPr txBox="1"/>
            <p:nvPr/>
          </p:nvSpPr>
          <p:spPr>
            <a:xfrm>
              <a:off x="3726530" y="3462591"/>
              <a:ext cx="9291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/>
                <a:t>. . .</a:t>
              </a:r>
              <a:endParaRPr lang="en-US" sz="4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1689" y="4474998"/>
              <a:ext cx="772718" cy="523220"/>
            </a:xfrm>
            <a:prstGeom prst="rect">
              <a:avLst/>
            </a:prstGeom>
            <a:noFill/>
            <a:ln w="38100" cmpd="sng">
              <a:solidFill>
                <a:srgbClr val="8841F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8841F0"/>
                  </a:solidFill>
                </a:rPr>
                <a:t>Ugh</a:t>
              </a:r>
              <a:endParaRPr lang="en-US" sz="2800" dirty="0">
                <a:solidFill>
                  <a:srgbClr val="8841F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2452" y="4476932"/>
              <a:ext cx="772718" cy="523220"/>
            </a:xfrm>
            <a:prstGeom prst="rect">
              <a:avLst/>
            </a:prstGeom>
            <a:noFill/>
            <a:ln w="38100" cmpd="sng">
              <a:solidFill>
                <a:srgbClr val="8841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8841F0"/>
                  </a:solidFill>
                </a:rPr>
                <a:t>VII</a:t>
              </a:r>
              <a:endParaRPr lang="en-US" sz="2800" dirty="0">
                <a:solidFill>
                  <a:srgbClr val="8841F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8" idx="3"/>
              <a:endCxn id="9" idx="1"/>
            </p:cNvCxnSpPr>
            <p:nvPr/>
          </p:nvCxnSpPr>
          <p:spPr>
            <a:xfrm>
              <a:off x="3754407" y="4736608"/>
              <a:ext cx="718045" cy="1934"/>
            </a:xfrm>
            <a:prstGeom prst="straightConnector1">
              <a:avLst/>
            </a:prstGeom>
            <a:ln w="41275">
              <a:solidFill>
                <a:srgbClr val="8841F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802226" y="4293588"/>
              <a:ext cx="2650536" cy="8848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02226" y="5178388"/>
              <a:ext cx="2650536" cy="8848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09567" y="5372907"/>
              <a:ext cx="716963" cy="523220"/>
            </a:xfrm>
            <a:prstGeom prst="rect">
              <a:avLst/>
            </a:prstGeom>
            <a:noFill/>
            <a:ln w="38100" cmpd="sng">
              <a:solidFill>
                <a:srgbClr val="8841F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8841F0"/>
                  </a:solidFill>
                </a:rPr>
                <a:t>Sue</a:t>
              </a:r>
              <a:endParaRPr lang="en-US" sz="2800" dirty="0">
                <a:solidFill>
                  <a:srgbClr val="8841F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26530" y="5635761"/>
              <a:ext cx="9291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/>
                <a:t>. . .</a:t>
              </a:r>
              <a:endParaRPr lang="en-US" sz="4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87561" y="4447387"/>
              <a:ext cx="10946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84982</a:t>
              </a:r>
              <a:endParaRPr lang="en-US" sz="2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87561" y="5372907"/>
              <a:ext cx="10946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83491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4400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8387"/>
            <a:ext cx="8229600" cy="1143000"/>
          </a:xfrm>
        </p:spPr>
        <p:txBody>
          <a:bodyPr/>
          <a:lstStyle/>
          <a:p>
            <a:r>
              <a:rPr lang="en-US" dirty="0" smtClean="0"/>
              <a:t>Reverse a Doubly-Linked List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74462" y="3425998"/>
            <a:ext cx="935270" cy="911791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6"/>
            <a:endCxn id="6" idx="2"/>
          </p:cNvCxnSpPr>
          <p:nvPr/>
        </p:nvCxnSpPr>
        <p:spPr>
          <a:xfrm>
            <a:off x="3609732" y="3881894"/>
            <a:ext cx="1380621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90353" y="3425998"/>
            <a:ext cx="935270" cy="911791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6"/>
            <a:endCxn id="8" idx="2"/>
          </p:cNvCxnSpPr>
          <p:nvPr/>
        </p:nvCxnSpPr>
        <p:spPr>
          <a:xfrm flipV="1">
            <a:off x="5925623" y="3870816"/>
            <a:ext cx="1380621" cy="1107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306244" y="3414920"/>
            <a:ext cx="935270" cy="911791"/>
          </a:xfrm>
          <a:prstGeom prst="ellipse">
            <a:avLst/>
          </a:prstGeom>
          <a:solidFill>
            <a:srgbClr val="CCFFCC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5"/>
          </p:cNvCxnSpPr>
          <p:nvPr/>
        </p:nvCxnSpPr>
        <p:spPr>
          <a:xfrm>
            <a:off x="8104547" y="4193182"/>
            <a:ext cx="630026" cy="60293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258212" y="4193182"/>
            <a:ext cx="3048032" cy="172352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13504" y="5109882"/>
            <a:ext cx="1837765" cy="1077218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/>
                <a:cs typeface="Courier"/>
              </a:rPr>
              <a:t> head</a:t>
            </a:r>
          </a:p>
          <a:p>
            <a:r>
              <a:rPr lang="en-US" sz="3200" dirty="0" smtClean="0">
                <a:latin typeface="Courier"/>
                <a:cs typeface="Courier"/>
              </a:rPr>
              <a:t> tail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5804" y="4964941"/>
            <a:ext cx="935270" cy="911791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7"/>
          </p:cNvCxnSpPr>
          <p:nvPr/>
        </p:nvCxnSpPr>
        <p:spPr>
          <a:xfrm flipV="1">
            <a:off x="1354107" y="4193182"/>
            <a:ext cx="1320355" cy="9052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520956" y="5438588"/>
            <a:ext cx="164655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19664" y="1248270"/>
            <a:ext cx="1380621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555804" y="1036477"/>
            <a:ext cx="6750440" cy="5401897"/>
            <a:chOff x="555804" y="1036477"/>
            <a:chExt cx="6750440" cy="5401897"/>
          </a:xfrm>
        </p:grpSpPr>
        <p:cxnSp>
          <p:nvCxnSpPr>
            <p:cNvPr id="17" name="Straight Arrow Connector 16"/>
            <p:cNvCxnSpPr/>
            <p:nvPr/>
          </p:nvCxnSpPr>
          <p:spPr>
            <a:xfrm flipH="1" flipV="1">
              <a:off x="2719664" y="1587716"/>
              <a:ext cx="1380622" cy="6488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081002" y="1036477"/>
              <a:ext cx="6748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</a:t>
              </a:r>
              <a:r>
                <a:rPr lang="en-US" sz="2000" dirty="0" smtClean="0"/>
                <a:t>ext</a:t>
              </a:r>
            </a:p>
            <a:p>
              <a:r>
                <a:rPr lang="en-US" sz="2000" dirty="0" err="1" smtClean="0">
                  <a:solidFill>
                    <a:srgbClr val="FF0000"/>
                  </a:solidFill>
                </a:rPr>
                <a:t>prev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555804" y="5876732"/>
              <a:ext cx="300754" cy="561642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1260223" y="4045890"/>
              <a:ext cx="1240533" cy="919051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3609732" y="3642505"/>
              <a:ext cx="1380622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5925622" y="3666925"/>
              <a:ext cx="1380622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038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8387"/>
            <a:ext cx="8229600" cy="1143000"/>
          </a:xfrm>
        </p:spPr>
        <p:txBody>
          <a:bodyPr/>
          <a:lstStyle/>
          <a:p>
            <a:r>
              <a:rPr lang="en-US" dirty="0" smtClean="0"/>
              <a:t>Reverse a Doubly-Linked List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1182" y="1048067"/>
            <a:ext cx="4797831" cy="2023668"/>
            <a:chOff x="555804" y="3414920"/>
            <a:chExt cx="8178769" cy="3023454"/>
          </a:xfrm>
        </p:grpSpPr>
        <p:sp>
          <p:nvSpPr>
            <p:cNvPr id="4" name="Oval 3"/>
            <p:cNvSpPr/>
            <p:nvPr/>
          </p:nvSpPr>
          <p:spPr>
            <a:xfrm>
              <a:off x="2674462" y="3425998"/>
              <a:ext cx="935270" cy="911791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>
              <a:stCxn id="4" idx="6"/>
              <a:endCxn id="6" idx="2"/>
            </p:cNvCxnSpPr>
            <p:nvPr/>
          </p:nvCxnSpPr>
          <p:spPr>
            <a:xfrm>
              <a:off x="3609732" y="3881894"/>
              <a:ext cx="1380621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990353" y="3425998"/>
              <a:ext cx="935270" cy="911791"/>
            </a:xfrm>
            <a:prstGeom prst="ellipse">
              <a:avLst/>
            </a:prstGeom>
            <a:solidFill>
              <a:srgbClr val="FF66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6" idx="6"/>
              <a:endCxn id="8" idx="2"/>
            </p:cNvCxnSpPr>
            <p:nvPr/>
          </p:nvCxnSpPr>
          <p:spPr>
            <a:xfrm flipV="1">
              <a:off x="5925623" y="3870816"/>
              <a:ext cx="1380621" cy="1107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7306244" y="3414920"/>
              <a:ext cx="935270" cy="911791"/>
            </a:xfrm>
            <a:prstGeom prst="ellipse">
              <a:avLst/>
            </a:prstGeom>
            <a:solidFill>
              <a:srgbClr val="CCFFCC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8" idx="5"/>
            </p:cNvCxnSpPr>
            <p:nvPr/>
          </p:nvCxnSpPr>
          <p:spPr>
            <a:xfrm>
              <a:off x="8104547" y="4193182"/>
              <a:ext cx="630026" cy="60293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4258212" y="4193182"/>
              <a:ext cx="3048032" cy="172352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913503" y="5109881"/>
              <a:ext cx="1837765" cy="1057615"/>
            </a:xfrm>
            <a:prstGeom prst="rect">
              <a:avLst/>
            </a:prstGeom>
            <a:noFill/>
            <a:ln w="38100" cmpd="sng">
              <a:solidFill>
                <a:srgbClr val="00009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"/>
                  <a:cs typeface="Courier"/>
                </a:rPr>
                <a:t> head</a:t>
              </a:r>
            </a:p>
            <a:p>
              <a:r>
                <a:rPr lang="en-US" sz="2000" dirty="0" smtClean="0">
                  <a:latin typeface="Courier"/>
                  <a:cs typeface="Courier"/>
                </a:rPr>
                <a:t>tail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55804" y="4964941"/>
              <a:ext cx="935270" cy="911791"/>
            </a:xfrm>
            <a:prstGeom prst="ellipse">
              <a:avLst/>
            </a:prstGeom>
            <a:solidFill>
              <a:srgbClr val="0000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3" idx="7"/>
            </p:cNvCxnSpPr>
            <p:nvPr/>
          </p:nvCxnSpPr>
          <p:spPr>
            <a:xfrm flipV="1">
              <a:off x="1354107" y="4193182"/>
              <a:ext cx="1320355" cy="90528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520956" y="5438588"/>
              <a:ext cx="1646559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55804" y="5876732"/>
              <a:ext cx="300754" cy="561642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1260223" y="4045890"/>
              <a:ext cx="1240533" cy="919051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3609732" y="3642505"/>
              <a:ext cx="1380622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5925622" y="3666925"/>
              <a:ext cx="1380622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3636430" y="4027343"/>
            <a:ext cx="548648" cy="610283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171585" y="4332485"/>
            <a:ext cx="809900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994978" y="4027343"/>
            <a:ext cx="548648" cy="610283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530133" y="4325070"/>
            <a:ext cx="809900" cy="7415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353526" y="4019928"/>
            <a:ext cx="548648" cy="610283"/>
          </a:xfrm>
          <a:prstGeom prst="ellipse">
            <a:avLst/>
          </a:prstGeom>
          <a:solidFill>
            <a:srgbClr val="CCFFCC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808334" y="4540837"/>
            <a:ext cx="369586" cy="403559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959761" y="5552359"/>
            <a:ext cx="676669" cy="11531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76656" y="5154405"/>
            <a:ext cx="1078070" cy="707886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 head</a:t>
            </a:r>
          </a:p>
          <a:p>
            <a:r>
              <a:rPr lang="en-US" sz="2000" dirty="0" smtClean="0">
                <a:latin typeface="Courier"/>
                <a:cs typeface="Courier"/>
              </a:rPr>
              <a:t>tail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2393582" y="5057393"/>
            <a:ext cx="548648" cy="610283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848390" y="4540837"/>
            <a:ext cx="774547" cy="60593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994979" y="4637626"/>
            <a:ext cx="1473509" cy="73679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393582" y="5667676"/>
            <a:ext cx="176428" cy="37592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806808" y="4442251"/>
            <a:ext cx="727722" cy="6151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185078" y="4172256"/>
            <a:ext cx="809901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543626" y="4188601"/>
            <a:ext cx="809901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1502" y="2126435"/>
            <a:ext cx="130095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Before</a:t>
            </a:r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After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823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8387"/>
            <a:ext cx="8229600" cy="1143000"/>
          </a:xfrm>
        </p:spPr>
        <p:txBody>
          <a:bodyPr/>
          <a:lstStyle/>
          <a:p>
            <a:r>
              <a:rPr lang="en-US" dirty="0" smtClean="0"/>
              <a:t>Reverse a Doubly-Linked List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1182" y="1048067"/>
            <a:ext cx="4797831" cy="2023668"/>
            <a:chOff x="555804" y="3414920"/>
            <a:chExt cx="8178769" cy="3023454"/>
          </a:xfrm>
        </p:grpSpPr>
        <p:sp>
          <p:nvSpPr>
            <p:cNvPr id="4" name="Oval 3"/>
            <p:cNvSpPr/>
            <p:nvPr/>
          </p:nvSpPr>
          <p:spPr>
            <a:xfrm>
              <a:off x="2674462" y="3425998"/>
              <a:ext cx="935270" cy="911791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>
              <a:stCxn id="4" idx="6"/>
              <a:endCxn id="6" idx="2"/>
            </p:cNvCxnSpPr>
            <p:nvPr/>
          </p:nvCxnSpPr>
          <p:spPr>
            <a:xfrm>
              <a:off x="3609732" y="3881894"/>
              <a:ext cx="1380621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990353" y="3425998"/>
              <a:ext cx="935270" cy="911791"/>
            </a:xfrm>
            <a:prstGeom prst="ellipse">
              <a:avLst/>
            </a:prstGeom>
            <a:solidFill>
              <a:srgbClr val="FF66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6" idx="6"/>
              <a:endCxn id="8" idx="2"/>
            </p:cNvCxnSpPr>
            <p:nvPr/>
          </p:nvCxnSpPr>
          <p:spPr>
            <a:xfrm flipV="1">
              <a:off x="5925623" y="3870816"/>
              <a:ext cx="1380621" cy="1107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7306244" y="3414920"/>
              <a:ext cx="935270" cy="911791"/>
            </a:xfrm>
            <a:prstGeom prst="ellipse">
              <a:avLst/>
            </a:prstGeom>
            <a:solidFill>
              <a:srgbClr val="CCFFCC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8" idx="5"/>
            </p:cNvCxnSpPr>
            <p:nvPr/>
          </p:nvCxnSpPr>
          <p:spPr>
            <a:xfrm>
              <a:off x="8104547" y="4193182"/>
              <a:ext cx="630026" cy="60293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4258212" y="4193182"/>
              <a:ext cx="3048032" cy="172352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913503" y="5109881"/>
              <a:ext cx="1837765" cy="1057615"/>
            </a:xfrm>
            <a:prstGeom prst="rect">
              <a:avLst/>
            </a:prstGeom>
            <a:noFill/>
            <a:ln w="38100" cmpd="sng">
              <a:solidFill>
                <a:srgbClr val="00009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"/>
                  <a:cs typeface="Courier"/>
                </a:rPr>
                <a:t> head</a:t>
              </a:r>
            </a:p>
            <a:p>
              <a:r>
                <a:rPr lang="en-US" sz="2000" dirty="0" smtClean="0">
                  <a:latin typeface="Courier"/>
                  <a:cs typeface="Courier"/>
                </a:rPr>
                <a:t>tail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55804" y="4964941"/>
              <a:ext cx="935270" cy="911791"/>
            </a:xfrm>
            <a:prstGeom prst="ellipse">
              <a:avLst/>
            </a:prstGeom>
            <a:solidFill>
              <a:srgbClr val="0000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3" idx="7"/>
            </p:cNvCxnSpPr>
            <p:nvPr/>
          </p:nvCxnSpPr>
          <p:spPr>
            <a:xfrm flipV="1">
              <a:off x="1354107" y="4193182"/>
              <a:ext cx="1320355" cy="90528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520956" y="5438588"/>
              <a:ext cx="1646559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55804" y="5876732"/>
              <a:ext cx="300754" cy="561642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1260223" y="4045890"/>
              <a:ext cx="1240533" cy="919051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3609732" y="3642505"/>
              <a:ext cx="1380622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5925622" y="3666925"/>
              <a:ext cx="1380622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3636430" y="4027343"/>
            <a:ext cx="548648" cy="610283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171585" y="4332485"/>
            <a:ext cx="809900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994978" y="4027343"/>
            <a:ext cx="548648" cy="610283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530133" y="4325070"/>
            <a:ext cx="809900" cy="7415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353526" y="4019928"/>
            <a:ext cx="548648" cy="610283"/>
          </a:xfrm>
          <a:prstGeom prst="ellipse">
            <a:avLst/>
          </a:prstGeom>
          <a:solidFill>
            <a:srgbClr val="CCFFCC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808334" y="4540837"/>
            <a:ext cx="437948" cy="96789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959761" y="5552359"/>
            <a:ext cx="676669" cy="11531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76656" y="5154405"/>
            <a:ext cx="1078070" cy="707886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 head</a:t>
            </a:r>
          </a:p>
          <a:p>
            <a:r>
              <a:rPr lang="en-US" sz="2000" dirty="0" smtClean="0">
                <a:latin typeface="Courier"/>
                <a:cs typeface="Courier"/>
              </a:rPr>
              <a:t>tail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2393582" y="5057393"/>
            <a:ext cx="548648" cy="610283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848390" y="4540837"/>
            <a:ext cx="774547" cy="60593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994979" y="4637626"/>
            <a:ext cx="1473509" cy="73679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393582" y="5667676"/>
            <a:ext cx="176428" cy="37592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806808" y="4442251"/>
            <a:ext cx="727722" cy="6151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185078" y="4172256"/>
            <a:ext cx="809901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543626" y="4188601"/>
            <a:ext cx="809901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46282" y="3165564"/>
            <a:ext cx="17781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head &amp; tail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re exchanged</a:t>
            </a:r>
          </a:p>
          <a:p>
            <a:endParaRPr lang="en-US" sz="2400" dirty="0"/>
          </a:p>
          <a:p>
            <a:r>
              <a:rPr lang="en-US" sz="2400" dirty="0" smtClean="0"/>
              <a:t>For every node,</a:t>
            </a:r>
          </a:p>
          <a:p>
            <a:r>
              <a:rPr lang="en-US" sz="2400" dirty="0" err="1" smtClean="0"/>
              <a:t>prev</a:t>
            </a:r>
            <a:r>
              <a:rPr lang="en-US" sz="2400" dirty="0" smtClean="0"/>
              <a:t> &amp; next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re exchanged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541502" y="2126435"/>
            <a:ext cx="130095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Before</a:t>
            </a:r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After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2816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Visit each node</a:t>
            </a:r>
          </a:p>
          <a:p>
            <a:pPr lvl="1"/>
            <a:r>
              <a:rPr lang="en-US" sz="3600" dirty="0" smtClean="0"/>
              <a:t>Swap </a:t>
            </a:r>
            <a:r>
              <a:rPr lang="en-US" sz="3600" dirty="0" err="1" smtClean="0"/>
              <a:t>prev</a:t>
            </a:r>
            <a:r>
              <a:rPr lang="en-US" sz="3600" dirty="0" smtClean="0">
                <a:sym typeface="Wingdings"/>
              </a:rPr>
              <a:t>next</a:t>
            </a:r>
          </a:p>
          <a:p>
            <a:pPr marL="342900" lvl="1" indent="-342900">
              <a:buFont typeface="Arial"/>
              <a:buChar char="•"/>
            </a:pPr>
            <a:r>
              <a:rPr lang="en-US" sz="3600" dirty="0"/>
              <a:t>Swap head </a:t>
            </a:r>
            <a:r>
              <a:rPr lang="en-US" sz="3600" dirty="0">
                <a:sym typeface="Wingdings"/>
              </a:rPr>
              <a:t></a:t>
            </a:r>
            <a:r>
              <a:rPr lang="en-US" sz="3600" dirty="0" smtClean="0">
                <a:sym typeface="Wingdings"/>
              </a:rPr>
              <a:t>tail of list</a:t>
            </a:r>
            <a:endParaRPr lang="en-US" sz="3600" dirty="0">
              <a:sym typeface="Wingdings"/>
            </a:endParaRPr>
          </a:p>
          <a:p>
            <a:endParaRPr lang="en-US" sz="40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712829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279" y="1584897"/>
            <a:ext cx="6649026" cy="4401205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Node n = head;</a:t>
            </a:r>
          </a:p>
          <a:p>
            <a:r>
              <a:rPr lang="en-US" sz="2800" dirty="0" smtClean="0">
                <a:latin typeface="Courier"/>
                <a:cs typeface="Courier"/>
              </a:rPr>
              <a:t>while (n != null) {</a:t>
            </a:r>
          </a:p>
          <a:p>
            <a:r>
              <a:rPr lang="en-US" sz="2800" dirty="0">
                <a:latin typeface="Courier"/>
                <a:cs typeface="Courier"/>
              </a:rPr>
              <a:t>	</a:t>
            </a:r>
            <a:r>
              <a:rPr lang="en-US" sz="2800" dirty="0" smtClean="0">
                <a:latin typeface="Courier"/>
                <a:cs typeface="Courier"/>
              </a:rPr>
              <a:t>Node </a:t>
            </a:r>
            <a:r>
              <a:rPr lang="en-US" sz="2800" dirty="0" err="1" smtClean="0">
                <a:latin typeface="Courier"/>
                <a:cs typeface="Courier"/>
              </a:rPr>
              <a:t>oldNext</a:t>
            </a:r>
            <a:r>
              <a:rPr lang="en-US" sz="2800" dirty="0" smtClean="0">
                <a:latin typeface="Courier"/>
                <a:cs typeface="Courier"/>
              </a:rPr>
              <a:t> = </a:t>
            </a:r>
            <a:r>
              <a:rPr lang="en-US" sz="2800" dirty="0" err="1" smtClean="0">
                <a:latin typeface="Courier"/>
                <a:cs typeface="Courier"/>
              </a:rPr>
              <a:t>n.getNext</a:t>
            </a:r>
            <a:r>
              <a:rPr lang="en-US" sz="2800" dirty="0" smtClean="0">
                <a:latin typeface="Courier"/>
                <a:cs typeface="Courier"/>
              </a:rPr>
              <a:t>();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err="1" smtClean="0">
                <a:latin typeface="Courier"/>
                <a:cs typeface="Courier"/>
              </a:rPr>
              <a:t>n.setNext</a:t>
            </a:r>
            <a:r>
              <a:rPr lang="en-US" sz="2800" dirty="0" smtClean="0">
                <a:latin typeface="Courier"/>
                <a:cs typeface="Courier"/>
              </a:rPr>
              <a:t>(</a:t>
            </a:r>
            <a:r>
              <a:rPr lang="en-US" sz="2800" dirty="0" err="1" smtClean="0">
                <a:latin typeface="Courier"/>
                <a:cs typeface="Courier"/>
              </a:rPr>
              <a:t>n.getPrev</a:t>
            </a:r>
            <a:r>
              <a:rPr lang="en-US" sz="2800" dirty="0" smtClean="0">
                <a:latin typeface="Courier"/>
                <a:cs typeface="Courier"/>
              </a:rPr>
              <a:t>());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err="1" smtClean="0">
                <a:latin typeface="Courier"/>
                <a:cs typeface="Courier"/>
              </a:rPr>
              <a:t>n.setPrev</a:t>
            </a:r>
            <a:r>
              <a:rPr lang="en-US" sz="2800" dirty="0" smtClean="0">
                <a:latin typeface="Courier"/>
                <a:cs typeface="Courier"/>
              </a:rPr>
              <a:t>(</a:t>
            </a:r>
            <a:r>
              <a:rPr lang="en-US" sz="2800" dirty="0" err="1" smtClean="0">
                <a:latin typeface="Courier"/>
                <a:cs typeface="Courier"/>
              </a:rPr>
              <a:t>oldNext</a:t>
            </a:r>
            <a:r>
              <a:rPr lang="en-US" sz="2800" dirty="0" smtClean="0">
                <a:latin typeface="Courier"/>
                <a:cs typeface="Courier"/>
              </a:rPr>
              <a:t>);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n = /* Careful! */  </a:t>
            </a:r>
            <a:r>
              <a:rPr lang="en-US" sz="2800" dirty="0" err="1" smtClean="0">
                <a:latin typeface="Courier"/>
                <a:cs typeface="Courier"/>
              </a:rPr>
              <a:t>oldNext</a:t>
            </a:r>
            <a:r>
              <a:rPr lang="en-US" sz="2800" dirty="0" smtClean="0">
                <a:latin typeface="Courier"/>
                <a:cs typeface="Courier"/>
              </a:rPr>
              <a:t>;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n</a:t>
            </a:r>
            <a:r>
              <a:rPr lang="en-US" sz="2800" dirty="0" smtClean="0">
                <a:latin typeface="Courier"/>
                <a:cs typeface="Courier"/>
              </a:rPr>
              <a:t>ode </a:t>
            </a:r>
            <a:r>
              <a:rPr lang="en-US" sz="2800" dirty="0" err="1" smtClean="0">
                <a:latin typeface="Courier"/>
                <a:cs typeface="Courier"/>
              </a:rPr>
              <a:t>oldHead</a:t>
            </a:r>
            <a:r>
              <a:rPr lang="en-US" sz="2800" dirty="0" smtClean="0">
                <a:latin typeface="Courier"/>
                <a:cs typeface="Courier"/>
              </a:rPr>
              <a:t> = head;</a:t>
            </a:r>
          </a:p>
          <a:p>
            <a:r>
              <a:rPr lang="en-US" sz="2800" dirty="0">
                <a:latin typeface="Courier"/>
                <a:cs typeface="Courier"/>
              </a:rPr>
              <a:t>h</a:t>
            </a:r>
            <a:r>
              <a:rPr lang="en-US" sz="2800" dirty="0" smtClean="0">
                <a:latin typeface="Courier"/>
                <a:cs typeface="Courier"/>
              </a:rPr>
              <a:t>ead = tail;</a:t>
            </a:r>
          </a:p>
          <a:p>
            <a:r>
              <a:rPr lang="en-US" sz="2800" dirty="0">
                <a:latin typeface="Courier"/>
                <a:cs typeface="Courier"/>
              </a:rPr>
              <a:t>t</a:t>
            </a:r>
            <a:r>
              <a:rPr lang="en-US" sz="2800" dirty="0" smtClean="0">
                <a:latin typeface="Courier"/>
                <a:cs typeface="Courier"/>
              </a:rPr>
              <a:t>ail = </a:t>
            </a:r>
            <a:r>
              <a:rPr lang="en-US" sz="2800" dirty="0" err="1" smtClean="0">
                <a:latin typeface="Courier"/>
                <a:cs typeface="Courier"/>
              </a:rPr>
              <a:t>oldHead</a:t>
            </a:r>
            <a:r>
              <a:rPr lang="en-US" sz="2800" dirty="0" smtClean="0">
                <a:latin typeface="Courier"/>
                <a:cs typeface="Courier"/>
              </a:rPr>
              <a:t>;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List class: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21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do I use Exceptions? Assertions?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symptoms when they happen</a:t>
            </a:r>
          </a:p>
          <a:p>
            <a:r>
              <a:rPr lang="en-US" dirty="0" smtClean="0"/>
              <a:t>But use them in very different 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0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method that throws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exception type is checked (= not runtime), the API page or method declaration will tell you so.</a:t>
            </a:r>
          </a:p>
          <a:p>
            <a:pPr lvl="1"/>
            <a:r>
              <a:rPr lang="en-US" dirty="0" smtClean="0"/>
              <a:t>API for core Java classes, or your company’s classes if they’ve done that.</a:t>
            </a:r>
          </a:p>
          <a:p>
            <a:pPr lvl="1"/>
            <a:r>
              <a:rPr lang="en-US" dirty="0" smtClean="0"/>
              <a:t>Method declaration in source code for smaller projects. Or mine.</a:t>
            </a:r>
          </a:p>
          <a:p>
            <a:r>
              <a:rPr lang="en-US" dirty="0" smtClean="0"/>
              <a:t>Have to try/catch or pass the buck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4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26968"/>
            <a:ext cx="903816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should we use / not use recursion?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Use: when the data is structured like a tree</a:t>
            </a:r>
          </a:p>
          <a:p>
            <a:pPr lvl="1"/>
            <a:r>
              <a:rPr lang="en-US" dirty="0" smtClean="0"/>
              <a:t>Explicitly, e.g. count or collect leaf node of a tree</a:t>
            </a:r>
          </a:p>
          <a:p>
            <a:pPr lvl="1"/>
            <a:r>
              <a:rPr lang="en-US" dirty="0" smtClean="0"/>
              <a:t>Implicitly, e.g. file </a:t>
            </a:r>
            <a:r>
              <a:rPr lang="en-US" dirty="0" err="1" smtClean="0"/>
              <a:t>lister</a:t>
            </a:r>
            <a:endParaRPr lang="en-US" dirty="0" smtClean="0"/>
          </a:p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use</a:t>
            </a:r>
          </a:p>
          <a:p>
            <a:pPr lvl="1"/>
            <a:r>
              <a:rPr lang="en-US" dirty="0" smtClean="0"/>
              <a:t>As with </a:t>
            </a:r>
            <a:r>
              <a:rPr lang="en-US" dirty="0"/>
              <a:t>a</a:t>
            </a:r>
            <a:r>
              <a:rPr lang="en-US" dirty="0" smtClean="0"/>
              <a:t>nything else: when there’s no payoff for the extra complexity (triangular numbers)</a:t>
            </a:r>
          </a:p>
          <a:p>
            <a:pPr lvl="1"/>
            <a:r>
              <a:rPr lang="en-US" dirty="0" smtClean="0"/>
              <a:t>Especially: when recursion forces repeated work (Fibonacci)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06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259" y="95346"/>
            <a:ext cx="8229600" cy="1143000"/>
          </a:xfrm>
        </p:spPr>
        <p:txBody>
          <a:bodyPr/>
          <a:lstStyle/>
          <a:p>
            <a:r>
              <a:rPr lang="en-US" dirty="0" smtClean="0"/>
              <a:t>Writing a method that throws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0824"/>
            <a:ext cx="8229600" cy="552823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Indicate something wrong happened inside a method.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couldn</a:t>
            </a:r>
            <a:r>
              <a:rPr lang="fr-FR" dirty="0" smtClean="0"/>
              <a:t>’</a:t>
            </a:r>
            <a:r>
              <a:rPr lang="en-US" dirty="0" smtClean="0"/>
              <a:t>t get an internet connection.</a:t>
            </a:r>
          </a:p>
          <a:p>
            <a:pPr lvl="1"/>
            <a:r>
              <a:rPr lang="en-US" dirty="0" smtClean="0"/>
              <a:t>Need to early-terminate the execution of the method, because can</a:t>
            </a:r>
            <a:r>
              <a:rPr lang="fr-FR" dirty="0" smtClean="0"/>
              <a:t>’</a:t>
            </a:r>
            <a:r>
              <a:rPr lang="en-US" dirty="0" smtClean="0"/>
              <a:t>t get what you need to continue.</a:t>
            </a:r>
          </a:p>
          <a:p>
            <a:pPr lvl="1"/>
            <a:r>
              <a:rPr lang="en-US" dirty="0" smtClean="0"/>
              <a:t>No appropriate return value</a:t>
            </a:r>
          </a:p>
          <a:p>
            <a:pPr lvl="1"/>
            <a:r>
              <a:rPr lang="en-US" dirty="0" smtClean="0"/>
              <a:t>Could designate a “</a:t>
            </a:r>
            <a:r>
              <a:rPr lang="en-US" dirty="0" err="1" smtClean="0"/>
              <a:t>sentinal</a:t>
            </a:r>
            <a:r>
              <a:rPr lang="en-US" dirty="0" smtClean="0"/>
              <a:t>” return value to indicate trouble, but that requires callers to check</a:t>
            </a:r>
          </a:p>
          <a:p>
            <a:pPr lvl="2"/>
            <a:r>
              <a:rPr lang="en-US" dirty="0" smtClean="0"/>
              <a:t>Which they might not do</a:t>
            </a:r>
          </a:p>
          <a:p>
            <a:pPr lvl="1"/>
            <a:r>
              <a:rPr lang="en-US" dirty="0" smtClean="0"/>
              <a:t>With exceptions, compiler forces caller to prepare for the possibility that the exception will be thrown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46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 err="1" smtClean="0">
                <a:latin typeface="Courier"/>
                <a:cs typeface="Courier"/>
              </a:rPr>
              <a:t>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myMethod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args</a:t>
            </a:r>
            <a:r>
              <a:rPr lang="en-US" dirty="0" smtClean="0">
                <a:latin typeface="Courier"/>
                <a:cs typeface="Courier"/>
              </a:rPr>
              <a:t>) </a:t>
            </a:r>
            <a:r>
              <a:rPr lang="en-US" i="1" dirty="0" smtClean="0">
                <a:latin typeface="Courier"/>
                <a:cs typeface="Courier"/>
              </a:rPr>
              <a:t>throws </a:t>
            </a:r>
            <a:r>
              <a:rPr lang="en-US" i="1" dirty="0" err="1" smtClean="0">
                <a:latin typeface="Courier"/>
                <a:cs typeface="Courier"/>
              </a:rPr>
              <a:t>XYZException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Doesn’t mean it always throws the exception.</a:t>
            </a:r>
          </a:p>
          <a:p>
            <a:r>
              <a:rPr lang="en-US" dirty="0" smtClean="0"/>
              <a:t>In any particular call, it </a:t>
            </a:r>
            <a:r>
              <a:rPr lang="en-US" i="1" dirty="0" smtClean="0"/>
              <a:t>might</a:t>
            </a:r>
            <a:r>
              <a:rPr lang="en-US" dirty="0" smtClean="0"/>
              <a:t> throw the exception</a:t>
            </a:r>
          </a:p>
          <a:p>
            <a:r>
              <a:rPr lang="en-US" dirty="0" smtClean="0"/>
              <a:t>Keywords I would prefer over “throws”: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ightthrow</a:t>
            </a:r>
            <a:endParaRPr lang="en-US" dirty="0" smtClean="0"/>
          </a:p>
          <a:p>
            <a:pPr lvl="1"/>
            <a:r>
              <a:rPr lang="en-US" dirty="0" err="1" smtClean="0"/>
              <a:t>maybethrows</a:t>
            </a:r>
            <a:endParaRPr lang="en-US" dirty="0" smtClean="0"/>
          </a:p>
          <a:p>
            <a:pPr lvl="1"/>
            <a:r>
              <a:rPr lang="en-US" dirty="0" smtClean="0"/>
              <a:t>Nobody asked me  </a:t>
            </a:r>
            <a:r>
              <a:rPr lang="en-US" dirty="0" smtClean="0">
                <a:sym typeface="Wingdings"/>
              </a:rPr>
              <a:t></a:t>
            </a:r>
          </a:p>
          <a:p>
            <a:r>
              <a:rPr lang="en-US" dirty="0" smtClean="0">
                <a:sym typeface="Wingdings"/>
              </a:rPr>
              <a:t>Any caller has to be prepared to deal with the exception (catch or pass the buck)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56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3592"/>
            <a:ext cx="8229600" cy="1143000"/>
          </a:xfrm>
        </p:spPr>
        <p:txBody>
          <a:bodyPr/>
          <a:lstStyle/>
          <a:p>
            <a:r>
              <a:rPr lang="en-US" dirty="0" smtClean="0"/>
              <a:t>Assertions: 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1047383"/>
            <a:ext cx="8740588" cy="4525681"/>
          </a:xfrm>
        </p:spPr>
        <p:txBody>
          <a:bodyPr>
            <a:noAutofit/>
          </a:bodyPr>
          <a:lstStyle/>
          <a:p>
            <a:r>
              <a:rPr lang="en-US" sz="3600" dirty="0" smtClean="0"/>
              <a:t>Check validity of code you’re developing    (–</a:t>
            </a:r>
            <a:r>
              <a:rPr lang="en-US" sz="3600" dirty="0" err="1" smtClean="0"/>
              <a:t>ea</a:t>
            </a:r>
            <a:r>
              <a:rPr lang="en-US" sz="3600" dirty="0" smtClean="0"/>
              <a:t>)	</a:t>
            </a:r>
          </a:p>
          <a:p>
            <a:pPr lvl="1"/>
            <a:r>
              <a:rPr lang="en-US" sz="3200" dirty="0" smtClean="0"/>
              <a:t>Preconditions</a:t>
            </a:r>
          </a:p>
          <a:p>
            <a:pPr lvl="1"/>
            <a:r>
              <a:rPr lang="en-US" sz="3200" dirty="0" err="1" smtClean="0"/>
              <a:t>Postconditions</a:t>
            </a:r>
            <a:endParaRPr lang="en-US" sz="3200" dirty="0" smtClean="0"/>
          </a:p>
          <a:p>
            <a:pPr lvl="1"/>
            <a:r>
              <a:rPr lang="en-US" sz="3200" dirty="0" smtClean="0"/>
              <a:t>Loop invariants</a:t>
            </a:r>
          </a:p>
          <a:p>
            <a:r>
              <a:rPr lang="en-US" sz="3600" dirty="0" smtClean="0"/>
              <a:t>Assume your customers don</a:t>
            </a:r>
            <a:r>
              <a:rPr lang="fr-FR" sz="3600" dirty="0" smtClean="0"/>
              <a:t>’</a:t>
            </a:r>
            <a:r>
              <a:rPr lang="en-US" sz="3600" dirty="0" smtClean="0"/>
              <a:t>t run with –</a:t>
            </a:r>
            <a:r>
              <a:rPr lang="en-US" sz="3600" dirty="0" err="1" smtClean="0"/>
              <a:t>ea</a:t>
            </a:r>
            <a:endParaRPr lang="en-US" sz="3600" dirty="0" smtClean="0"/>
          </a:p>
          <a:p>
            <a:pPr lvl="1"/>
            <a:r>
              <a:rPr lang="en-US" sz="3200" dirty="0" smtClean="0"/>
              <a:t>Assertions will never fire </a:t>
            </a:r>
          </a:p>
          <a:p>
            <a:pPr lvl="1"/>
            <a:r>
              <a:rPr lang="en-US" sz="3200" dirty="0" smtClean="0"/>
              <a:t>Even if customers run with –</a:t>
            </a:r>
            <a:r>
              <a:rPr lang="en-US" sz="3200" dirty="0" err="1" smtClean="0"/>
              <a:t>ea</a:t>
            </a:r>
            <a:r>
              <a:rPr lang="en-US" sz="3200" dirty="0" smtClean="0"/>
              <a:t>, your code was perfect when you shipped it (right???) so assertions will never fire anyway</a:t>
            </a:r>
          </a:p>
          <a:p>
            <a:pPr lvl="1"/>
            <a:endParaRPr lang="en-US" sz="3200" dirty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217602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Assertions: Pre- and post-conditions for code that alters a data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913602"/>
            <a:ext cx="8417858" cy="3785652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lass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MyHashTable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&lt;T&gt;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void add(T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addMe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assert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tableIsValid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h =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addMe.hashCode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LinkedList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&lt;T&gt; bucket =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getBucket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(h);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if (!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bucket.contains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addMe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bucket.add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addMe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assert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tableIsValid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	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54942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42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Assertions: Pre-conditions for code that uses, but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alter, a data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648" y="1988307"/>
            <a:ext cx="8994588" cy="4524315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lass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MyBinarySearchTree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&lt;T&gt;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boolean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contains(T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checkMe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assert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treeeIsValid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Node n = root;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if 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n.getData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().equals(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checkMe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return n;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else if 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n.getData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().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compareTo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checkMe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 &lt; 0)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return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n.getLeftChild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().contains(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checkMe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else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return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n.getRightChild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().contains(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checkMe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endParaRPr lang="en-US" sz="24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	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18495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228"/>
            <a:ext cx="8229600" cy="1143000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0790"/>
            <a:ext cx="8229600" cy="4167088"/>
          </a:xfrm>
        </p:spPr>
        <p:txBody>
          <a:bodyPr>
            <a:normAutofit/>
          </a:bodyPr>
          <a:lstStyle/>
          <a:p>
            <a:r>
              <a:rPr lang="en-US" dirty="0" smtClean="0"/>
              <a:t>A method calls itself, passing in a simplification of its own </a:t>
            </a:r>
            <a:r>
              <a:rPr lang="en-US" dirty="0" err="1" smtClean="0"/>
              <a:t>args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ib(7) calls fib(6) and fib(5)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ri(1000) calls tri(999), which calls tri(998) which … eventually calls tri(1), which is known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4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recursively compute f(</a:t>
            </a:r>
            <a:r>
              <a:rPr lang="en-US" dirty="0" err="1" smtClean="0"/>
              <a:t>int</a:t>
            </a:r>
            <a:r>
              <a:rPr lang="en-US" dirty="0" smtClean="0"/>
              <a:t>)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know f(0)</a:t>
            </a:r>
          </a:p>
          <a:p>
            <a:r>
              <a:rPr lang="en-US" dirty="0" smtClean="0"/>
              <a:t>For any x &gt; 0, you can get f(x) if only you know f(x-1)</a:t>
            </a:r>
          </a:p>
          <a:p>
            <a:r>
              <a:rPr lang="en-US" dirty="0" smtClean="0"/>
              <a:t>Triangular #s: f(0) is 0 and f(x) = x + f(x-1)</a:t>
            </a:r>
          </a:p>
          <a:p>
            <a:r>
              <a:rPr lang="en-US" dirty="0" smtClean="0"/>
              <a:t>Square #s: f(0) is 0 and f(x) = x + (x-1) + f(x-1)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35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Triangular #s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913602"/>
            <a:ext cx="8417858" cy="3046988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tri(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x)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assert x &gt;= 0;</a:t>
            </a: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if (x == 0)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return 0;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else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return x + tri(x-1);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	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69395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Square #s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913602"/>
            <a:ext cx="8417858" cy="3046988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squared(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x)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assert x &gt;= 0;</a:t>
            </a: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if (x == 0)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return 0;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else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return x </a:t>
            </a:r>
            <a:r>
              <a:rPr lang="en-US" sz="2400" smtClean="0">
                <a:solidFill>
                  <a:srgbClr val="0000FF"/>
                </a:solidFill>
                <a:latin typeface="Courier"/>
                <a:cs typeface="Courier"/>
              </a:rPr>
              <a:t>+ x – 1 + tri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(x-1);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	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536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397" y="748191"/>
            <a:ext cx="3262932" cy="1323439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Swan s = new Swan();</a:t>
            </a:r>
          </a:p>
          <a:p>
            <a:r>
              <a:rPr lang="en-US" sz="2000" dirty="0" smtClean="0">
                <a:latin typeface="Courier"/>
                <a:cs typeface="Courier"/>
              </a:rPr>
              <a:t>Bird b = s;// ok</a:t>
            </a:r>
          </a:p>
          <a:p>
            <a:r>
              <a:rPr lang="en-US" sz="2000" dirty="0" smtClean="0">
                <a:latin typeface="Courier"/>
                <a:cs typeface="Courier"/>
              </a:rPr>
              <a:t>Duck d = b;// error</a:t>
            </a:r>
          </a:p>
          <a:p>
            <a:r>
              <a:rPr lang="en-US" sz="2000" dirty="0" err="1" smtClean="0">
                <a:latin typeface="Courier"/>
                <a:cs typeface="Courier"/>
              </a:rPr>
              <a:t>d.quack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8721" y="2835245"/>
            <a:ext cx="725612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5247" y="2539909"/>
            <a:ext cx="0" cy="333732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6219" y="2426536"/>
            <a:ext cx="3716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Stack                                          Heap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1402" y="3494836"/>
            <a:ext cx="305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056396" y="3494836"/>
            <a:ext cx="443048" cy="4528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6706" y="3535459"/>
            <a:ext cx="477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Obj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3898869" y="3398914"/>
            <a:ext cx="768064" cy="152339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98392" y="4282408"/>
            <a:ext cx="68758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Swan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445976" y="3219187"/>
            <a:ext cx="1687711" cy="291400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Sw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29" y="5009304"/>
            <a:ext cx="1090782" cy="61356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856443" y="3784739"/>
            <a:ext cx="2441851" cy="55673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74093" y="3430795"/>
            <a:ext cx="24141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wait(), notify()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err="1" smtClean="0"/>
              <a:t>getNFeathers</a:t>
            </a:r>
            <a:r>
              <a:rPr lang="en-US" sz="1600" dirty="0" smtClean="0"/>
              <a:t>(), </a:t>
            </a:r>
            <a:r>
              <a:rPr lang="en-US" sz="1600" dirty="0" err="1" smtClean="0"/>
              <a:t>layAnEgg</a:t>
            </a:r>
            <a:r>
              <a:rPr lang="en-US" sz="1600" dirty="0" smtClean="0"/>
              <a:t>()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beSuperGraceful</a:t>
            </a:r>
            <a:r>
              <a:rPr lang="en-US" sz="1600" dirty="0" smtClean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590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397" y="748191"/>
            <a:ext cx="3262932" cy="1323439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Swan s = new Swan();</a:t>
            </a:r>
          </a:p>
          <a:p>
            <a:r>
              <a:rPr lang="en-US" sz="2000" dirty="0" smtClean="0">
                <a:latin typeface="Courier"/>
                <a:cs typeface="Courier"/>
              </a:rPr>
              <a:t>Bird b = s; // ok</a:t>
            </a:r>
          </a:p>
          <a:p>
            <a:r>
              <a:rPr lang="en-US" sz="2000" dirty="0" smtClean="0">
                <a:latin typeface="Courier"/>
                <a:cs typeface="Courier"/>
              </a:rPr>
              <a:t>Duck d = b; // error</a:t>
            </a:r>
          </a:p>
          <a:p>
            <a:r>
              <a:rPr lang="en-US" sz="2000" dirty="0" err="1" smtClean="0">
                <a:latin typeface="Courier"/>
                <a:cs typeface="Courier"/>
              </a:rPr>
              <a:t>d.quack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8721" y="2835245"/>
            <a:ext cx="725612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5247" y="2539909"/>
            <a:ext cx="0" cy="333732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6219" y="2426536"/>
            <a:ext cx="3716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Stack                                          Heap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1402" y="3494836"/>
            <a:ext cx="305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056396" y="3494836"/>
            <a:ext cx="443048" cy="4528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6706" y="3535459"/>
            <a:ext cx="477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Obj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3898869" y="3398914"/>
            <a:ext cx="768064" cy="152339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98392" y="4282408"/>
            <a:ext cx="68758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Swan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445976" y="3219187"/>
            <a:ext cx="1687711" cy="291400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Sw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29" y="5009304"/>
            <a:ext cx="1090782" cy="61356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856443" y="3784739"/>
            <a:ext cx="2441851" cy="55673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74093" y="3430795"/>
            <a:ext cx="24141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wait(), notify()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err="1" smtClean="0"/>
              <a:t>getNFeathers</a:t>
            </a:r>
            <a:r>
              <a:rPr lang="en-US" sz="1600" dirty="0" smtClean="0"/>
              <a:t>(), </a:t>
            </a:r>
            <a:r>
              <a:rPr lang="en-US" sz="1600" dirty="0" err="1" smtClean="0"/>
              <a:t>layAnEgg</a:t>
            </a:r>
            <a:r>
              <a:rPr lang="en-US" sz="1600" dirty="0" smtClean="0"/>
              <a:t>()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beSuperGraceful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391089" y="157514"/>
            <a:ext cx="4617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b: Compiler knows type of reference (stack stuff), nothing about actual object pointed to by b (heap stuff)</a:t>
            </a:r>
          </a:p>
          <a:p>
            <a:endParaRPr lang="en-US" dirty="0"/>
          </a:p>
          <a:p>
            <a:r>
              <a:rPr lang="en-US" dirty="0" smtClean="0"/>
              <a:t>Compiler will let you access Bird &amp; </a:t>
            </a:r>
            <a:r>
              <a:rPr lang="en-US" dirty="0" err="1" smtClean="0"/>
              <a:t>Obj</a:t>
            </a:r>
            <a:r>
              <a:rPr lang="en-US" dirty="0" smtClean="0"/>
              <a:t> methods only. NO MATTER WHAT class the object really is, it has Bird &amp; </a:t>
            </a:r>
            <a:r>
              <a:rPr lang="en-US" dirty="0" err="1" smtClean="0"/>
              <a:t>Obj</a:t>
            </a:r>
            <a:r>
              <a:rPr lang="en-US" dirty="0" smtClean="0"/>
              <a:t> stuff </a:t>
            </a:r>
            <a:r>
              <a:rPr lang="en-US" dirty="0" smtClean="0">
                <a:sym typeface="Wingdings"/>
              </a:rPr>
              <a:t> safe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0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397" y="748191"/>
            <a:ext cx="3262932" cy="1323439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Swan s = new Swan();</a:t>
            </a:r>
          </a:p>
          <a:p>
            <a:r>
              <a:rPr lang="en-US" sz="2000" dirty="0" smtClean="0">
                <a:latin typeface="Courier"/>
                <a:cs typeface="Courier"/>
              </a:rPr>
              <a:t>Bird b = s; // ok</a:t>
            </a:r>
          </a:p>
          <a:p>
            <a:r>
              <a:rPr lang="en-US" sz="2000" dirty="0" smtClean="0">
                <a:latin typeface="Courier"/>
                <a:cs typeface="Courier"/>
              </a:rPr>
              <a:t>Duck d = b; // error</a:t>
            </a:r>
          </a:p>
          <a:p>
            <a:r>
              <a:rPr lang="en-US" sz="2000" dirty="0" err="1" smtClean="0">
                <a:latin typeface="Courier"/>
                <a:cs typeface="Courier"/>
              </a:rPr>
              <a:t>d.quack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8721" y="2835245"/>
            <a:ext cx="725612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5247" y="2539909"/>
            <a:ext cx="0" cy="333732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6219" y="2426536"/>
            <a:ext cx="3716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Stack                                          Heap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1402" y="3494836"/>
            <a:ext cx="305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056396" y="3494836"/>
            <a:ext cx="443048" cy="4528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6706" y="3535459"/>
            <a:ext cx="477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Obj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3898869" y="3398914"/>
            <a:ext cx="768064" cy="152339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98392" y="4282408"/>
            <a:ext cx="68758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Swan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445976" y="3219187"/>
            <a:ext cx="1687711" cy="291400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Sw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29" y="5009304"/>
            <a:ext cx="1090782" cy="61356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856443" y="3784739"/>
            <a:ext cx="2441851" cy="55673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74093" y="3430795"/>
            <a:ext cx="24141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wait(), notify()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err="1" smtClean="0"/>
              <a:t>getNFeathers</a:t>
            </a:r>
            <a:r>
              <a:rPr lang="en-US" sz="1600" dirty="0" smtClean="0"/>
              <a:t>(), </a:t>
            </a:r>
            <a:r>
              <a:rPr lang="en-US" sz="1600" dirty="0" err="1" smtClean="0"/>
              <a:t>layAnEgg</a:t>
            </a:r>
            <a:r>
              <a:rPr lang="en-US" sz="1600" dirty="0" smtClean="0"/>
              <a:t>()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beSuperGraceful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851420" y="954927"/>
            <a:ext cx="29417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At run time: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1168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397" y="748191"/>
            <a:ext cx="3262932" cy="1323439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Swan s = new Swan();</a:t>
            </a:r>
          </a:p>
          <a:p>
            <a:r>
              <a:rPr lang="en-US" sz="2000" dirty="0" smtClean="0">
                <a:latin typeface="Courier"/>
                <a:cs typeface="Courier"/>
              </a:rPr>
              <a:t>Bird b = s; // ok</a:t>
            </a:r>
          </a:p>
          <a:p>
            <a:r>
              <a:rPr lang="en-US" sz="2000" dirty="0" smtClean="0">
                <a:latin typeface="Courier"/>
                <a:cs typeface="Courier"/>
              </a:rPr>
              <a:t>Duck d = b; // error</a:t>
            </a:r>
          </a:p>
          <a:p>
            <a:r>
              <a:rPr lang="en-US" sz="2000" dirty="0" err="1" smtClean="0">
                <a:latin typeface="Courier"/>
                <a:cs typeface="Courier"/>
              </a:rPr>
              <a:t>d.quack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8721" y="2835245"/>
            <a:ext cx="725612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5247" y="2539909"/>
            <a:ext cx="0" cy="333732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6219" y="2426536"/>
            <a:ext cx="3716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Stack                                          Heap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1402" y="3494836"/>
            <a:ext cx="34636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4056396" y="3494836"/>
            <a:ext cx="443048" cy="4528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6706" y="3535459"/>
            <a:ext cx="477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Obj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3898869" y="3398914"/>
            <a:ext cx="768064" cy="152339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98392" y="4282408"/>
            <a:ext cx="68758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Swan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445976" y="3219187"/>
            <a:ext cx="1687711" cy="291400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Sw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29" y="5009304"/>
            <a:ext cx="1090782" cy="61356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856443" y="3784739"/>
            <a:ext cx="2441851" cy="55673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74093" y="3430795"/>
            <a:ext cx="24141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wait(), notify()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err="1" smtClean="0"/>
              <a:t>getNFeathers</a:t>
            </a:r>
            <a:r>
              <a:rPr lang="en-US" sz="1600" dirty="0" smtClean="0"/>
              <a:t>(), </a:t>
            </a:r>
            <a:r>
              <a:rPr lang="en-US" sz="1600" dirty="0" err="1" smtClean="0"/>
              <a:t>layAnEgg</a:t>
            </a:r>
            <a:r>
              <a:rPr lang="en-US" sz="1600" dirty="0" smtClean="0"/>
              <a:t>()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beSuperGraceful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391089" y="157514"/>
            <a:ext cx="4617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: Compiler knows type of reference (stack stuff), nothing about actual object pointed to by b (heap stuff)</a:t>
            </a:r>
          </a:p>
          <a:p>
            <a:endParaRPr lang="en-US" dirty="0"/>
          </a:p>
          <a:p>
            <a:r>
              <a:rPr lang="en-US" dirty="0" smtClean="0"/>
              <a:t>Compiler will let you access Bird &amp; </a:t>
            </a:r>
            <a:r>
              <a:rPr lang="en-US" dirty="0" err="1" smtClean="0"/>
              <a:t>Obj</a:t>
            </a:r>
            <a:r>
              <a:rPr lang="en-US" dirty="0" smtClean="0"/>
              <a:t> methods only. NO MATTER WHAT class the object really is, it has Bird &amp; </a:t>
            </a:r>
            <a:r>
              <a:rPr lang="en-US" dirty="0" err="1" smtClean="0"/>
              <a:t>Obj</a:t>
            </a:r>
            <a:r>
              <a:rPr lang="en-US" dirty="0" smtClean="0"/>
              <a:t> stuff </a:t>
            </a:r>
            <a:r>
              <a:rPr lang="en-US" dirty="0" smtClean="0">
                <a:sym typeface="Wingdings"/>
              </a:rPr>
              <a:t> safe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936219" y="4493878"/>
            <a:ext cx="2362075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73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397" y="748191"/>
            <a:ext cx="3262932" cy="1323439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Swan s = new Swan();</a:t>
            </a:r>
          </a:p>
          <a:p>
            <a:r>
              <a:rPr lang="en-US" sz="2000" dirty="0" smtClean="0">
                <a:latin typeface="Courier"/>
                <a:cs typeface="Courier"/>
              </a:rPr>
              <a:t>Bird b = s; // ok</a:t>
            </a:r>
          </a:p>
          <a:p>
            <a:r>
              <a:rPr lang="en-US" sz="2000" dirty="0" smtClean="0">
                <a:latin typeface="Courier"/>
                <a:cs typeface="Courier"/>
              </a:rPr>
              <a:t>Duck d = b; // error</a:t>
            </a:r>
          </a:p>
          <a:p>
            <a:r>
              <a:rPr lang="en-US" sz="2000" dirty="0" err="1" smtClean="0">
                <a:latin typeface="Courier"/>
                <a:cs typeface="Courier"/>
              </a:rPr>
              <a:t>d.quack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8721" y="2835245"/>
            <a:ext cx="725612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5247" y="2539909"/>
            <a:ext cx="0" cy="333732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6219" y="2426536"/>
            <a:ext cx="3716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Stack                                          Heap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1402" y="3494836"/>
            <a:ext cx="305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056396" y="3494836"/>
            <a:ext cx="443048" cy="4528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6706" y="3535459"/>
            <a:ext cx="477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Obj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3898869" y="3398914"/>
            <a:ext cx="768064" cy="152339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98392" y="4282408"/>
            <a:ext cx="68758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Swan</a:t>
            </a:r>
            <a:endParaRPr lang="en-US" dirty="0"/>
          </a:p>
        </p:txBody>
      </p:sp>
      <p:pic>
        <p:nvPicPr>
          <p:cNvPr id="19" name="Picture 18" descr="Sw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29" y="5009304"/>
            <a:ext cx="1090782" cy="61356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856443" y="3784739"/>
            <a:ext cx="2441851" cy="55673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74093" y="3430795"/>
            <a:ext cx="24141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wait(), notify()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err="1" smtClean="0"/>
              <a:t>getNFeathers</a:t>
            </a:r>
            <a:r>
              <a:rPr lang="en-US" sz="1600" dirty="0" smtClean="0"/>
              <a:t>(), </a:t>
            </a:r>
            <a:r>
              <a:rPr lang="en-US" sz="1600" dirty="0" err="1" smtClean="0"/>
              <a:t>layAnEgg</a:t>
            </a:r>
            <a:r>
              <a:rPr lang="en-US" sz="1600" dirty="0" smtClean="0"/>
              <a:t>()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beSuperGraceful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99444" y="363470"/>
            <a:ext cx="40091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At compile time:</a:t>
            </a:r>
          </a:p>
          <a:p>
            <a:r>
              <a:rPr lang="en-US" sz="3600" dirty="0" smtClean="0"/>
              <a:t>(all the compiler can</a:t>
            </a:r>
          </a:p>
          <a:p>
            <a:r>
              <a:rPr lang="en-US" sz="3600" dirty="0"/>
              <a:t>k</a:t>
            </a:r>
            <a:r>
              <a:rPr lang="en-US" sz="3600" dirty="0" smtClean="0"/>
              <a:t>now)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3160403" y="4961688"/>
            <a:ext cx="4656917" cy="1063218"/>
          </a:xfrm>
          <a:prstGeom prst="rect">
            <a:avLst/>
          </a:prstGeom>
          <a:solidFill>
            <a:srgbClr val="FFFFFF">
              <a:alpha val="5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45976" y="3219187"/>
            <a:ext cx="1687711" cy="2914004"/>
          </a:xfrm>
          <a:prstGeom prst="ellipse">
            <a:avLst/>
          </a:prstGeom>
          <a:noFill/>
          <a:ln w="38100" cmpd="sng">
            <a:solidFill>
              <a:srgbClr val="FFA0C3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9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397" y="748191"/>
            <a:ext cx="3262932" cy="1323439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Swan s = new Swan();</a:t>
            </a:r>
          </a:p>
          <a:p>
            <a:r>
              <a:rPr lang="en-US" sz="2000" dirty="0" smtClean="0">
                <a:latin typeface="Courier"/>
                <a:cs typeface="Courier"/>
              </a:rPr>
              <a:t>Bird b = s; // ok</a:t>
            </a:r>
          </a:p>
          <a:p>
            <a:r>
              <a:rPr lang="en-US" sz="2000" dirty="0" smtClean="0">
                <a:latin typeface="Courier"/>
                <a:cs typeface="Courier"/>
              </a:rPr>
              <a:t>Duck d = b; // error</a:t>
            </a:r>
          </a:p>
          <a:p>
            <a:r>
              <a:rPr lang="en-US" sz="2000" dirty="0" err="1" smtClean="0">
                <a:latin typeface="Courier"/>
                <a:cs typeface="Courier"/>
              </a:rPr>
              <a:t>d.quack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8721" y="2835245"/>
            <a:ext cx="725612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5247" y="2539909"/>
            <a:ext cx="0" cy="333732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6219" y="2426536"/>
            <a:ext cx="3716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Stack                                          Heap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1402" y="3494836"/>
            <a:ext cx="305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056396" y="3494836"/>
            <a:ext cx="443048" cy="4528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6706" y="3535459"/>
            <a:ext cx="477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Obj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3898869" y="3398914"/>
            <a:ext cx="768064" cy="152339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98392" y="4282408"/>
            <a:ext cx="68758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Swan</a:t>
            </a:r>
            <a:endParaRPr lang="en-US" dirty="0"/>
          </a:p>
        </p:txBody>
      </p:sp>
      <p:pic>
        <p:nvPicPr>
          <p:cNvPr id="19" name="Picture 18" descr="Sw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29" y="5009304"/>
            <a:ext cx="1090782" cy="61356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856443" y="3784739"/>
            <a:ext cx="2441851" cy="55673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06719" y="3362912"/>
            <a:ext cx="3701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onion layer might be the outermost</a:t>
            </a:r>
          </a:p>
          <a:p>
            <a:r>
              <a:rPr lang="en-US" sz="1600" dirty="0" smtClean="0"/>
              <a:t>layer, or an inner layer of Duck, Swan, </a:t>
            </a:r>
            <a:r>
              <a:rPr lang="en-US" sz="1600" dirty="0" err="1" smtClean="0"/>
              <a:t>BigBird</a:t>
            </a:r>
            <a:r>
              <a:rPr lang="en-US" sz="1600" dirty="0" smtClean="0"/>
              <a:t>, </a:t>
            </a:r>
            <a:r>
              <a:rPr lang="en-US" sz="1600" dirty="0" err="1" smtClean="0"/>
              <a:t>LittleBlackCartoonDuck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99444" y="363470"/>
            <a:ext cx="40091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At compile time:</a:t>
            </a:r>
          </a:p>
          <a:p>
            <a:r>
              <a:rPr lang="en-US" sz="3600" dirty="0" smtClean="0"/>
              <a:t>(all the compiler can</a:t>
            </a:r>
          </a:p>
          <a:p>
            <a:r>
              <a:rPr lang="en-US" sz="3600" dirty="0"/>
              <a:t>k</a:t>
            </a:r>
            <a:r>
              <a:rPr lang="en-US" sz="3600" dirty="0" smtClean="0"/>
              <a:t>now)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3160403" y="4961688"/>
            <a:ext cx="4656917" cy="1063218"/>
          </a:xfrm>
          <a:prstGeom prst="rect">
            <a:avLst/>
          </a:prstGeom>
          <a:solidFill>
            <a:srgbClr val="FFFFFF">
              <a:alpha val="5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45976" y="3219187"/>
            <a:ext cx="1687711" cy="2914004"/>
          </a:xfrm>
          <a:prstGeom prst="ellipse">
            <a:avLst/>
          </a:prstGeom>
          <a:noFill/>
          <a:ln w="38100" cmpd="sng">
            <a:solidFill>
              <a:srgbClr val="FFA0C3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daff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071" y="4193909"/>
            <a:ext cx="655399" cy="6553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966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397" y="748191"/>
            <a:ext cx="3262932" cy="1323439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Swan s = new Swan();</a:t>
            </a:r>
          </a:p>
          <a:p>
            <a:r>
              <a:rPr lang="en-US" sz="2000" dirty="0" smtClean="0">
                <a:latin typeface="Courier"/>
                <a:cs typeface="Courier"/>
              </a:rPr>
              <a:t>Bird b = s; // ok</a:t>
            </a:r>
          </a:p>
          <a:p>
            <a:r>
              <a:rPr lang="en-US" sz="2000" dirty="0" smtClean="0">
                <a:latin typeface="Courier"/>
                <a:cs typeface="Courier"/>
              </a:rPr>
              <a:t>Duck d = b; // error</a:t>
            </a:r>
          </a:p>
          <a:p>
            <a:r>
              <a:rPr lang="en-US" sz="2000" dirty="0" err="1" smtClean="0">
                <a:latin typeface="Courier"/>
                <a:cs typeface="Courier"/>
              </a:rPr>
              <a:t>d.quack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8721" y="2835245"/>
            <a:ext cx="725612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5247" y="2539909"/>
            <a:ext cx="0" cy="333732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6219" y="2426536"/>
            <a:ext cx="3716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Stack                                          Heap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1402" y="3494836"/>
            <a:ext cx="3463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b</a:t>
            </a:r>
          </a:p>
          <a:p>
            <a:endParaRPr lang="en-US" sz="2400" dirty="0"/>
          </a:p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056396" y="3494836"/>
            <a:ext cx="443048" cy="4528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6706" y="3535459"/>
            <a:ext cx="477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Obj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3898869" y="3398914"/>
            <a:ext cx="768064" cy="152339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98392" y="4282408"/>
            <a:ext cx="68758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Swan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445976" y="3219187"/>
            <a:ext cx="1687711" cy="291400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Sw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29" y="5009304"/>
            <a:ext cx="1090782" cy="61356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856443" y="3784739"/>
            <a:ext cx="2441851" cy="55673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74093" y="3430795"/>
            <a:ext cx="24141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wait(), notify()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err="1" smtClean="0"/>
              <a:t>getNFeathers</a:t>
            </a:r>
            <a:r>
              <a:rPr lang="en-US" sz="1600" dirty="0" smtClean="0"/>
              <a:t>(), </a:t>
            </a:r>
            <a:r>
              <a:rPr lang="en-US" sz="1600" dirty="0" err="1" smtClean="0"/>
              <a:t>layAnEgg</a:t>
            </a:r>
            <a:r>
              <a:rPr lang="en-US" sz="1600" dirty="0" smtClean="0"/>
              <a:t>()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beSuperGraceful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056397" y="157514"/>
            <a:ext cx="49522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line 3 were legal, we could call </a:t>
            </a:r>
            <a:r>
              <a:rPr lang="en-US" dirty="0" err="1" smtClean="0"/>
              <a:t>d.quack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Same Swan onion … can</a:t>
            </a:r>
            <a:r>
              <a:rPr lang="fr-FR" dirty="0" smtClean="0"/>
              <a:t>’</a:t>
            </a:r>
            <a:r>
              <a:rPr lang="en-US" dirty="0" smtClean="0"/>
              <a:t>t quack!</a:t>
            </a:r>
          </a:p>
          <a:p>
            <a:endParaRPr lang="en-US" dirty="0" smtClean="0"/>
          </a:p>
          <a:p>
            <a:r>
              <a:rPr lang="en-US" dirty="0" smtClean="0"/>
              <a:t>Allowing line 3 would be bad news</a:t>
            </a:r>
          </a:p>
          <a:p>
            <a:endParaRPr lang="en-US" dirty="0" smtClean="0"/>
          </a:p>
          <a:p>
            <a:r>
              <a:rPr lang="en-US" dirty="0" smtClean="0"/>
              <a:t>Require a cast: you know what the runtime type will be  Duck d = (Duck)b;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936219" y="4493878"/>
            <a:ext cx="2362075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36219" y="4804169"/>
            <a:ext cx="2362075" cy="42331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90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1544</Words>
  <Application>Microsoft Macintosh PowerPoint</Application>
  <PresentationFormat>On-screen Show (4:3)</PresentationFormat>
  <Paragraphs>359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CS 46B Final Exam Review Slides</vt:lpstr>
      <vt:lpstr>When should we use / not use recursion?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Hash Code Contract</vt:lpstr>
      <vt:lpstr>Example: hash table of strings</vt:lpstr>
      <vt:lpstr>Reverse a Doubly-Linked List</vt:lpstr>
      <vt:lpstr>Reverse a Doubly-Linked List</vt:lpstr>
      <vt:lpstr>Reverse a Doubly-Linked List</vt:lpstr>
      <vt:lpstr>Pseudocode</vt:lpstr>
      <vt:lpstr>In List class:</vt:lpstr>
      <vt:lpstr>When do I use Exceptions? Assertions?</vt:lpstr>
      <vt:lpstr>Calling a method that throws</vt:lpstr>
      <vt:lpstr>Writing a method that throws</vt:lpstr>
      <vt:lpstr>int myMethod(args) throws XYZException</vt:lpstr>
      <vt:lpstr>Assertions: when?</vt:lpstr>
      <vt:lpstr>Assertions: Pre- and post-conditions for code that alters a data structure</vt:lpstr>
      <vt:lpstr>Assertions: Pre-conditions for code that uses, but doesn’t alter, a data structure</vt:lpstr>
      <vt:lpstr>Recursion</vt:lpstr>
      <vt:lpstr>You can recursively compute f(int) if…</vt:lpstr>
      <vt:lpstr>Recursive Triangular #s</vt:lpstr>
      <vt:lpstr>Recursive Square #s</vt:lpstr>
    </vt:vector>
  </TitlesOfParts>
  <Company>Philip Heller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 Final Exam Review Slides</dc:title>
  <dc:creator>Philip Heller</dc:creator>
  <cp:lastModifiedBy>Philip Heller</cp:lastModifiedBy>
  <cp:revision>16</cp:revision>
  <dcterms:created xsi:type="dcterms:W3CDTF">2017-05-09T18:16:30Z</dcterms:created>
  <dcterms:modified xsi:type="dcterms:W3CDTF">2017-05-10T02:21:30Z</dcterms:modified>
</cp:coreProperties>
</file>