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7" r:id="rId12"/>
    <p:sldId id="265" r:id="rId13"/>
    <p:sldId id="368" r:id="rId14"/>
    <p:sldId id="266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97" r:id="rId27"/>
    <p:sldId id="339" r:id="rId28"/>
    <p:sldId id="340" r:id="rId29"/>
    <p:sldId id="341" r:id="rId30"/>
    <p:sldId id="343" r:id="rId31"/>
    <p:sldId id="344" r:id="rId32"/>
    <p:sldId id="345" r:id="rId33"/>
    <p:sldId id="346" r:id="rId34"/>
    <p:sldId id="347" r:id="rId35"/>
    <p:sldId id="348" r:id="rId36"/>
    <p:sldId id="282" r:id="rId37"/>
    <p:sldId id="329" r:id="rId38"/>
    <p:sldId id="330" r:id="rId39"/>
    <p:sldId id="331" r:id="rId40"/>
    <p:sldId id="332" r:id="rId41"/>
    <p:sldId id="283" r:id="rId42"/>
    <p:sldId id="374" r:id="rId43"/>
    <p:sldId id="349" r:id="rId44"/>
    <p:sldId id="350" r:id="rId45"/>
    <p:sldId id="354" r:id="rId46"/>
    <p:sldId id="373" r:id="rId47"/>
    <p:sldId id="376" r:id="rId48"/>
    <p:sldId id="356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286" r:id="rId57"/>
    <p:sldId id="287" r:id="rId58"/>
    <p:sldId id="336" r:id="rId59"/>
    <p:sldId id="352" r:id="rId60"/>
    <p:sldId id="353" r:id="rId61"/>
    <p:sldId id="298" r:id="rId62"/>
    <p:sldId id="311" r:id="rId63"/>
    <p:sldId id="313" r:id="rId64"/>
    <p:sldId id="299" r:id="rId65"/>
    <p:sldId id="300" r:id="rId66"/>
    <p:sldId id="301" r:id="rId67"/>
    <p:sldId id="302" r:id="rId68"/>
    <p:sldId id="303" r:id="rId69"/>
    <p:sldId id="305" r:id="rId70"/>
    <p:sldId id="375" r:id="rId71"/>
    <p:sldId id="306" r:id="rId72"/>
    <p:sldId id="315" r:id="rId73"/>
    <p:sldId id="322" r:id="rId74"/>
    <p:sldId id="308" r:id="rId75"/>
    <p:sldId id="310" r:id="rId76"/>
    <p:sldId id="337" r:id="rId77"/>
    <p:sldId id="358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7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9B7E-56CF-9A47-A7C1-0B478B32DA97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2D6DC-A4E5-5942-95DB-169D2450E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8229-C2B8-FB4D-BA6F-6C42FDF79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 10/24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to be able to understand the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 Wed March 23.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11/9/17/5/12 = same example</a:t>
            </a:r>
            <a:r>
              <a:rPr lang="en-US" baseline="0" dirty="0" smtClean="0"/>
              <a:t> as in the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Here Wed 3/15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7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5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there’s too</a:t>
            </a:r>
            <a:r>
              <a:rPr lang="en-US" baseline="0" dirty="0" smtClean="0"/>
              <a:t> much information in T(n). Some of the terms distract us from what’s really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2D6DC-A4E5-5942-95DB-169D2450EA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B7D6-21DD-C846-809E-97BBDF6B2295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B624-AEF2-674D-9961-719F157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1092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 46B: Data Structures</a:t>
            </a:r>
            <a:br>
              <a:rPr lang="en-US" dirty="0" smtClean="0"/>
            </a:br>
            <a:r>
              <a:rPr lang="en-US" dirty="0" smtClean="0"/>
              <a:t>Sorting and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49" y="3603984"/>
            <a:ext cx="6400800" cy="1752600"/>
          </a:xfrm>
        </p:spPr>
        <p:txBody>
          <a:bodyPr/>
          <a:lstStyle/>
          <a:p>
            <a:r>
              <a:rPr lang="en-US" dirty="0" smtClean="0"/>
              <a:t>Professor Phil Heller</a:t>
            </a:r>
            <a:endParaRPr lang="en-US" dirty="0"/>
          </a:p>
        </p:txBody>
      </p:sp>
      <p:pic>
        <p:nvPicPr>
          <p:cNvPr id="9" name="Picture 8" descr="Fig2_Representatives_with_callout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7" y="4833871"/>
            <a:ext cx="3924590" cy="16098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 descr="oceansp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4" y="237960"/>
            <a:ext cx="2650651" cy="185562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naturalnautilu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01" y="-123368"/>
            <a:ext cx="1978679" cy="25407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fibonacci-stor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47" y="175383"/>
            <a:ext cx="3103767" cy="196097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MergeSort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" y="4458291"/>
            <a:ext cx="3923685" cy="2284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880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029" y="191400"/>
            <a:ext cx="8803812" cy="6247864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[] sort()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for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=0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a.length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// or a.length-1????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Find index of smallest member of unsorted region.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smallestInUnsorted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Integer.MAX_VALUE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indexOfSmallest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= -1;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for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a.length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if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(a[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] &lt;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smallestInUnsorted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smallestInUnsorted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 a[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indexOfSmallest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   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		</a:t>
            </a:r>
            <a:endParaRPr lang="en-US" sz="20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 /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/ Swap smallest/first members of unsorted region.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 a[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indexOfSmallest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] = a[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];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a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] =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smallestInUnsorted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 return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a;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524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30" y="554747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/>
              <a:t>Algorithms need to be correct and efficient</a:t>
            </a:r>
            <a:endParaRPr lang="en-US" sz="7200" b="1" dirty="0">
              <a:solidFill>
                <a:srgbClr val="C700C7"/>
              </a:solidFill>
              <a:latin typeface="Curlz MT"/>
              <a:cs typeface="Curlz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3433"/>
            <a:ext cx="8229600" cy="4525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Just correct </a:t>
            </a:r>
            <a:r>
              <a:rPr lang="en-US" sz="4400" dirty="0" smtClean="0">
                <a:sym typeface="Wingdings"/>
              </a:rPr>
              <a:t> not good enough</a:t>
            </a:r>
          </a:p>
          <a:p>
            <a:r>
              <a:rPr lang="en-US" sz="4400" dirty="0" smtClean="0">
                <a:sym typeface="Wingdings"/>
              </a:rPr>
              <a:t>You want to still be alive when execution terminates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70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4585"/>
            <a:ext cx="8229600" cy="1143000"/>
          </a:xfrm>
        </p:spPr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88706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 want to know:</a:t>
            </a:r>
          </a:p>
          <a:p>
            <a:pPr lvl="1"/>
            <a:r>
              <a:rPr lang="en-US" dirty="0" smtClean="0"/>
              <a:t>How much time to sort n </a:t>
            </a:r>
            <a:r>
              <a:rPr lang="en-US" dirty="0" err="1" smtClean="0"/>
              <a:t>ints</a:t>
            </a:r>
            <a:r>
              <a:rPr lang="en-US" dirty="0" smtClean="0"/>
              <a:t> using Selection Sort on my computer?</a:t>
            </a:r>
          </a:p>
          <a:p>
            <a:r>
              <a:rPr lang="en-US" sz="2800" dirty="0" smtClean="0"/>
              <a:t>Why I can</a:t>
            </a:r>
            <a:r>
              <a:rPr lang="fr-FR" sz="2800" dirty="0" smtClean="0"/>
              <a:t>’</a:t>
            </a:r>
            <a:r>
              <a:rPr lang="en-US" sz="2800" dirty="0" smtClean="0"/>
              <a:t>t know that:</a:t>
            </a:r>
          </a:p>
          <a:p>
            <a:pPr lvl="1"/>
            <a:r>
              <a:rPr lang="en-US" dirty="0" smtClean="0"/>
              <a:t>Every computer is different: different OS, different Java compiler, different JVM, different load.</a:t>
            </a:r>
          </a:p>
          <a:p>
            <a:pPr lvl="1"/>
            <a:r>
              <a:rPr lang="en-US" dirty="0" smtClean="0"/>
              <a:t>Different implementations of algorithms are fast or slow</a:t>
            </a:r>
          </a:p>
        </p:txBody>
      </p:sp>
    </p:spTree>
    <p:extLst>
      <p:ext uri="{BB962C8B-B14F-4D97-AF65-F5344CB8AC3E}">
        <p14:creationId xmlns:p14="http://schemas.microsoft.com/office/powerpoint/2010/main" val="123769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4585"/>
            <a:ext cx="8229600" cy="1143000"/>
          </a:xfrm>
        </p:spPr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88706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 </a:t>
            </a:r>
            <a:r>
              <a:rPr lang="en-US" sz="2800" i="1" dirty="0" smtClean="0"/>
              <a:t>can </a:t>
            </a:r>
            <a:r>
              <a:rPr lang="en-US" sz="2800" dirty="0" smtClean="0"/>
              <a:t>know:</a:t>
            </a:r>
          </a:p>
          <a:p>
            <a:pPr lvl="1"/>
            <a:r>
              <a:rPr lang="en-US" dirty="0" smtClean="0"/>
              <a:t>How will increasing the input size affect execution</a:t>
            </a:r>
            <a:r>
              <a:rPr lang="en-US" i="1" dirty="0" smtClean="0"/>
              <a:t> </a:t>
            </a:r>
            <a:r>
              <a:rPr lang="en-US" dirty="0" smtClean="0"/>
              <a:t>time?</a:t>
            </a:r>
          </a:p>
          <a:p>
            <a:pPr lvl="1"/>
            <a:r>
              <a:rPr lang="en-US" dirty="0" smtClean="0"/>
              <a:t>This mathematical function is called the </a:t>
            </a:r>
            <a:r>
              <a:rPr lang="en-US" i="1" dirty="0" smtClean="0"/>
              <a:t>complexity</a:t>
            </a:r>
            <a:r>
              <a:rPr lang="en-US" dirty="0" smtClean="0"/>
              <a:t> of the algorithm</a:t>
            </a:r>
          </a:p>
          <a:p>
            <a:pPr lvl="1"/>
            <a:r>
              <a:rPr lang="en-US" dirty="0" smtClean="0"/>
              <a:t>Usually expressed as big-O</a:t>
            </a:r>
          </a:p>
          <a:p>
            <a:pPr lvl="1"/>
            <a:r>
              <a:rPr lang="en-US" dirty="0" smtClean="0"/>
              <a:t>Complexity is an inherent principle of an algorithm, independent of implementation, OS, hardware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29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computation is the </a:t>
            </a:r>
            <a:r>
              <a:rPr lang="en-US" i="1" u="sng" dirty="0" smtClean="0"/>
              <a:t>Array Visit</a:t>
            </a:r>
            <a:endParaRPr lang="en-US" dirty="0" smtClean="0"/>
          </a:p>
          <a:p>
            <a:pPr lvl="1"/>
            <a:r>
              <a:rPr lang="en-US" dirty="0" smtClean="0"/>
              <a:t>1 read from, or 1 write to, an array member</a:t>
            </a:r>
          </a:p>
          <a:p>
            <a:r>
              <a:rPr lang="en-US" dirty="0" smtClean="0"/>
              <a:t>For input array a[] with length n, how many visits are required to sort a[]?</a:t>
            </a:r>
          </a:p>
        </p:txBody>
      </p:sp>
    </p:spTree>
    <p:extLst>
      <p:ext uri="{BB962C8B-B14F-4D97-AF65-F5344CB8AC3E}">
        <p14:creationId xmlns:p14="http://schemas.microsoft.com/office/powerpoint/2010/main" val="16210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0: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5357" y="1637122"/>
            <a:ext cx="2346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80175" y="1697568"/>
            <a:ext cx="3318665" cy="2764946"/>
            <a:chOff x="1580175" y="1697568"/>
            <a:chExt cx="3318665" cy="2764946"/>
          </a:xfrm>
        </p:grpSpPr>
        <p:grpSp>
          <p:nvGrpSpPr>
            <p:cNvPr id="14" name="Group 13"/>
            <p:cNvGrpSpPr/>
            <p:nvPr/>
          </p:nvGrpSpPr>
          <p:grpSpPr>
            <a:xfrm>
              <a:off x="1580175" y="1697568"/>
              <a:ext cx="3318665" cy="461665"/>
              <a:chOff x="1580444" y="1697568"/>
              <a:chExt cx="3318665" cy="46166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580175" y="2849208"/>
              <a:ext cx="3318665" cy="461665"/>
              <a:chOff x="1580444" y="1697568"/>
              <a:chExt cx="3318665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580175" y="3425028"/>
              <a:ext cx="3318665" cy="461665"/>
              <a:chOff x="1580444" y="1697568"/>
              <a:chExt cx="3318665" cy="46166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580175" y="2273388"/>
              <a:ext cx="3318665" cy="461665"/>
              <a:chOff x="1580444" y="1697568"/>
              <a:chExt cx="3318665" cy="46166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1580175" y="4000849"/>
              <a:ext cx="3318665" cy="461665"/>
              <a:chOff x="1580444" y="1697568"/>
              <a:chExt cx="3318665" cy="46166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333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0: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5357" y="1637122"/>
            <a:ext cx="2346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80175" y="1937917"/>
            <a:ext cx="2046457" cy="1859353"/>
            <a:chOff x="1580175" y="1937917"/>
            <a:chExt cx="2046457" cy="1859353"/>
          </a:xfrm>
        </p:grpSpPr>
        <p:sp>
          <p:nvSpPr>
            <p:cNvPr id="11" name="TextBox 10"/>
            <p:cNvSpPr txBox="1"/>
            <p:nvPr/>
          </p:nvSpPr>
          <p:spPr>
            <a:xfrm>
              <a:off x="2440953" y="2228951"/>
              <a:ext cx="11856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/>
                <a:t>Swap</a:t>
              </a:r>
              <a:endParaRPr lang="en-US" sz="2400" i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1580175" y="1937917"/>
              <a:ext cx="860778" cy="6085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580175" y="2551665"/>
              <a:ext cx="860778" cy="124560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9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5357" y="1637122"/>
            <a:ext cx="2346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80175" y="2273388"/>
            <a:ext cx="3318665" cy="2189125"/>
            <a:chOff x="1580175" y="1697568"/>
            <a:chExt cx="3318665" cy="2189125"/>
          </a:xfrm>
        </p:grpSpPr>
        <p:grpSp>
          <p:nvGrpSpPr>
            <p:cNvPr id="18" name="Group 17"/>
            <p:cNvGrpSpPr/>
            <p:nvPr/>
          </p:nvGrpSpPr>
          <p:grpSpPr>
            <a:xfrm>
              <a:off x="1580175" y="1697568"/>
              <a:ext cx="3318665" cy="461665"/>
              <a:chOff x="1580444" y="1697568"/>
              <a:chExt cx="3318665" cy="46166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580175" y="2849208"/>
              <a:ext cx="3318665" cy="461665"/>
              <a:chOff x="1580444" y="1697568"/>
              <a:chExt cx="3318665" cy="46166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80175" y="3425028"/>
              <a:ext cx="3318665" cy="461665"/>
              <a:chOff x="1580444" y="1697568"/>
              <a:chExt cx="3318665" cy="46166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580175" y="2273388"/>
              <a:ext cx="3318665" cy="461665"/>
              <a:chOff x="1580444" y="1697568"/>
              <a:chExt cx="3318665" cy="46166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7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1: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71191" y="2242045"/>
            <a:ext cx="2149771" cy="584776"/>
            <a:chOff x="2448438" y="2665373"/>
            <a:chExt cx="2149771" cy="584776"/>
          </a:xfrm>
        </p:grpSpPr>
        <p:sp>
          <p:nvSpPr>
            <p:cNvPr id="36" name="TextBox 35"/>
            <p:cNvSpPr txBox="1"/>
            <p:nvPr/>
          </p:nvSpPr>
          <p:spPr>
            <a:xfrm>
              <a:off x="3412530" y="2665373"/>
              <a:ext cx="11856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/>
                <a:t>Swap</a:t>
              </a:r>
              <a:endParaRPr lang="en-US" sz="2400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448438" y="2917463"/>
              <a:ext cx="964092" cy="1411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448438" y="3106115"/>
              <a:ext cx="96409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977081" y="2799338"/>
            <a:ext cx="3951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(Algorithm </a:t>
            </a:r>
            <a:r>
              <a:rPr lang="en-US" sz="2400" dirty="0" err="1" smtClean="0"/>
              <a:t>doesn</a:t>
            </a:r>
            <a:r>
              <a:rPr lang="fr-FR" sz="2400" dirty="0" smtClean="0"/>
              <a:t>’</a:t>
            </a:r>
            <a:r>
              <a:rPr lang="en-US" sz="2400" dirty="0" smtClean="0"/>
              <a:t>t know</a:t>
            </a:r>
          </a:p>
          <a:p>
            <a:r>
              <a:rPr lang="en-US" sz="2400" dirty="0" smtClean="0"/>
              <a:t>That the swap isn’t necessary)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127970" y="1646399"/>
            <a:ext cx="68780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8725" y="1637122"/>
            <a:ext cx="234631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970" y="1646399"/>
            <a:ext cx="68780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8725" y="1637122"/>
            <a:ext cx="234631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80175" y="2849208"/>
            <a:ext cx="3318665" cy="1613305"/>
            <a:chOff x="1580175" y="2273388"/>
            <a:chExt cx="3318665" cy="1613305"/>
          </a:xfrm>
        </p:grpSpPr>
        <p:grpSp>
          <p:nvGrpSpPr>
            <p:cNvPr id="20" name="Group 19"/>
            <p:cNvGrpSpPr/>
            <p:nvPr/>
          </p:nvGrpSpPr>
          <p:grpSpPr>
            <a:xfrm>
              <a:off x="1580175" y="2849208"/>
              <a:ext cx="3318665" cy="461665"/>
              <a:chOff x="1580444" y="1697568"/>
              <a:chExt cx="3318665" cy="4616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580175" y="3425028"/>
              <a:ext cx="3318665" cy="461665"/>
              <a:chOff x="1580444" y="1697568"/>
              <a:chExt cx="3318665" cy="46166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1580175" y="2273388"/>
              <a:ext cx="3318665" cy="461665"/>
              <a:chOff x="1580444" y="1697568"/>
              <a:chExt cx="3318665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54220" y="1650858"/>
            <a:ext cx="96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7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done very often in real life</a:t>
            </a:r>
          </a:p>
          <a:p>
            <a:r>
              <a:rPr lang="en-US" dirty="0" smtClean="0"/>
              <a:t>But a great way to think about tasks that are often done in programming projects</a:t>
            </a:r>
          </a:p>
          <a:p>
            <a:r>
              <a:rPr lang="en-US" dirty="0" smtClean="0"/>
              <a:t>Also a simple way to approach analysis of algorithm performance time (“complexity”), which is important 3 ways</a:t>
            </a:r>
          </a:p>
          <a:p>
            <a:pPr lvl="1"/>
            <a:r>
              <a:rPr lang="en-US" dirty="0" smtClean="0"/>
              <a:t>Programming excellence</a:t>
            </a:r>
          </a:p>
          <a:p>
            <a:pPr lvl="1"/>
            <a:r>
              <a:rPr lang="en-US" dirty="0" smtClean="0"/>
              <a:t>Job interviews</a:t>
            </a:r>
          </a:p>
          <a:p>
            <a:pPr lvl="1"/>
            <a:r>
              <a:rPr lang="en-US" dirty="0" smtClean="0"/>
              <a:t>Preparation for CS 146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2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970" y="1646399"/>
            <a:ext cx="68780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8725" y="1637122"/>
            <a:ext cx="234631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4220" y="1650858"/>
            <a:ext cx="96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74843" y="3146751"/>
            <a:ext cx="2046457" cy="875810"/>
            <a:chOff x="1580175" y="1937917"/>
            <a:chExt cx="2046457" cy="875810"/>
          </a:xfrm>
        </p:grpSpPr>
        <p:sp>
          <p:nvSpPr>
            <p:cNvPr id="30" name="TextBox 29"/>
            <p:cNvSpPr txBox="1"/>
            <p:nvPr/>
          </p:nvSpPr>
          <p:spPr>
            <a:xfrm>
              <a:off x="2440953" y="2228951"/>
              <a:ext cx="11856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/>
                <a:t>Swap</a:t>
              </a:r>
              <a:endParaRPr lang="en-US" sz="2400" i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1580175" y="1937917"/>
              <a:ext cx="860778" cy="6085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580175" y="2551665"/>
              <a:ext cx="86077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849596" y="1650858"/>
            <a:ext cx="964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3: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11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970" y="1646399"/>
            <a:ext cx="68780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8725" y="1637122"/>
            <a:ext cx="234631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4220" y="1650858"/>
            <a:ext cx="96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596" y="1650858"/>
            <a:ext cx="964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80175" y="2849208"/>
            <a:ext cx="3318665" cy="1613305"/>
            <a:chOff x="1580175" y="2273388"/>
            <a:chExt cx="3318665" cy="1613305"/>
          </a:xfrm>
        </p:grpSpPr>
        <p:grpSp>
          <p:nvGrpSpPr>
            <p:cNvPr id="20" name="Group 19"/>
            <p:cNvGrpSpPr/>
            <p:nvPr/>
          </p:nvGrpSpPr>
          <p:grpSpPr>
            <a:xfrm>
              <a:off x="1580175" y="2849208"/>
              <a:ext cx="3318665" cy="461665"/>
              <a:chOff x="1580444" y="1697568"/>
              <a:chExt cx="3318665" cy="4616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580175" y="3425028"/>
              <a:ext cx="3318665" cy="461665"/>
              <a:chOff x="1580444" y="1697568"/>
              <a:chExt cx="3318665" cy="46166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441222" y="1697568"/>
                <a:ext cx="245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Are you smallest?</a:t>
                </a:r>
                <a:endParaRPr lang="en-US" sz="2400" i="1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1580444" y="1975845"/>
                <a:ext cx="860778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440953" y="2273388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857973" y="1646130"/>
            <a:ext cx="9646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2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752" y="295111"/>
            <a:ext cx="4494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startOfUnsorted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3: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11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970" y="1646399"/>
            <a:ext cx="68780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8725" y="1637122"/>
            <a:ext cx="234631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4220" y="1650858"/>
            <a:ext cx="96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596" y="1650858"/>
            <a:ext cx="964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7973" y="1646130"/>
            <a:ext cx="9646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28523" y="3708502"/>
            <a:ext cx="2046457" cy="875810"/>
            <a:chOff x="1580175" y="1937917"/>
            <a:chExt cx="2046457" cy="875810"/>
          </a:xfrm>
        </p:grpSpPr>
        <p:sp>
          <p:nvSpPr>
            <p:cNvPr id="29" name="TextBox 28"/>
            <p:cNvSpPr txBox="1"/>
            <p:nvPr/>
          </p:nvSpPr>
          <p:spPr>
            <a:xfrm>
              <a:off x="2440953" y="2228951"/>
              <a:ext cx="11856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/>
                <a:t>Swap</a:t>
              </a:r>
              <a:endParaRPr lang="en-US" sz="24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1580175" y="1937917"/>
              <a:ext cx="860778" cy="6085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580175" y="2551665"/>
              <a:ext cx="86077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6849596" y="1653283"/>
            <a:ext cx="9646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0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3811" y="295111"/>
            <a:ext cx="1262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DONE: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11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12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17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970" y="1646399"/>
            <a:ext cx="68780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8725" y="1637122"/>
            <a:ext cx="234631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4220" y="1650858"/>
            <a:ext cx="96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596" y="1650858"/>
            <a:ext cx="964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7973" y="1646130"/>
            <a:ext cx="9646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9596" y="1653283"/>
            <a:ext cx="9646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9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82405" y="1683457"/>
            <a:ext cx="637823" cy="2923880"/>
            <a:chOff x="568559" y="2007387"/>
            <a:chExt cx="637823" cy="2923880"/>
          </a:xfrm>
        </p:grpSpPr>
        <p:sp>
          <p:nvSpPr>
            <p:cNvPr id="6" name="TextBox 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11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12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17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80613" y="1646690"/>
            <a:ext cx="243187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74169" y="1645177"/>
            <a:ext cx="2346315" cy="156966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970" y="1646399"/>
            <a:ext cx="68780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8725" y="1637122"/>
            <a:ext cx="234631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# of visits = 5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4220" y="1650858"/>
            <a:ext cx="96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596" y="1650858"/>
            <a:ext cx="964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7973" y="1646130"/>
            <a:ext cx="9646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9596" y="1653283"/>
            <a:ext cx="9646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+4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+3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</a:p>
          <a:p>
            <a:pPr algn="r"/>
            <a:r>
              <a:rPr lang="en-US" sz="3200" dirty="0" smtClean="0">
                <a:solidFill>
                  <a:srgbClr val="800000"/>
                </a:solidFill>
              </a:rPr>
              <a:t>+2</a:t>
            </a:r>
            <a:endParaRPr lang="en-US" sz="3200" dirty="0">
              <a:solidFill>
                <a:srgbClr val="8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05762" y="1757750"/>
            <a:ext cx="862465" cy="847964"/>
            <a:chOff x="7805762" y="1757750"/>
            <a:chExt cx="862465" cy="847964"/>
          </a:xfrm>
        </p:grpSpPr>
        <p:sp>
          <p:nvSpPr>
            <p:cNvPr id="3" name="Right Brace 2"/>
            <p:cNvSpPr/>
            <p:nvPr/>
          </p:nvSpPr>
          <p:spPr>
            <a:xfrm>
              <a:off x="7805762" y="1757750"/>
              <a:ext cx="207310" cy="847964"/>
            </a:xfrm>
            <a:prstGeom prst="rightBrac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12579" y="1912501"/>
              <a:ext cx="655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n+2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05762" y="4697846"/>
            <a:ext cx="547475" cy="847964"/>
            <a:chOff x="7805762" y="1757750"/>
            <a:chExt cx="547475" cy="847964"/>
          </a:xfrm>
        </p:grpSpPr>
        <p:sp>
          <p:nvSpPr>
            <p:cNvPr id="42" name="Right Brace 41"/>
            <p:cNvSpPr/>
            <p:nvPr/>
          </p:nvSpPr>
          <p:spPr>
            <a:xfrm>
              <a:off x="7805762" y="1757750"/>
              <a:ext cx="207310" cy="847964"/>
            </a:xfrm>
            <a:prstGeom prst="rightBrac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12579" y="1912501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4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05762" y="2720996"/>
            <a:ext cx="862465" cy="847964"/>
            <a:chOff x="7805762" y="1757750"/>
            <a:chExt cx="862465" cy="847964"/>
          </a:xfrm>
        </p:grpSpPr>
        <p:sp>
          <p:nvSpPr>
            <p:cNvPr id="45" name="Right Brace 44"/>
            <p:cNvSpPr/>
            <p:nvPr/>
          </p:nvSpPr>
          <p:spPr>
            <a:xfrm>
              <a:off x="7805762" y="1757750"/>
              <a:ext cx="207310" cy="847964"/>
            </a:xfrm>
            <a:prstGeom prst="rightBrac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12579" y="1912501"/>
              <a:ext cx="655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n+1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05762" y="3708502"/>
            <a:ext cx="553186" cy="847964"/>
            <a:chOff x="7805762" y="1757750"/>
            <a:chExt cx="553186" cy="847964"/>
          </a:xfrm>
        </p:grpSpPr>
        <p:sp>
          <p:nvSpPr>
            <p:cNvPr id="48" name="Right Brace 47"/>
            <p:cNvSpPr/>
            <p:nvPr/>
          </p:nvSpPr>
          <p:spPr>
            <a:xfrm>
              <a:off x="7805762" y="1757750"/>
              <a:ext cx="207310" cy="847964"/>
            </a:xfrm>
            <a:prstGeom prst="rightBrac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12579" y="1912501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n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6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72361" y="1740398"/>
            <a:ext cx="99607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 err="1">
                <a:solidFill>
                  <a:srgbClr val="0000FF"/>
                </a:solidFill>
              </a:rPr>
              <a:t>Σ</a:t>
            </a:r>
            <a:r>
              <a:rPr lang="en-US" sz="96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9103" y="3648517"/>
            <a:ext cx="817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i</a:t>
            </a:r>
            <a:r>
              <a:rPr lang="en-US" sz="4000" dirty="0" smtClean="0">
                <a:solidFill>
                  <a:srgbClr val="0000FF"/>
                </a:solidFill>
              </a:rPr>
              <a:t>=1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5663" y="1674539"/>
            <a:ext cx="63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  x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5639" y="2576658"/>
            <a:ext cx="4181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i</a:t>
            </a:r>
            <a:r>
              <a:rPr lang="en-US" sz="4400" dirty="0" smtClean="0">
                <a:solidFill>
                  <a:srgbClr val="0000FF"/>
                </a:solidFill>
              </a:rPr>
              <a:t>     =  </a:t>
            </a:r>
            <a:r>
              <a:rPr lang="en-US" sz="4400" dirty="0">
                <a:solidFill>
                  <a:srgbClr val="0000FF"/>
                </a:solidFill>
              </a:rPr>
              <a:t>x</a:t>
            </a:r>
            <a:r>
              <a:rPr lang="en-US" sz="4400" dirty="0" smtClean="0">
                <a:solidFill>
                  <a:srgbClr val="0000FF"/>
                </a:solidFill>
              </a:rPr>
              <a:t> * (x+1) / 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1-minute algebra review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34477" y="5387627"/>
            <a:ext cx="55703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Check: 1 + 2 + 3 + 4 = 10 = 4*5/2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284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02" y="617849"/>
            <a:ext cx="718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F</a:t>
            </a:r>
            <a:r>
              <a:rPr lang="en-US" sz="2800" dirty="0" smtClean="0">
                <a:solidFill>
                  <a:srgbClr val="800000"/>
                </a:solidFill>
              </a:rPr>
              <a:t>or array size = 5, </a:t>
            </a:r>
            <a:r>
              <a:rPr lang="en-US" sz="2800" dirty="0" err="1" smtClean="0">
                <a:solidFill>
                  <a:srgbClr val="800000"/>
                </a:solidFill>
              </a:rPr>
              <a:t>nVisits</a:t>
            </a:r>
            <a:r>
              <a:rPr lang="en-US" sz="2800" dirty="0" smtClean="0">
                <a:solidFill>
                  <a:srgbClr val="800000"/>
                </a:solidFill>
              </a:rPr>
              <a:t> = 4 + 5 + 6 + 7 =          </a:t>
            </a:r>
            <a:r>
              <a:rPr lang="en-US" sz="28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82480" y="116902"/>
            <a:ext cx="655047" cy="1528472"/>
            <a:chOff x="6882480" y="373908"/>
            <a:chExt cx="655047" cy="1528472"/>
          </a:xfrm>
        </p:grpSpPr>
        <p:sp>
          <p:nvSpPr>
            <p:cNvPr id="3" name="Rectangle 2"/>
            <p:cNvSpPr/>
            <p:nvPr/>
          </p:nvSpPr>
          <p:spPr>
            <a:xfrm>
              <a:off x="6882480" y="439767"/>
              <a:ext cx="65504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0" dirty="0" err="1">
                  <a:solidFill>
                    <a:srgbClr val="800000"/>
                  </a:solidFill>
                </a:rPr>
                <a:t>Σ</a:t>
              </a:r>
              <a:r>
                <a:rPr lang="en-US" sz="6600" dirty="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34852" y="1440715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800000"/>
                  </a:solidFill>
                </a:rPr>
                <a:t>i</a:t>
              </a:r>
              <a:r>
                <a:rPr lang="en-US" sz="2400" dirty="0" smtClean="0">
                  <a:solidFill>
                    <a:srgbClr val="800000"/>
                  </a:solidFill>
                </a:rPr>
                <a:t>=4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9084" y="37390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7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2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02" y="617849"/>
            <a:ext cx="718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F</a:t>
            </a:r>
            <a:r>
              <a:rPr lang="en-US" sz="2800" dirty="0" smtClean="0">
                <a:solidFill>
                  <a:srgbClr val="800000"/>
                </a:solidFill>
              </a:rPr>
              <a:t>or array size = 5, </a:t>
            </a:r>
            <a:r>
              <a:rPr lang="en-US" sz="2800" dirty="0" err="1" smtClean="0">
                <a:solidFill>
                  <a:srgbClr val="800000"/>
                </a:solidFill>
              </a:rPr>
              <a:t>nVisits</a:t>
            </a:r>
            <a:r>
              <a:rPr lang="en-US" sz="2800" dirty="0" smtClean="0">
                <a:solidFill>
                  <a:srgbClr val="800000"/>
                </a:solidFill>
              </a:rPr>
              <a:t> = 4 + 5 + 6 + 7 =          </a:t>
            </a:r>
            <a:r>
              <a:rPr lang="en-US" sz="28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82480" y="116902"/>
            <a:ext cx="655047" cy="1528472"/>
            <a:chOff x="6882480" y="373908"/>
            <a:chExt cx="655047" cy="1528472"/>
          </a:xfrm>
        </p:grpSpPr>
        <p:sp>
          <p:nvSpPr>
            <p:cNvPr id="3" name="Rectangle 2"/>
            <p:cNvSpPr/>
            <p:nvPr/>
          </p:nvSpPr>
          <p:spPr>
            <a:xfrm>
              <a:off x="6882480" y="439767"/>
              <a:ext cx="65504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0" dirty="0" err="1">
                  <a:solidFill>
                    <a:srgbClr val="800000"/>
                  </a:solidFill>
                </a:rPr>
                <a:t>Σ</a:t>
              </a:r>
              <a:r>
                <a:rPr lang="en-US" sz="6600" dirty="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34852" y="1440715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800000"/>
                  </a:solidFill>
                </a:rPr>
                <a:t>i</a:t>
              </a:r>
              <a:r>
                <a:rPr lang="en-US" sz="2400" dirty="0" smtClean="0">
                  <a:solidFill>
                    <a:srgbClr val="800000"/>
                  </a:solidFill>
                </a:rPr>
                <a:t>=4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9084" y="37390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800000"/>
                  </a:solidFill>
                </a:rPr>
                <a:t>7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062" y="2917035"/>
            <a:ext cx="76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F</a:t>
            </a:r>
            <a:r>
              <a:rPr lang="en-US" sz="2800" dirty="0" smtClean="0">
                <a:solidFill>
                  <a:srgbClr val="800000"/>
                </a:solidFill>
              </a:rPr>
              <a:t>or array size = n, </a:t>
            </a:r>
            <a:r>
              <a:rPr lang="en-US" sz="2800" dirty="0" err="1" smtClean="0">
                <a:solidFill>
                  <a:srgbClr val="800000"/>
                </a:solidFill>
              </a:rPr>
              <a:t>nVisits</a:t>
            </a:r>
            <a:r>
              <a:rPr lang="en-US" sz="2800" dirty="0" smtClean="0">
                <a:solidFill>
                  <a:srgbClr val="800000"/>
                </a:solidFill>
              </a:rPr>
              <a:t> = 4 + 5 + … + (n+2) =       </a:t>
            </a:r>
            <a:r>
              <a:rPr lang="en-US" sz="28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034880" y="2416088"/>
            <a:ext cx="665692" cy="1528472"/>
            <a:chOff x="6882480" y="373908"/>
            <a:chExt cx="665692" cy="1528472"/>
          </a:xfrm>
        </p:grpSpPr>
        <p:sp>
          <p:nvSpPr>
            <p:cNvPr id="10" name="Rectangle 9"/>
            <p:cNvSpPr/>
            <p:nvPr/>
          </p:nvSpPr>
          <p:spPr>
            <a:xfrm>
              <a:off x="6882480" y="439767"/>
              <a:ext cx="65504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0" dirty="0" err="1">
                  <a:solidFill>
                    <a:srgbClr val="800000"/>
                  </a:solidFill>
                </a:rPr>
                <a:t>Σ</a:t>
              </a:r>
              <a:r>
                <a:rPr lang="en-US" sz="6600" dirty="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4852" y="1440715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800000"/>
                  </a:solidFill>
                </a:rPr>
                <a:t>i</a:t>
              </a:r>
              <a:r>
                <a:rPr lang="en-US" sz="2400" dirty="0" smtClean="0">
                  <a:solidFill>
                    <a:srgbClr val="800000"/>
                  </a:solidFill>
                </a:rPr>
                <a:t>=4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2524" y="373908"/>
              <a:ext cx="655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800000"/>
                  </a:solidFill>
                </a:rPr>
                <a:t>n</a:t>
              </a:r>
              <a:r>
                <a:rPr lang="en-US" sz="2400" dirty="0" smtClean="0">
                  <a:solidFill>
                    <a:srgbClr val="800000"/>
                  </a:solidFill>
                </a:rPr>
                <a:t>+2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84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9670" y="1136841"/>
            <a:ext cx="39603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800000"/>
                </a:solidFill>
              </a:rPr>
              <a:t>4 + 5 + … + (n+2)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116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9670" y="1136841"/>
            <a:ext cx="39603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800000"/>
                </a:solidFill>
              </a:rPr>
              <a:t>4 + 5 + … + (n+2) 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6500" y="3058052"/>
            <a:ext cx="842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1 + 2 + 3 </a:t>
            </a:r>
            <a:r>
              <a:rPr lang="en-US" sz="4400" dirty="0" smtClean="0">
                <a:solidFill>
                  <a:srgbClr val="800000"/>
                </a:solidFill>
              </a:rPr>
              <a:t>+ 4 </a:t>
            </a:r>
            <a:r>
              <a:rPr lang="en-US" sz="4400" dirty="0">
                <a:solidFill>
                  <a:srgbClr val="800000"/>
                </a:solidFill>
              </a:rPr>
              <a:t>+ 5 + … + (n+2</a:t>
            </a:r>
            <a:r>
              <a:rPr lang="en-US" sz="4400" dirty="0" smtClean="0">
                <a:solidFill>
                  <a:srgbClr val="80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</a:rPr>
              <a:t>– 1 -2 -3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9766" y="2134722"/>
            <a:ext cx="52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9676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4556" y="268111"/>
            <a:ext cx="8588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Sorting this array           is just like sorting this array</a:t>
            </a:r>
          </a:p>
          <a:p>
            <a:pPr algn="r"/>
            <a:r>
              <a:rPr lang="en-US" sz="3200" dirty="0"/>
              <a:t>b</a:t>
            </a:r>
            <a:r>
              <a:rPr lang="en-US" sz="3200" dirty="0" smtClean="0"/>
              <a:t>y population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1024" y="1406225"/>
            <a:ext cx="2261357" cy="1760731"/>
            <a:chOff x="601024" y="1406225"/>
            <a:chExt cx="2261357" cy="1760731"/>
          </a:xfrm>
        </p:grpSpPr>
        <p:sp>
          <p:nvSpPr>
            <p:cNvPr id="5" name="TextBox 4"/>
            <p:cNvSpPr txBox="1"/>
            <p:nvPr/>
          </p:nvSpPr>
          <p:spPr>
            <a:xfrm>
              <a:off x="601025" y="1406225"/>
              <a:ext cx="2261356" cy="5847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 smtClean="0">
                  <a:solidFill>
                    <a:srgbClr val="0000FF"/>
                  </a:solidFill>
                </a:rPr>
                <a:t>35,000,000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024" y="1997404"/>
              <a:ext cx="2261356" cy="5847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 smtClean="0">
                  <a:solidFill>
                    <a:srgbClr val="0000FF"/>
                  </a:solidFill>
                </a:rPr>
                <a:t>319,000,000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025" y="2582180"/>
              <a:ext cx="2261356" cy="5847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 smtClean="0">
                  <a:solidFill>
                    <a:srgbClr val="0000FF"/>
                  </a:solidFill>
                </a:rPr>
                <a:t>122,000,000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7790" y="4645800"/>
            <a:ext cx="2834630" cy="20621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class Country {</a:t>
            </a:r>
          </a:p>
          <a:p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 String name;</a:t>
            </a:r>
          </a:p>
          <a:p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int</a:t>
            </a:r>
            <a:r>
              <a:rPr lang="en-US" sz="3200" dirty="0" smtClean="0">
                <a:solidFill>
                  <a:srgbClr val="0000FF"/>
                </a:solidFill>
              </a:rPr>
              <a:t> population;</a:t>
            </a:r>
          </a:p>
          <a:p>
            <a:r>
              <a:rPr lang="en-US" sz="3200" dirty="0">
                <a:solidFill>
                  <a:srgbClr val="0000FF"/>
                </a:solidFill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12902" y="1570607"/>
            <a:ext cx="2261356" cy="2862321"/>
            <a:chOff x="4858902" y="3478821"/>
            <a:chExt cx="2261356" cy="2862321"/>
          </a:xfrm>
        </p:grpSpPr>
        <p:sp>
          <p:nvSpPr>
            <p:cNvPr id="11" name="TextBox 10"/>
            <p:cNvSpPr txBox="1"/>
            <p:nvPr/>
          </p:nvSpPr>
          <p:spPr>
            <a:xfrm>
              <a:off x="4858902" y="3478821"/>
              <a:ext cx="2261356" cy="95410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“Canada”</a:t>
              </a: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35,000,000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8902" y="4432928"/>
              <a:ext cx="2261356" cy="95410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“USA”</a:t>
              </a: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319,000,000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8902" y="5387035"/>
              <a:ext cx="2261356" cy="95410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“Mexico”</a:t>
              </a: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122,000,000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06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9670" y="1136841"/>
            <a:ext cx="39603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800000"/>
                </a:solidFill>
              </a:rPr>
              <a:t>4 + 5 + … + (n+2) 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6500" y="3058052"/>
            <a:ext cx="842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1 + 2 + 3 </a:t>
            </a:r>
            <a:r>
              <a:rPr lang="en-US" sz="4400" dirty="0" smtClean="0">
                <a:solidFill>
                  <a:srgbClr val="800000"/>
                </a:solidFill>
              </a:rPr>
              <a:t>+ 4 </a:t>
            </a:r>
            <a:r>
              <a:rPr lang="en-US" sz="4400" dirty="0">
                <a:solidFill>
                  <a:srgbClr val="800000"/>
                </a:solidFill>
              </a:rPr>
              <a:t>+ 5 + … + (n+2</a:t>
            </a:r>
            <a:r>
              <a:rPr lang="en-US" sz="4400" dirty="0" smtClean="0">
                <a:solidFill>
                  <a:srgbClr val="80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</a:rPr>
              <a:t>– 1 -2 -3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9766" y="2134722"/>
            <a:ext cx="52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369766" y="4055953"/>
            <a:ext cx="52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01487" y="4625508"/>
            <a:ext cx="860839" cy="1977708"/>
            <a:chOff x="6882480" y="439767"/>
            <a:chExt cx="860839" cy="1977708"/>
          </a:xfrm>
        </p:grpSpPr>
        <p:sp>
          <p:nvSpPr>
            <p:cNvPr id="7" name="Rectangle 6"/>
            <p:cNvSpPr/>
            <p:nvPr/>
          </p:nvSpPr>
          <p:spPr>
            <a:xfrm>
              <a:off x="6882480" y="439767"/>
              <a:ext cx="860839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500" dirty="0" err="1">
                  <a:solidFill>
                    <a:srgbClr val="800000"/>
                  </a:solidFill>
                </a:rPr>
                <a:t>Σ</a:t>
              </a:r>
              <a:r>
                <a:rPr lang="en-US" sz="8800" dirty="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95332" y="1894255"/>
              <a:ext cx="627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800000"/>
                  </a:solidFill>
                </a:rPr>
                <a:t>i</a:t>
              </a:r>
              <a:r>
                <a:rPr lang="en-US" sz="2800" dirty="0" smtClean="0">
                  <a:solidFill>
                    <a:srgbClr val="800000"/>
                  </a:solidFill>
                </a:rPr>
                <a:t>=1</a:t>
              </a:r>
              <a:endParaRPr lang="en-US" sz="2800" dirty="0">
                <a:solidFill>
                  <a:srgbClr val="8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90115" y="464616"/>
              <a:ext cx="734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800000"/>
                  </a:solidFill>
                </a:rPr>
                <a:t>n+2</a:t>
              </a:r>
              <a:endParaRPr lang="en-US" sz="2800" dirty="0">
                <a:solidFill>
                  <a:srgbClr val="80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347206" y="5324064"/>
            <a:ext cx="73129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800000"/>
                </a:solidFill>
              </a:rPr>
              <a:t>i</a:t>
            </a:r>
            <a:r>
              <a:rPr lang="en-US" sz="4400" dirty="0" smtClean="0">
                <a:solidFill>
                  <a:srgbClr val="800000"/>
                </a:solidFill>
              </a:rPr>
              <a:t>    - 6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092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9670" y="1136841"/>
            <a:ext cx="39603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800000"/>
                </a:solidFill>
              </a:rPr>
              <a:t>4 + 5 + … + (n+2) 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6500" y="3058052"/>
            <a:ext cx="842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1 + 2 + 3 </a:t>
            </a:r>
            <a:r>
              <a:rPr lang="en-US" sz="4400" dirty="0" smtClean="0">
                <a:solidFill>
                  <a:srgbClr val="800000"/>
                </a:solidFill>
              </a:rPr>
              <a:t>+ 4 </a:t>
            </a:r>
            <a:r>
              <a:rPr lang="en-US" sz="4400" dirty="0">
                <a:solidFill>
                  <a:srgbClr val="800000"/>
                </a:solidFill>
              </a:rPr>
              <a:t>+ 5 + … + (n+2</a:t>
            </a:r>
            <a:r>
              <a:rPr lang="en-US" sz="4400" dirty="0" smtClean="0">
                <a:solidFill>
                  <a:srgbClr val="80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</a:rPr>
              <a:t>– 1 -2 -3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9766" y="2134722"/>
            <a:ext cx="52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369766" y="4055953"/>
            <a:ext cx="52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01487" y="4625508"/>
            <a:ext cx="860839" cy="1977708"/>
            <a:chOff x="6882480" y="439767"/>
            <a:chExt cx="860839" cy="1977708"/>
          </a:xfrm>
        </p:grpSpPr>
        <p:sp>
          <p:nvSpPr>
            <p:cNvPr id="7" name="Rectangle 6"/>
            <p:cNvSpPr/>
            <p:nvPr/>
          </p:nvSpPr>
          <p:spPr>
            <a:xfrm>
              <a:off x="6882480" y="439767"/>
              <a:ext cx="860839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500" dirty="0" err="1">
                  <a:solidFill>
                    <a:srgbClr val="800000"/>
                  </a:solidFill>
                </a:rPr>
                <a:t>Σ</a:t>
              </a:r>
              <a:r>
                <a:rPr lang="en-US" sz="8800" dirty="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95332" y="1894255"/>
              <a:ext cx="627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800000"/>
                  </a:solidFill>
                </a:rPr>
                <a:t>i</a:t>
              </a:r>
              <a:r>
                <a:rPr lang="en-US" sz="2800" dirty="0" smtClean="0">
                  <a:solidFill>
                    <a:srgbClr val="800000"/>
                  </a:solidFill>
                </a:rPr>
                <a:t>=1</a:t>
              </a:r>
              <a:endParaRPr lang="en-US" sz="2800" dirty="0">
                <a:solidFill>
                  <a:srgbClr val="8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90115" y="464616"/>
              <a:ext cx="734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800000"/>
                  </a:solidFill>
                </a:rPr>
                <a:t>n+2</a:t>
              </a:r>
              <a:endParaRPr lang="en-US" sz="2800" dirty="0">
                <a:solidFill>
                  <a:srgbClr val="80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347206" y="5324064"/>
            <a:ext cx="7312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800000"/>
                </a:solidFill>
              </a:rPr>
              <a:t>i</a:t>
            </a:r>
            <a:r>
              <a:rPr lang="en-US" sz="4400" dirty="0" smtClean="0">
                <a:solidFill>
                  <a:srgbClr val="800000"/>
                </a:solidFill>
              </a:rPr>
              <a:t>    - 6          </a:t>
            </a:r>
            <a:r>
              <a:rPr lang="en-US" sz="4800" dirty="0" smtClean="0">
                <a:solidFill>
                  <a:srgbClr val="800000"/>
                </a:solidFill>
              </a:rPr>
              <a:t>=</a:t>
            </a:r>
            <a:r>
              <a:rPr lang="en-US" sz="4400" dirty="0" smtClean="0">
                <a:solidFill>
                  <a:srgbClr val="800000"/>
                </a:solidFill>
              </a:rPr>
              <a:t>  (n+2)(n+3)/2  - 6  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176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4800" y="425762"/>
            <a:ext cx="73129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800000"/>
                </a:solidFill>
              </a:rPr>
              <a:t>(n+2)(n+3)/2  - 6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289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4800" y="425762"/>
            <a:ext cx="73129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800000"/>
                </a:solidFill>
              </a:rPr>
              <a:t>(n+2)(n+3)/2  - 6</a:t>
            </a:r>
          </a:p>
          <a:p>
            <a:r>
              <a:rPr lang="en-US" sz="4400" dirty="0" smtClean="0">
                <a:solidFill>
                  <a:srgbClr val="800000"/>
                </a:solidFill>
              </a:rPr>
              <a:t>= (n</a:t>
            </a:r>
            <a:r>
              <a:rPr lang="en-US" sz="4400" baseline="30000" dirty="0" smtClean="0">
                <a:solidFill>
                  <a:srgbClr val="800000"/>
                </a:solidFill>
              </a:rPr>
              <a:t>2</a:t>
            </a:r>
            <a:r>
              <a:rPr lang="en-US" sz="4400" dirty="0" smtClean="0">
                <a:solidFill>
                  <a:srgbClr val="800000"/>
                </a:solidFill>
              </a:rPr>
              <a:t> + 5n + 6)/2  -  6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532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4800" y="425762"/>
            <a:ext cx="73129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800000"/>
                </a:solidFill>
              </a:rPr>
              <a:t>(n+2)(n+3)/2  - 6</a:t>
            </a:r>
          </a:p>
          <a:p>
            <a:r>
              <a:rPr lang="en-US" sz="4400" dirty="0" smtClean="0">
                <a:solidFill>
                  <a:srgbClr val="800000"/>
                </a:solidFill>
              </a:rPr>
              <a:t>= (n</a:t>
            </a:r>
            <a:r>
              <a:rPr lang="en-US" sz="4400" baseline="30000" dirty="0" smtClean="0">
                <a:solidFill>
                  <a:srgbClr val="800000"/>
                </a:solidFill>
              </a:rPr>
              <a:t>2</a:t>
            </a:r>
            <a:r>
              <a:rPr lang="en-US" sz="4400" dirty="0" smtClean="0">
                <a:solidFill>
                  <a:srgbClr val="800000"/>
                </a:solidFill>
              </a:rPr>
              <a:t> + 5n + 6)/2  -  6</a:t>
            </a:r>
          </a:p>
          <a:p>
            <a:r>
              <a:rPr lang="en-US" sz="4400" dirty="0" smtClean="0">
                <a:solidFill>
                  <a:srgbClr val="800000"/>
                </a:solidFill>
              </a:rPr>
              <a:t>= n</a:t>
            </a:r>
            <a:r>
              <a:rPr lang="en-US" sz="4400" baseline="30000" dirty="0" smtClean="0">
                <a:solidFill>
                  <a:srgbClr val="800000"/>
                </a:solidFill>
              </a:rPr>
              <a:t>2</a:t>
            </a:r>
            <a:r>
              <a:rPr lang="en-US" sz="4400" dirty="0">
                <a:solidFill>
                  <a:srgbClr val="800000"/>
                </a:solidFill>
              </a:rPr>
              <a:t>/2  + 5n/2 + 3 – 6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532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4800" y="425762"/>
            <a:ext cx="73129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800000"/>
                </a:solidFill>
              </a:rPr>
              <a:t>(n+2)(n+3)/2  - 6</a:t>
            </a:r>
          </a:p>
          <a:p>
            <a:r>
              <a:rPr lang="en-US" sz="4400" dirty="0" smtClean="0">
                <a:solidFill>
                  <a:srgbClr val="800000"/>
                </a:solidFill>
              </a:rPr>
              <a:t>= (n</a:t>
            </a:r>
            <a:r>
              <a:rPr lang="en-US" sz="4400" baseline="30000" dirty="0" smtClean="0">
                <a:solidFill>
                  <a:srgbClr val="800000"/>
                </a:solidFill>
              </a:rPr>
              <a:t>2</a:t>
            </a:r>
            <a:r>
              <a:rPr lang="en-US" sz="4400" dirty="0" smtClean="0">
                <a:solidFill>
                  <a:srgbClr val="800000"/>
                </a:solidFill>
              </a:rPr>
              <a:t> + 5n + 6)/2  -  6</a:t>
            </a:r>
          </a:p>
          <a:p>
            <a:r>
              <a:rPr lang="en-US" sz="4400" dirty="0" smtClean="0">
                <a:solidFill>
                  <a:srgbClr val="800000"/>
                </a:solidFill>
              </a:rPr>
              <a:t>= n</a:t>
            </a:r>
            <a:r>
              <a:rPr lang="en-US" sz="4400" baseline="30000" dirty="0" smtClean="0">
                <a:solidFill>
                  <a:srgbClr val="800000"/>
                </a:solidFill>
              </a:rPr>
              <a:t>2</a:t>
            </a:r>
            <a:r>
              <a:rPr lang="en-US" sz="4400" dirty="0">
                <a:solidFill>
                  <a:srgbClr val="800000"/>
                </a:solidFill>
              </a:rPr>
              <a:t>/2  + 5n/2 + 3 – 6</a:t>
            </a:r>
          </a:p>
          <a:p>
            <a:r>
              <a:rPr lang="en-US" sz="4400" dirty="0" smtClean="0">
                <a:solidFill>
                  <a:srgbClr val="800000"/>
                </a:solidFill>
              </a:rPr>
              <a:t>= n</a:t>
            </a:r>
            <a:r>
              <a:rPr lang="en-US" sz="4400" baseline="30000" dirty="0" smtClean="0">
                <a:solidFill>
                  <a:srgbClr val="800000"/>
                </a:solidFill>
              </a:rPr>
              <a:t>2</a:t>
            </a:r>
            <a:r>
              <a:rPr lang="en-US" sz="4400" dirty="0">
                <a:solidFill>
                  <a:srgbClr val="800000"/>
                </a:solidFill>
              </a:rPr>
              <a:t>/2  + 5n/2 </a:t>
            </a:r>
            <a:r>
              <a:rPr lang="en-US" sz="4400" dirty="0" smtClean="0">
                <a:solidFill>
                  <a:srgbClr val="800000"/>
                </a:solidFill>
              </a:rPr>
              <a:t>– 3  =  T(n)</a:t>
            </a:r>
            <a:endParaRPr lang="en-US" sz="4400" dirty="0">
              <a:solidFill>
                <a:srgbClr val="800000"/>
              </a:solidFill>
            </a:endParaRPr>
          </a:p>
          <a:p>
            <a:endParaRPr lang="en-US" sz="4400" dirty="0"/>
          </a:p>
        </p:txBody>
      </p:sp>
      <p:sp>
        <p:nvSpPr>
          <p:cNvPr id="11" name="Rounded Rectangle 10"/>
          <p:cNvSpPr/>
          <p:nvPr/>
        </p:nvSpPr>
        <p:spPr>
          <a:xfrm>
            <a:off x="1468435" y="2518014"/>
            <a:ext cx="3717825" cy="702166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688196" y="2519232"/>
            <a:ext cx="1327622" cy="702166"/>
          </a:xfrm>
          <a:prstGeom prst="roundRect">
            <a:avLst/>
          </a:prstGeom>
          <a:noFill/>
          <a:ln w="571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8939" y="4343335"/>
            <a:ext cx="3742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Units: array visits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532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558"/>
            <a:ext cx="8229600" cy="1143000"/>
          </a:xfrm>
        </p:spPr>
        <p:txBody>
          <a:bodyPr/>
          <a:lstStyle/>
          <a:p>
            <a:r>
              <a:rPr lang="en-US" dirty="0" smtClean="0"/>
              <a:t>From # of visits to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935"/>
            <a:ext cx="8229600" cy="2472044"/>
          </a:xfrm>
        </p:spPr>
        <p:txBody>
          <a:bodyPr/>
          <a:lstStyle/>
          <a:p>
            <a:r>
              <a:rPr lang="en-US" dirty="0" smtClean="0"/>
              <a:t># of visits  =  </a:t>
            </a:r>
            <a:r>
              <a:rPr lang="en-US" dirty="0">
                <a:solidFill>
                  <a:srgbClr val="800000"/>
                </a:solidFill>
              </a:rPr>
              <a:t>n</a:t>
            </a:r>
            <a:r>
              <a:rPr lang="en-US" baseline="30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/2 + 2.5n </a:t>
            </a:r>
            <a:r>
              <a:rPr lang="en-US" dirty="0" smtClean="0">
                <a:solidFill>
                  <a:srgbClr val="800000"/>
                </a:solidFill>
              </a:rPr>
              <a:t>– 3</a:t>
            </a:r>
          </a:p>
          <a:p>
            <a:r>
              <a:rPr lang="en-US" dirty="0" smtClean="0"/>
              <a:t>Complexity  = T(n) </a:t>
            </a:r>
            <a:r>
              <a:rPr lang="en-US" sz="2400" dirty="0"/>
              <a:t>α</a:t>
            </a:r>
            <a:r>
              <a:rPr lang="en-US" dirty="0"/>
              <a:t> </a:t>
            </a:r>
            <a:r>
              <a:rPr lang="en-US" dirty="0" smtClean="0"/>
              <a:t># of visits when n is large</a:t>
            </a:r>
          </a:p>
          <a:p>
            <a:r>
              <a:rPr lang="en-US" dirty="0" smtClean="0"/>
              <a:t>When n is large, lower-order terms are not significant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30847"/>
              </p:ext>
            </p:extLst>
          </p:nvPr>
        </p:nvGraphicFramePr>
        <p:xfrm>
          <a:off x="653597" y="3338979"/>
          <a:ext cx="82296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  <a:gridCol w="205740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2.5n 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 (50 %)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(.06%)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-4 </a:t>
                      </a:r>
                      <a:r>
                        <a:rPr lang="en-US" dirty="0" smtClean="0"/>
                        <a:t>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(.05%)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6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2,500,000 (.0005%)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-10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66972" y="5429298"/>
            <a:ext cx="6563666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T(n) 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/2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for large n </a:t>
            </a:r>
          </a:p>
          <a:p>
            <a:pPr algn="ctr"/>
            <a:r>
              <a:rPr lang="en-US" sz="3600" dirty="0" smtClean="0"/>
              <a:t>We are only interested in large n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-220005" y="3701992"/>
            <a:ext cx="9920270" cy="3058501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3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558"/>
            <a:ext cx="8229600" cy="1143000"/>
          </a:xfrm>
        </p:spPr>
        <p:txBody>
          <a:bodyPr/>
          <a:lstStyle/>
          <a:p>
            <a:r>
              <a:rPr lang="en-US" dirty="0" smtClean="0"/>
              <a:t>From # of visits to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935"/>
            <a:ext cx="8229600" cy="2472044"/>
          </a:xfrm>
        </p:spPr>
        <p:txBody>
          <a:bodyPr/>
          <a:lstStyle/>
          <a:p>
            <a:r>
              <a:rPr lang="en-US" dirty="0" smtClean="0"/>
              <a:t># of visits  =  </a:t>
            </a:r>
            <a:r>
              <a:rPr lang="en-US" dirty="0">
                <a:solidFill>
                  <a:srgbClr val="800000"/>
                </a:solidFill>
              </a:rPr>
              <a:t>n</a:t>
            </a:r>
            <a:r>
              <a:rPr lang="en-US" baseline="30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/2 + 2.5n </a:t>
            </a:r>
            <a:r>
              <a:rPr lang="en-US" dirty="0" smtClean="0">
                <a:solidFill>
                  <a:srgbClr val="800000"/>
                </a:solidFill>
              </a:rPr>
              <a:t>– 3</a:t>
            </a:r>
          </a:p>
          <a:p>
            <a:r>
              <a:rPr lang="en-US" dirty="0" smtClean="0"/>
              <a:t>Complexity  = T(n) </a:t>
            </a:r>
            <a:r>
              <a:rPr lang="en-US" sz="2400" dirty="0"/>
              <a:t>α</a:t>
            </a:r>
            <a:r>
              <a:rPr lang="en-US" dirty="0"/>
              <a:t> </a:t>
            </a:r>
            <a:r>
              <a:rPr lang="en-US" dirty="0" smtClean="0"/>
              <a:t># of visits when n is large</a:t>
            </a:r>
          </a:p>
          <a:p>
            <a:r>
              <a:rPr lang="en-US" dirty="0" smtClean="0"/>
              <a:t>When n is large, lower-order terms are not significant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744"/>
              </p:ext>
            </p:extLst>
          </p:nvPr>
        </p:nvGraphicFramePr>
        <p:xfrm>
          <a:off x="653597" y="3338979"/>
          <a:ext cx="82296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  <a:gridCol w="205740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2.5n 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 (50 %)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(.06%)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-4 </a:t>
                      </a:r>
                      <a:r>
                        <a:rPr lang="en-US" dirty="0" smtClean="0"/>
                        <a:t>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(.05%)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6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2,500,000 (.0005%)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-10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66972" y="5429298"/>
            <a:ext cx="6563666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T(n) 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/2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for large n </a:t>
            </a:r>
          </a:p>
          <a:p>
            <a:pPr algn="ctr"/>
            <a:r>
              <a:rPr lang="en-US" sz="3600" dirty="0" smtClean="0"/>
              <a:t>We are only interested in large n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-220005" y="4080295"/>
            <a:ext cx="9920270" cy="2640193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558"/>
            <a:ext cx="8229600" cy="1143000"/>
          </a:xfrm>
        </p:spPr>
        <p:txBody>
          <a:bodyPr/>
          <a:lstStyle/>
          <a:p>
            <a:r>
              <a:rPr lang="en-US" dirty="0" smtClean="0"/>
              <a:t>From # of visits to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935"/>
            <a:ext cx="8229600" cy="2472044"/>
          </a:xfrm>
        </p:spPr>
        <p:txBody>
          <a:bodyPr/>
          <a:lstStyle/>
          <a:p>
            <a:r>
              <a:rPr lang="en-US" dirty="0" smtClean="0"/>
              <a:t># of visits  =  </a:t>
            </a:r>
            <a:r>
              <a:rPr lang="en-US" dirty="0">
                <a:solidFill>
                  <a:srgbClr val="800000"/>
                </a:solidFill>
              </a:rPr>
              <a:t>n</a:t>
            </a:r>
            <a:r>
              <a:rPr lang="en-US" baseline="30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/2 + 2.5n </a:t>
            </a:r>
            <a:r>
              <a:rPr lang="en-US" dirty="0" smtClean="0">
                <a:solidFill>
                  <a:srgbClr val="800000"/>
                </a:solidFill>
              </a:rPr>
              <a:t>– 3</a:t>
            </a:r>
          </a:p>
          <a:p>
            <a:r>
              <a:rPr lang="en-US" dirty="0" smtClean="0"/>
              <a:t>Complexity  = T(n) </a:t>
            </a:r>
            <a:r>
              <a:rPr lang="en-US" sz="2400" dirty="0"/>
              <a:t>α</a:t>
            </a:r>
            <a:r>
              <a:rPr lang="en-US" dirty="0"/>
              <a:t> </a:t>
            </a:r>
            <a:r>
              <a:rPr lang="en-US" dirty="0" smtClean="0"/>
              <a:t># of visits when n is large</a:t>
            </a:r>
          </a:p>
          <a:p>
            <a:r>
              <a:rPr lang="en-US" dirty="0" smtClean="0"/>
              <a:t>When n is large, lower-order terms are not significant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26787"/>
              </p:ext>
            </p:extLst>
          </p:nvPr>
        </p:nvGraphicFramePr>
        <p:xfrm>
          <a:off x="653597" y="3338979"/>
          <a:ext cx="82296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  <a:gridCol w="205740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2.5n 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 (50 %)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(.06%)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-4 </a:t>
                      </a:r>
                      <a:r>
                        <a:rPr lang="en-US" dirty="0" smtClean="0"/>
                        <a:t>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(.05%)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6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2,500,000 (.0005%)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-10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66972" y="5429298"/>
            <a:ext cx="6563666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T(n) 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/2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for large n </a:t>
            </a:r>
          </a:p>
          <a:p>
            <a:pPr algn="ctr"/>
            <a:r>
              <a:rPr lang="en-US" sz="3600" dirty="0" smtClean="0"/>
              <a:t>We are only interested in large n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-220005" y="4450324"/>
            <a:ext cx="9920270" cy="2290165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558"/>
            <a:ext cx="8229600" cy="1143000"/>
          </a:xfrm>
        </p:spPr>
        <p:txBody>
          <a:bodyPr/>
          <a:lstStyle/>
          <a:p>
            <a:r>
              <a:rPr lang="en-US" dirty="0" smtClean="0"/>
              <a:t>From # of visits to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935"/>
            <a:ext cx="8229600" cy="2472044"/>
          </a:xfrm>
        </p:spPr>
        <p:txBody>
          <a:bodyPr/>
          <a:lstStyle/>
          <a:p>
            <a:r>
              <a:rPr lang="en-US" dirty="0" smtClean="0"/>
              <a:t># of visits  =  </a:t>
            </a:r>
            <a:r>
              <a:rPr lang="en-US" dirty="0">
                <a:solidFill>
                  <a:srgbClr val="800000"/>
                </a:solidFill>
              </a:rPr>
              <a:t>n</a:t>
            </a:r>
            <a:r>
              <a:rPr lang="en-US" baseline="30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/2 + 2.5n </a:t>
            </a:r>
            <a:r>
              <a:rPr lang="en-US" dirty="0" smtClean="0">
                <a:solidFill>
                  <a:srgbClr val="800000"/>
                </a:solidFill>
              </a:rPr>
              <a:t>– 3</a:t>
            </a:r>
          </a:p>
          <a:p>
            <a:r>
              <a:rPr lang="en-US" dirty="0" smtClean="0"/>
              <a:t>Complexity  = T(n) </a:t>
            </a:r>
            <a:r>
              <a:rPr lang="en-US" sz="2400" dirty="0"/>
              <a:t>α</a:t>
            </a:r>
            <a:r>
              <a:rPr lang="en-US" dirty="0"/>
              <a:t> </a:t>
            </a:r>
            <a:r>
              <a:rPr lang="en-US" dirty="0" smtClean="0"/>
              <a:t># of visits when n is large</a:t>
            </a:r>
          </a:p>
          <a:p>
            <a:r>
              <a:rPr lang="en-US" dirty="0" smtClean="0"/>
              <a:t>When n is large, lower-order terms are not significant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31390"/>
              </p:ext>
            </p:extLst>
          </p:nvPr>
        </p:nvGraphicFramePr>
        <p:xfrm>
          <a:off x="653597" y="3338979"/>
          <a:ext cx="82296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  <a:gridCol w="205740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2.5n 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 (50 %)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(.06%)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-4 </a:t>
                      </a:r>
                      <a:r>
                        <a:rPr lang="en-US" dirty="0" smtClean="0"/>
                        <a:t>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(.05%)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-6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2,500,000 (.0005%)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-10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66972" y="5429298"/>
            <a:ext cx="6563666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T(n) 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/2 ~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for large n </a:t>
            </a:r>
          </a:p>
          <a:p>
            <a:pPr algn="ctr"/>
            <a:r>
              <a:rPr lang="en-US" sz="3600" dirty="0" smtClean="0"/>
              <a:t>We are only interested in large n 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-220005" y="4820349"/>
            <a:ext cx="9920270" cy="1840132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</a:t>
            </a:r>
            <a:r>
              <a:rPr lang="fr-FR" dirty="0" smtClean="0"/>
              <a:t>’</a:t>
            </a:r>
            <a:r>
              <a:rPr lang="en-US" dirty="0" smtClean="0"/>
              <a:t>t we sort anything by putting objects in Tree Sets?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1423"/>
            <a:ext cx="8229600" cy="4525963"/>
          </a:xfrm>
        </p:spPr>
        <p:txBody>
          <a:bodyPr/>
          <a:lstStyle/>
          <a:p>
            <a:r>
              <a:rPr lang="en-US" dirty="0" smtClean="0"/>
              <a:t>Yes, but …</a:t>
            </a:r>
          </a:p>
          <a:p>
            <a:r>
              <a:rPr lang="en-US" dirty="0" smtClean="0"/>
              <a:t>It’s important to know your options</a:t>
            </a:r>
          </a:p>
          <a:p>
            <a:r>
              <a:rPr lang="en-US" dirty="0" smtClean="0"/>
              <a:t>Sometimes Tree Sets aren’t the best way</a:t>
            </a:r>
          </a:p>
          <a:p>
            <a:r>
              <a:rPr lang="en-US" dirty="0" smtClean="0"/>
              <a:t>It’s important to understand the common sorting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66" y="1579200"/>
            <a:ext cx="8495986" cy="92333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&lt;String&gt;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getUniqueSorted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&lt;String&gt; input) {</a:t>
            </a:r>
          </a:p>
          <a:p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 return new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ArrayList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&lt;String&gt;(new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TreeSet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&lt;String&gt;(input));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826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-220005" y="5238104"/>
            <a:ext cx="9920270" cy="1472382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558"/>
            <a:ext cx="8229600" cy="1143000"/>
          </a:xfrm>
        </p:spPr>
        <p:txBody>
          <a:bodyPr/>
          <a:lstStyle/>
          <a:p>
            <a:r>
              <a:rPr lang="en-US" dirty="0" smtClean="0"/>
              <a:t>From # of visits to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935"/>
            <a:ext cx="8229600" cy="24720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# of visits  =  </a:t>
            </a:r>
            <a:r>
              <a:rPr lang="en-US" dirty="0">
                <a:solidFill>
                  <a:srgbClr val="800000"/>
                </a:solidFill>
              </a:rPr>
              <a:t>n</a:t>
            </a:r>
            <a:r>
              <a:rPr lang="en-US" baseline="30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/2 + 2.5n </a:t>
            </a:r>
            <a:r>
              <a:rPr lang="en-US" dirty="0" smtClean="0">
                <a:solidFill>
                  <a:srgbClr val="800000"/>
                </a:solidFill>
              </a:rPr>
              <a:t>– 3</a:t>
            </a:r>
          </a:p>
          <a:p>
            <a:r>
              <a:rPr lang="en-US" dirty="0" smtClean="0"/>
              <a:t>Complexity  = T(n)  </a:t>
            </a:r>
            <a:r>
              <a:rPr lang="en-US" sz="2400" dirty="0" smtClean="0"/>
              <a:t>α </a:t>
            </a:r>
            <a:r>
              <a:rPr lang="en-US" dirty="0" smtClean="0"/>
              <a:t> # of visits</a:t>
            </a:r>
            <a:r>
              <a:rPr lang="en-US" baseline="30000" dirty="0" smtClean="0"/>
              <a:t>2</a:t>
            </a:r>
            <a:r>
              <a:rPr lang="en-US" dirty="0" smtClean="0"/>
              <a:t> when n is large</a:t>
            </a:r>
          </a:p>
          <a:p>
            <a:r>
              <a:rPr lang="en-US" dirty="0" smtClean="0"/>
              <a:t>When n is large, lower-order terms are not significant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8448"/>
              </p:ext>
            </p:extLst>
          </p:nvPr>
        </p:nvGraphicFramePr>
        <p:xfrm>
          <a:off x="653597" y="3338979"/>
          <a:ext cx="82296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  <a:gridCol w="205740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2.5n 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(% of </a:t>
                      </a:r>
                      <a:r>
                        <a:rPr lang="en-US" baseline="0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 (50 %)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(.06%)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-4 </a:t>
                      </a:r>
                      <a:r>
                        <a:rPr lang="en-US" dirty="0" smtClean="0"/>
                        <a:t>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 (.05%)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(6x10-</a:t>
                      </a:r>
                      <a:r>
                        <a:rPr lang="en-US" baseline="30000" dirty="0" smtClean="0"/>
                        <a:t>6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500,000,000,000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2,500,000 (.0005%)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(6x10</a:t>
                      </a:r>
                      <a:r>
                        <a:rPr lang="en-US" baseline="30000" dirty="0" smtClean="0"/>
                        <a:t>-10 </a:t>
                      </a:r>
                      <a:r>
                        <a:rPr lang="en-US" dirty="0" smtClean="0"/>
                        <a:t>%)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66972" y="5429298"/>
            <a:ext cx="6563666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T(n)  </a:t>
            </a:r>
            <a:r>
              <a:rPr lang="en-US" sz="2800" dirty="0" smtClean="0"/>
              <a:t>α</a:t>
            </a:r>
            <a:r>
              <a:rPr lang="en-US" sz="3600" dirty="0" smtClean="0"/>
              <a:t> 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/2  </a:t>
            </a:r>
            <a:r>
              <a:rPr lang="en-US" sz="2800" dirty="0" smtClean="0"/>
              <a:t>α</a:t>
            </a:r>
            <a:r>
              <a:rPr lang="en-US" sz="3600" dirty="0" smtClean="0"/>
              <a:t>  n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for large n </a:t>
            </a:r>
          </a:p>
          <a:p>
            <a:pPr algn="ctr"/>
            <a:r>
              <a:rPr lang="en-US" sz="3600" dirty="0" smtClean="0"/>
              <a:t>We are only interested in large 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156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2840"/>
            <a:ext cx="8229600" cy="1143000"/>
          </a:xfrm>
        </p:spPr>
        <p:txBody>
          <a:bodyPr/>
          <a:lstStyle/>
          <a:p>
            <a:r>
              <a:rPr lang="en-US" dirty="0" smtClean="0"/>
              <a:t>Complexity and Big 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341" y="768358"/>
            <a:ext cx="9298503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# of visits </a:t>
            </a:r>
            <a:r>
              <a:rPr lang="en-US" dirty="0"/>
              <a:t>α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/>
              <a:t>/2 + 2.5n – 3</a:t>
            </a:r>
          </a:p>
          <a:p>
            <a:r>
              <a:rPr lang="en-US" dirty="0" smtClean="0"/>
              <a:t>Drop all terms except fastest</a:t>
            </a:r>
            <a:r>
              <a:rPr lang="en-US" dirty="0"/>
              <a:t>-growing</a:t>
            </a:r>
            <a:r>
              <a:rPr lang="en-US" dirty="0" smtClean="0"/>
              <a:t>: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/>
              <a:t>/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All other terms vanish as n grows</a:t>
            </a:r>
          </a:p>
          <a:p>
            <a:r>
              <a:rPr lang="en-US" dirty="0" smtClean="0"/>
              <a:t>Drop coefficient </a:t>
            </a:r>
            <a:r>
              <a:rPr lang="en-US" dirty="0"/>
              <a:t>of fastest-</a:t>
            </a:r>
            <a:r>
              <a:rPr lang="en-US" dirty="0" smtClean="0"/>
              <a:t>growing term: 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/</a:t>
            </a:r>
            <a:r>
              <a:rPr lang="en-US" dirty="0" smtClean="0"/>
              <a:t>2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We say T(n) is “Big O of n-squared”</a:t>
            </a:r>
          </a:p>
          <a:p>
            <a:r>
              <a:rPr lang="en-US" dirty="0" smtClean="0"/>
              <a:t>We write </a:t>
            </a:r>
            <a:r>
              <a:rPr lang="en-US" dirty="0"/>
              <a:t>T(n) </a:t>
            </a:r>
            <a:r>
              <a:rPr lang="en-US" dirty="0" smtClean="0"/>
              <a:t>=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it means:</a:t>
            </a:r>
          </a:p>
          <a:p>
            <a:pPr lvl="1"/>
            <a:r>
              <a:rPr lang="en-US" dirty="0" smtClean="0"/>
              <a:t>Measure execution time for some n </a:t>
            </a:r>
          </a:p>
          <a:p>
            <a:pPr lvl="1"/>
            <a:r>
              <a:rPr lang="en-US" dirty="0" smtClean="0"/>
              <a:t>Double n </a:t>
            </a:r>
            <a:r>
              <a:rPr lang="en-US" dirty="0" smtClean="0">
                <a:sym typeface="Wingdings"/>
              </a:rPr>
              <a:t> 4x execution time (because 2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= 4)</a:t>
            </a:r>
          </a:p>
          <a:p>
            <a:pPr lvl="1"/>
            <a:r>
              <a:rPr lang="en-US" dirty="0" smtClean="0">
                <a:sym typeface="Wingdings"/>
              </a:rPr>
              <a:t>Triple n  9x execution </a:t>
            </a:r>
            <a:r>
              <a:rPr lang="en-US" dirty="0">
                <a:sym typeface="Wingdings"/>
              </a:rPr>
              <a:t>time (because </a:t>
            </a:r>
            <a:r>
              <a:rPr lang="en-US" dirty="0" smtClean="0">
                <a:sym typeface="Wingdings"/>
              </a:rPr>
              <a:t>3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= </a:t>
            </a:r>
            <a:r>
              <a:rPr lang="en-US" dirty="0" smtClean="0">
                <a:sym typeface="Wingdings"/>
              </a:rPr>
              <a:t>9)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 x 1000  1 million x execution time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7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any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09" y="1600200"/>
            <a:ext cx="8494749" cy="4525963"/>
          </a:xfrm>
        </p:spPr>
        <p:txBody>
          <a:bodyPr/>
          <a:lstStyle/>
          <a:p>
            <a:r>
              <a:rPr lang="en-US" dirty="0" smtClean="0"/>
              <a:t>If we say T(n) = O(n^2), we mean </a:t>
            </a:r>
            <a:r>
              <a:rPr lang="en-US" dirty="0"/>
              <a:t>T(n</a:t>
            </a:r>
            <a:r>
              <a:rPr lang="en-US" dirty="0" smtClean="0"/>
              <a:t>) ~α n^2 for large n </a:t>
            </a:r>
          </a:p>
          <a:p>
            <a:pPr lvl="1"/>
            <a:r>
              <a:rPr lang="en-US" dirty="0" smtClean="0"/>
              <a:t>~ means approximately, </a:t>
            </a:r>
            <a:r>
              <a:rPr lang="en-US" dirty="0"/>
              <a:t>α </a:t>
            </a:r>
            <a:r>
              <a:rPr lang="en-US" dirty="0" smtClean="0"/>
              <a:t>means “proportional to”</a:t>
            </a:r>
          </a:p>
          <a:p>
            <a:r>
              <a:rPr lang="en-US" dirty="0" smtClean="0"/>
              <a:t>Much more on this in 146</a:t>
            </a:r>
          </a:p>
          <a:p>
            <a:r>
              <a:rPr lang="en-US" dirty="0" smtClean="0"/>
              <a:t>Other common big-</a:t>
            </a:r>
            <a:r>
              <a:rPr lang="en-US" dirty="0" err="1" smtClean="0"/>
              <a:t>Ohs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O(n * log(n)) … good sorting</a:t>
            </a:r>
            <a:endParaRPr lang="en-US" dirty="0"/>
          </a:p>
          <a:p>
            <a:pPr lvl="1"/>
            <a:r>
              <a:rPr lang="en-US" dirty="0"/>
              <a:t>O(n </a:t>
            </a:r>
            <a:r>
              <a:rPr lang="en-US" dirty="0" smtClean="0"/>
              <a:t>^ 3) </a:t>
            </a:r>
            <a:r>
              <a:rPr lang="en-US" dirty="0"/>
              <a:t>… </a:t>
            </a:r>
            <a:r>
              <a:rPr lang="en-US" dirty="0" smtClean="0"/>
              <a:t>machine learning</a:t>
            </a:r>
          </a:p>
          <a:p>
            <a:pPr lvl="1"/>
            <a:r>
              <a:rPr lang="en-US" dirty="0"/>
              <a:t>O(n ^ </a:t>
            </a:r>
            <a:r>
              <a:rPr lang="en-US" dirty="0" smtClean="0"/>
              <a:t>2) </a:t>
            </a:r>
            <a:r>
              <a:rPr lang="en-US" dirty="0"/>
              <a:t>… </a:t>
            </a:r>
            <a:r>
              <a:rPr lang="en-US" dirty="0" smtClean="0"/>
              <a:t>genetic identification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3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"/>
            <a:ext cx="8229600" cy="1143000"/>
          </a:xfrm>
        </p:spPr>
        <p:txBody>
          <a:bodyPr/>
          <a:lstStyle/>
          <a:p>
            <a:r>
              <a:rPr lang="en-US" dirty="0" smtClean="0"/>
              <a:t>Big-Oh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90842"/>
          </a:xfrm>
        </p:spPr>
        <p:txBody>
          <a:bodyPr/>
          <a:lstStyle/>
          <a:p>
            <a:r>
              <a:rPr lang="en-US" dirty="0" smtClean="0"/>
              <a:t>Drop everything except the fastest growing term, then drop that term’s coefficient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880" y="3297905"/>
            <a:ext cx="4356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12n</a:t>
            </a:r>
            <a:r>
              <a:rPr lang="en-US" sz="4000" baseline="30000" dirty="0" smtClean="0"/>
              <a:t>3</a:t>
            </a:r>
            <a:r>
              <a:rPr lang="en-US" sz="4000" dirty="0" smtClean="0"/>
              <a:t>  + 1000n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+  65 </a:t>
            </a:r>
            <a:endParaRPr lang="en-US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98631" y="3446953"/>
            <a:ext cx="2754231" cy="558838"/>
            <a:chOff x="3598631" y="3446953"/>
            <a:chExt cx="2754231" cy="55883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056360" y="3431835"/>
            <a:ext cx="531547" cy="558838"/>
            <a:chOff x="3598631" y="3446953"/>
            <a:chExt cx="2754231" cy="55883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587907" y="4777356"/>
            <a:ext cx="282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ym typeface="Wingdings"/>
              </a:rPr>
              <a:t> O(</a:t>
            </a:r>
            <a:r>
              <a:rPr lang="en-US" sz="6000" dirty="0" smtClean="0"/>
              <a:t>n</a:t>
            </a:r>
            <a:r>
              <a:rPr lang="en-US" sz="6000" baseline="30000" dirty="0" smtClean="0"/>
              <a:t>3</a:t>
            </a:r>
            <a:r>
              <a:rPr lang="en-US" sz="6000" dirty="0" smtClean="0">
                <a:sym typeface="Wingdings"/>
              </a:rPr>
              <a:t>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8809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"/>
            <a:ext cx="8229600" cy="1143000"/>
          </a:xfrm>
        </p:spPr>
        <p:txBody>
          <a:bodyPr/>
          <a:lstStyle/>
          <a:p>
            <a:r>
              <a:rPr lang="en-US" dirty="0" smtClean="0"/>
              <a:t>Big-Oh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90842"/>
          </a:xfrm>
        </p:spPr>
        <p:txBody>
          <a:bodyPr/>
          <a:lstStyle/>
          <a:p>
            <a:r>
              <a:rPr lang="en-US" dirty="0" smtClean="0"/>
              <a:t>Drop everything except the fastest growing term, then drop that term’s coefficient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1963" y="2943962"/>
            <a:ext cx="478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12n</a:t>
            </a:r>
            <a:r>
              <a:rPr lang="en-US" sz="4000" baseline="30000" dirty="0" smtClean="0"/>
              <a:t>3</a:t>
            </a:r>
            <a:r>
              <a:rPr lang="en-US" sz="4000" dirty="0" smtClean="0"/>
              <a:t>  + n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*log(n) +  65 </a:t>
            </a:r>
            <a:endParaRPr lang="en-US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66861" y="3093010"/>
            <a:ext cx="3074557" cy="558838"/>
            <a:chOff x="3598631" y="3446953"/>
            <a:chExt cx="2754231" cy="55883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142047" y="3093010"/>
            <a:ext cx="531547" cy="558838"/>
            <a:chOff x="3598631" y="3446953"/>
            <a:chExt cx="2754231" cy="55883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98631" y="3446953"/>
              <a:ext cx="2754231" cy="558838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587907" y="4777356"/>
            <a:ext cx="282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ym typeface="Wingdings"/>
              </a:rPr>
              <a:t> O(</a:t>
            </a:r>
            <a:r>
              <a:rPr lang="en-US" sz="6000" dirty="0" smtClean="0"/>
              <a:t>n</a:t>
            </a:r>
            <a:r>
              <a:rPr lang="en-US" sz="6000" baseline="30000" dirty="0" smtClean="0"/>
              <a:t>3</a:t>
            </a:r>
            <a:r>
              <a:rPr lang="en-US" sz="6000" dirty="0" smtClean="0">
                <a:sym typeface="Wingdings"/>
              </a:rPr>
              <a:t>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1297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a[0] … a[n] are in ascending order</a:t>
            </a:r>
          </a:p>
          <a:p>
            <a:r>
              <a:rPr lang="en-US" dirty="0" smtClean="0"/>
              <a:t>Place a[n+1] correctly, by sliding some earlier members “to the right”</a:t>
            </a:r>
          </a:p>
          <a:p>
            <a:r>
              <a:rPr lang="en-US" dirty="0" smtClean="0"/>
              <a:t>I’m out of fruit, let’s use animals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2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751" y="141120"/>
            <a:ext cx="156777" cy="4892131"/>
          </a:xfrm>
          <a:prstGeom prst="rect">
            <a:avLst/>
          </a:prstGeom>
          <a:solidFill>
            <a:srgbClr val="C700C7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frican-eleph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3" y="1699261"/>
            <a:ext cx="1670150" cy="11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73" y="1745543"/>
            <a:ext cx="1688284" cy="1204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522" y="1608003"/>
            <a:ext cx="1342231" cy="1342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753" y="1658456"/>
            <a:ext cx="1540968" cy="1154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255" y="1608003"/>
            <a:ext cx="1118801" cy="115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6594" y="5184267"/>
            <a:ext cx="7340872" cy="523220"/>
          </a:xfrm>
          <a:prstGeom prst="rect">
            <a:avLst/>
          </a:prstGeom>
          <a:noFill/>
          <a:ln w="57150" cmpd="sng">
            <a:solidFill>
              <a:srgbClr val="C700C7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Everything to the right of the purple bar is sorted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04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751" y="141120"/>
            <a:ext cx="156777" cy="4892131"/>
          </a:xfrm>
          <a:prstGeom prst="rect">
            <a:avLst/>
          </a:prstGeom>
          <a:solidFill>
            <a:srgbClr val="C700C7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frican-eleph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3" y="1699261"/>
            <a:ext cx="1670150" cy="11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73" y="1745543"/>
            <a:ext cx="1688284" cy="1204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522" y="1608003"/>
            <a:ext cx="1342231" cy="13422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753" y="1658456"/>
            <a:ext cx="1540968" cy="1154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255" y="1608003"/>
            <a:ext cx="1118801" cy="1154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6594" y="5184267"/>
            <a:ext cx="7340872" cy="523220"/>
          </a:xfrm>
          <a:prstGeom prst="rect">
            <a:avLst/>
          </a:prstGeom>
          <a:noFill/>
          <a:ln w="57150" cmpd="sng">
            <a:solidFill>
              <a:srgbClr val="C700C7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Everything to the right of the purple bar is sorted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8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. . .</a:t>
            </a:r>
          </a:p>
          <a:p>
            <a:pPr lvl="1"/>
            <a:r>
              <a:rPr lang="en-US" dirty="0" smtClean="0"/>
              <a:t>Slide some array members to the right</a:t>
            </a:r>
          </a:p>
          <a:p>
            <a:pPr lvl="1"/>
            <a:r>
              <a:rPr lang="en-US" dirty="0" smtClean="0"/>
              <a:t>Insert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On average,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n/2</a:t>
            </a:r>
          </a:p>
          <a:p>
            <a:r>
              <a:rPr lang="en-US" dirty="0" smtClean="0"/>
              <a:t>On average, slide </a:t>
            </a:r>
            <a:r>
              <a:rPr lang="en-US" dirty="0" err="1" smtClean="0"/>
              <a:t>i</a:t>
            </a:r>
            <a:r>
              <a:rPr lang="en-US" dirty="0" smtClean="0"/>
              <a:t>/2 array members = </a:t>
            </a:r>
            <a:r>
              <a:rPr lang="en-US" dirty="0" smtClean="0">
                <a:solidFill>
                  <a:srgbClr val="008000"/>
                </a:solidFill>
              </a:rPr>
              <a:t>n/4</a:t>
            </a:r>
          </a:p>
          <a:p>
            <a:r>
              <a:rPr lang="en-US" dirty="0" smtClean="0"/>
              <a:t>Slide 1 member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array visits</a:t>
            </a:r>
          </a:p>
          <a:p>
            <a:r>
              <a:rPr lang="en-US" dirty="0" smtClean="0"/>
              <a:t>T(n) = </a:t>
            </a:r>
            <a:r>
              <a:rPr lang="en-US" dirty="0" smtClean="0">
                <a:solidFill>
                  <a:srgbClr val="0000FF"/>
                </a:solidFill>
              </a:rPr>
              <a:t>(n/2) 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008000"/>
                </a:solidFill>
              </a:rPr>
              <a:t>(n/4) 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= n</a:t>
            </a:r>
            <a:r>
              <a:rPr lang="en-US" baseline="30000" dirty="0" smtClean="0"/>
              <a:t>2</a:t>
            </a:r>
            <a:r>
              <a:rPr lang="en-US" dirty="0" smtClean="0"/>
              <a:t>/4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584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35"/>
          </a:xfrm>
        </p:spPr>
        <p:txBody>
          <a:bodyPr/>
          <a:lstStyle/>
          <a:p>
            <a:r>
              <a:rPr lang="en-US" dirty="0" smtClean="0"/>
              <a:t>Important in algorithms that process all data in a data structure (array, 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Look for loops that process each member of the data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371" y="4515814"/>
            <a:ext cx="7203114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(Movie m: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theArchive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(m);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711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tA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2" y="1417638"/>
            <a:ext cx="8734778" cy="2681207"/>
          </a:xfrm>
          <a:prstGeom prst="rect">
            <a:avLst/>
          </a:prstGeom>
          <a:ln w="12700" cmpd="sng">
            <a:solidFill>
              <a:srgbClr val="00009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61750"/>
            <a:ext cx="8229600" cy="1143000"/>
          </a:xfrm>
        </p:spPr>
        <p:txBody>
          <a:bodyPr/>
          <a:lstStyle/>
          <a:p>
            <a:r>
              <a:rPr lang="en-US" dirty="0" err="1" smtClean="0"/>
              <a:t>java.util.Arrays</a:t>
            </a:r>
            <a:r>
              <a:rPr lang="en-US" dirty="0" smtClean="0"/>
              <a:t> sort()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18001"/>
            <a:ext cx="85173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“Sorts the array into ascending numerical order”   </a:t>
            </a:r>
            <a:r>
              <a:rPr lang="en-US" sz="2800" i="1" dirty="0" smtClean="0">
                <a:solidFill>
                  <a:srgbClr val="008000"/>
                </a:solidFill>
              </a:rPr>
              <a:t>Great!</a:t>
            </a:r>
          </a:p>
          <a:p>
            <a:r>
              <a:rPr lang="en-US" sz="2800" dirty="0" smtClean="0"/>
              <a:t>“Dual-Pivot Quicksort”    </a:t>
            </a:r>
            <a:r>
              <a:rPr lang="en-US" sz="2800" i="1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What?</a:t>
            </a:r>
          </a:p>
          <a:p>
            <a:r>
              <a:rPr lang="en-US" sz="2800" dirty="0" smtClean="0"/>
              <a:t>“O(n log(n)) performance”   </a:t>
            </a:r>
            <a:r>
              <a:rPr lang="en-US" sz="2800" i="1" dirty="0" smtClean="0">
                <a:solidFill>
                  <a:srgbClr val="FF0000"/>
                </a:solidFill>
              </a:rPr>
              <a:t>What?</a:t>
            </a:r>
          </a:p>
          <a:p>
            <a:r>
              <a:rPr lang="en-US" sz="2800" dirty="0" smtClean="0"/>
              <a:t>“Typically faster than traditional (one-pivot) Quicksort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implementations”   </a:t>
            </a:r>
            <a:r>
              <a:rPr lang="en-US" sz="2800" i="1" dirty="0" smtClean="0">
                <a:solidFill>
                  <a:srgbClr val="FF0000"/>
                </a:solidFill>
              </a:rPr>
              <a:t>What?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4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3371" y="470396"/>
            <a:ext cx="7203114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(Movie m: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theArchive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(m);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188" y="1719005"/>
            <a:ext cx="49886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n = # of movies in the archive</a:t>
            </a:r>
          </a:p>
          <a:p>
            <a:r>
              <a:rPr lang="en-US" sz="2800" dirty="0" smtClean="0"/>
              <a:t>T(n) = some constant * n</a:t>
            </a:r>
          </a:p>
          <a:p>
            <a:r>
              <a:rPr lang="en-US" sz="2800" dirty="0" smtClean="0"/>
              <a:t>Loop = O(n)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42218" y="3194300"/>
            <a:ext cx="7203114" cy="1938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or (Movie m: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theArchive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constantTimeStuff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(m);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moreConstantTimeStuff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();</a:t>
            </a: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5900" y="5195549"/>
            <a:ext cx="4988665" cy="1384995"/>
          </a:xfrm>
          <a:prstGeom prst="rect">
            <a:avLst/>
          </a:prstGeom>
          <a:solidFill>
            <a:srgbClr val="FFFFFF">
              <a:alpha val="8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n = # of movies in the archive</a:t>
            </a:r>
          </a:p>
          <a:p>
            <a:r>
              <a:rPr lang="en-US" sz="2800" dirty="0" smtClean="0"/>
              <a:t>T(n) = some other constant * n</a:t>
            </a:r>
          </a:p>
          <a:p>
            <a:r>
              <a:rPr lang="en-US" sz="2800" dirty="0" smtClean="0"/>
              <a:t>Loop = O(n)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4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73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Actually, ignore the data processing and just look at the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6148"/>
            <a:ext cx="8126594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&lt;n;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(whatever);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188" y="3018574"/>
            <a:ext cx="3785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T(n) = some constant * n</a:t>
            </a:r>
          </a:p>
          <a:p>
            <a:r>
              <a:rPr lang="en-US" sz="2800" dirty="0" smtClean="0"/>
              <a:t>Loop = O(n)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157706"/>
            <a:ext cx="8126594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(Thing t: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anyCollection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(whatever);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5588" y="5420132"/>
            <a:ext cx="37850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T(n) = some constant * n</a:t>
            </a:r>
          </a:p>
          <a:p>
            <a:r>
              <a:rPr lang="en-US" sz="2800" dirty="0" smtClean="0"/>
              <a:t>Loop = O(n)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4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73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6148"/>
            <a:ext cx="8311289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&lt;n;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j=0; j&lt;m; j++)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(whatever);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9803" y="3426252"/>
            <a:ext cx="3096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Executes n*m times</a:t>
            </a:r>
          </a:p>
          <a:p>
            <a:r>
              <a:rPr lang="en-US" sz="2800" dirty="0" smtClean="0"/>
              <a:t>T = </a:t>
            </a:r>
            <a:r>
              <a:rPr lang="en-US" sz="2800" dirty="0" err="1" smtClean="0"/>
              <a:t>const</a:t>
            </a:r>
            <a:r>
              <a:rPr lang="en-US" sz="2800" dirty="0" smtClean="0"/>
              <a:t> * n * m</a:t>
            </a:r>
          </a:p>
          <a:p>
            <a:r>
              <a:rPr lang="en-US" sz="2800" dirty="0" smtClean="0"/>
              <a:t>Loop = O(</a:t>
            </a:r>
            <a:r>
              <a:rPr lang="en-US" sz="2800" dirty="0" err="1" smtClean="0"/>
              <a:t>mn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236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73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6148"/>
            <a:ext cx="8311289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&lt;n;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j=0; j&lt;n; j++)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(whatever);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9803" y="3426252"/>
            <a:ext cx="3400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Executes n*n times</a:t>
            </a:r>
          </a:p>
          <a:p>
            <a:r>
              <a:rPr lang="en-US" sz="3200" dirty="0" smtClean="0"/>
              <a:t>T = </a:t>
            </a:r>
            <a:r>
              <a:rPr lang="en-US" sz="3200" dirty="0" err="1" smtClean="0"/>
              <a:t>const</a:t>
            </a:r>
            <a:r>
              <a:rPr lang="en-US" sz="3200" dirty="0" smtClean="0"/>
              <a:t> * n * n</a:t>
            </a:r>
          </a:p>
          <a:p>
            <a:r>
              <a:rPr lang="en-US" sz="3200" dirty="0" smtClean="0"/>
              <a:t>Loop =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164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73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711" y="1756148"/>
            <a:ext cx="8680681" cy="156966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&lt;n;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for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j=0; j&lt;n; j++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for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k=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0; j&lt;n; j++)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(whatever);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9803" y="3426252"/>
            <a:ext cx="3820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Executes n*n*n times</a:t>
            </a:r>
          </a:p>
          <a:p>
            <a:r>
              <a:rPr lang="en-US" sz="3200" dirty="0" smtClean="0"/>
              <a:t>T = </a:t>
            </a:r>
            <a:r>
              <a:rPr lang="en-US" sz="3200" dirty="0" err="1" smtClean="0"/>
              <a:t>const</a:t>
            </a:r>
            <a:r>
              <a:rPr lang="en-US" sz="3200" dirty="0" smtClean="0"/>
              <a:t> * n * n *  n </a:t>
            </a:r>
          </a:p>
          <a:p>
            <a:r>
              <a:rPr lang="en-US" sz="3200" dirty="0" smtClean="0"/>
              <a:t>Loop = O(n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888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016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511" y="1104036"/>
            <a:ext cx="8311289" cy="120032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=1;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&lt;=n;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for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j=0; j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j++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someRoughlyConstantTimeMethod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(whatever);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1854" y="3387244"/>
            <a:ext cx="47053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Executes 1+2+3+…+n times</a:t>
            </a:r>
          </a:p>
          <a:p>
            <a:r>
              <a:rPr lang="en-US" sz="3200" dirty="0" smtClean="0"/>
              <a:t>T = </a:t>
            </a:r>
            <a:r>
              <a:rPr lang="en-US" sz="3200" dirty="0" err="1" smtClean="0"/>
              <a:t>const</a:t>
            </a:r>
            <a:r>
              <a:rPr lang="en-US" sz="3200" dirty="0" smtClean="0"/>
              <a:t> * (</a:t>
            </a:r>
            <a:r>
              <a:rPr lang="en-US" sz="3200" dirty="0"/>
              <a:t>1+2+3+…+</a:t>
            </a:r>
            <a:r>
              <a:rPr lang="en-US" sz="3200" dirty="0" smtClean="0"/>
              <a:t>n)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= </a:t>
            </a:r>
            <a:r>
              <a:rPr lang="en-US" sz="3200" dirty="0" err="1" smtClean="0"/>
              <a:t>const</a:t>
            </a:r>
            <a:r>
              <a:rPr lang="en-US" sz="3200" dirty="0" smtClean="0"/>
              <a:t> * n * (n+1)/2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= </a:t>
            </a:r>
            <a:r>
              <a:rPr lang="en-US" sz="3200" dirty="0" err="1" smtClean="0"/>
              <a:t>const</a:t>
            </a:r>
            <a:r>
              <a:rPr lang="en-US" sz="3200" dirty="0" smtClean="0"/>
              <a:t> * </a:t>
            </a:r>
            <a:r>
              <a:rPr lang="en-US" sz="3200" dirty="0"/>
              <a:t>(</a:t>
            </a:r>
            <a:r>
              <a:rPr lang="en-US" sz="3200" dirty="0" smtClean="0"/>
              <a:t>.5n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+ .5n)</a:t>
            </a:r>
          </a:p>
          <a:p>
            <a:r>
              <a:rPr lang="en-US" sz="3200" dirty="0" smtClean="0"/>
              <a:t>   =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025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0831"/>
          </a:xfrm>
        </p:spPr>
        <p:txBody>
          <a:bodyPr/>
          <a:lstStyle/>
          <a:p>
            <a:r>
              <a:rPr lang="en-US" dirty="0" smtClean="0"/>
              <a:t>Not in-place: uses extra memory</a:t>
            </a:r>
          </a:p>
          <a:p>
            <a:r>
              <a:rPr lang="en-US" dirty="0" smtClean="0"/>
              <a:t>“Divide-and-conquer” algorithm</a:t>
            </a:r>
          </a:p>
          <a:p>
            <a:r>
              <a:rPr lang="en-US" dirty="0" smtClean="0"/>
              <a:t>Recursion simplifies by splitting data set in half, rather than reducing its size by 1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0991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3816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641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466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2291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5116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7941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0766" y="4681718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52291" y="4085339"/>
            <a:ext cx="1" cy="197719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6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16" y="-170560"/>
            <a:ext cx="8229600" cy="1143000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65" y="880028"/>
            <a:ext cx="8229600" cy="2720831"/>
          </a:xfrm>
        </p:spPr>
        <p:txBody>
          <a:bodyPr>
            <a:noAutofit/>
          </a:bodyPr>
          <a:lstStyle/>
          <a:p>
            <a:r>
              <a:rPr lang="en-US" dirty="0" smtClean="0"/>
              <a:t>Split data in half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each half using Merge Sort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Merge the halves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4101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926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9751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2576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5819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8644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469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4294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4101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926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9751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2576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5819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8644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469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4294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8124" y="537691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0949" y="537691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63774" y="537691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6599" y="537691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9424" y="538082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62249" y="538082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5074" y="538082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7899" y="538082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endCxn id="22" idx="0"/>
          </p:cNvCxnSpPr>
          <p:nvPr/>
        </p:nvCxnSpPr>
        <p:spPr>
          <a:xfrm>
            <a:off x="1940840" y="4185635"/>
            <a:ext cx="173697" cy="119128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25" idx="0"/>
          </p:cNvCxnSpPr>
          <p:nvPr/>
        </p:nvCxnSpPr>
        <p:spPr>
          <a:xfrm>
            <a:off x="2603339" y="4185635"/>
            <a:ext cx="1409673" cy="119128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8" idx="0"/>
          </p:cNvCxnSpPr>
          <p:nvPr/>
        </p:nvCxnSpPr>
        <p:spPr>
          <a:xfrm>
            <a:off x="3236164" y="4185635"/>
            <a:ext cx="2675323" cy="119519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2"/>
            <a:endCxn id="29" idx="0"/>
          </p:cNvCxnSpPr>
          <p:nvPr/>
        </p:nvCxnSpPr>
        <p:spPr>
          <a:xfrm>
            <a:off x="3868989" y="4185635"/>
            <a:ext cx="2675323" cy="119519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3" idx="0"/>
          </p:cNvCxnSpPr>
          <p:nvPr/>
        </p:nvCxnSpPr>
        <p:spPr>
          <a:xfrm flipH="1">
            <a:off x="2747362" y="4185635"/>
            <a:ext cx="2094870" cy="119128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2"/>
            <a:endCxn id="24" idx="0"/>
          </p:cNvCxnSpPr>
          <p:nvPr/>
        </p:nvCxnSpPr>
        <p:spPr>
          <a:xfrm flipH="1">
            <a:off x="3380187" y="4185635"/>
            <a:ext cx="2094870" cy="119128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2"/>
            <a:endCxn id="26" idx="0"/>
          </p:cNvCxnSpPr>
          <p:nvPr/>
        </p:nvCxnSpPr>
        <p:spPr>
          <a:xfrm flipH="1">
            <a:off x="4645837" y="4185635"/>
            <a:ext cx="1462045" cy="119519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2"/>
            <a:endCxn id="27" idx="0"/>
          </p:cNvCxnSpPr>
          <p:nvPr/>
        </p:nvCxnSpPr>
        <p:spPr>
          <a:xfrm flipH="1">
            <a:off x="5278662" y="4185635"/>
            <a:ext cx="1462045" cy="1195194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715714" y="3676823"/>
            <a:ext cx="5309452" cy="451368"/>
            <a:chOff x="1715714" y="3676823"/>
            <a:chExt cx="5309452" cy="451368"/>
          </a:xfrm>
        </p:grpSpPr>
        <p:sp>
          <p:nvSpPr>
            <p:cNvPr id="37" name="TextBox 36"/>
            <p:cNvSpPr txBox="1"/>
            <p:nvPr/>
          </p:nvSpPr>
          <p:spPr>
            <a:xfrm>
              <a:off x="1715714" y="3685037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44312" y="3687776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95737" y="3676823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85046" y="3691528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28562" y="3680158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21773" y="3687776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34630" y="3685037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72122" y="3685037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59328" y="5479135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1360" y="5447947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8091" y="5447357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85424" y="546206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12155" y="546147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38886" y="546088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96219" y="546029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2950" y="545970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3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16" y="-170560"/>
            <a:ext cx="8229600" cy="1143000"/>
          </a:xfrm>
        </p:spPr>
        <p:txBody>
          <a:bodyPr/>
          <a:lstStyle/>
          <a:p>
            <a:r>
              <a:rPr lang="en-US" dirty="0" smtClean="0"/>
              <a:t>Eventually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65" y="880028"/>
            <a:ext cx="8229600" cy="2720831"/>
          </a:xfrm>
        </p:spPr>
        <p:txBody>
          <a:bodyPr>
            <a:noAutofit/>
          </a:bodyPr>
          <a:lstStyle/>
          <a:p>
            <a:r>
              <a:rPr lang="en-US" dirty="0" smtClean="0"/>
              <a:t>Split data in half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each half using Merge Sort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Merge the halves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0276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519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6599" y="537691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9424" y="538082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15714" y="3676823"/>
            <a:ext cx="5309452" cy="451368"/>
            <a:chOff x="1715714" y="3676823"/>
            <a:chExt cx="5309452" cy="451368"/>
          </a:xfrm>
        </p:grpSpPr>
        <p:sp>
          <p:nvSpPr>
            <p:cNvPr id="37" name="TextBox 36"/>
            <p:cNvSpPr txBox="1"/>
            <p:nvPr/>
          </p:nvSpPr>
          <p:spPr>
            <a:xfrm>
              <a:off x="1715714" y="3685037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44312" y="3687776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95737" y="3676823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85046" y="3691528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28562" y="3680158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21773" y="3687776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34630" y="3685037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72122" y="3685037"/>
              <a:ext cx="480854" cy="43666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85424" y="546206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12155" y="546147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38886" y="5460886"/>
            <a:ext cx="480854" cy="4366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20841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25819" y="3600859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696599" y="4185635"/>
            <a:ext cx="1145633" cy="1779970"/>
            <a:chOff x="3696599" y="4185635"/>
            <a:chExt cx="1145633" cy="177997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4001436" y="4185635"/>
              <a:ext cx="840796" cy="1191284"/>
            </a:xfrm>
            <a:prstGeom prst="straightConnector1">
              <a:avLst/>
            </a:prstGeom>
            <a:ln w="28575" cmpd="sng"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696599" y="538082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6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68989" y="4185635"/>
            <a:ext cx="1093260" cy="1779970"/>
            <a:chOff x="3868989" y="4185635"/>
            <a:chExt cx="1093260" cy="1779970"/>
          </a:xfrm>
        </p:grpSpPr>
        <p:cxnSp>
          <p:nvCxnSpPr>
            <p:cNvPr id="42" name="Straight Arrow Connector 41"/>
            <p:cNvCxnSpPr>
              <a:endCxn id="26" idx="0"/>
            </p:cNvCxnSpPr>
            <p:nvPr/>
          </p:nvCxnSpPr>
          <p:spPr>
            <a:xfrm>
              <a:off x="3868989" y="4185635"/>
              <a:ext cx="776848" cy="1195194"/>
            </a:xfrm>
            <a:prstGeom prst="straightConnector1">
              <a:avLst/>
            </a:prstGeom>
            <a:ln w="28575" cmpd="sng">
              <a:solidFill>
                <a:srgbClr val="3366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329424" y="538082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880155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12980" y="1617714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306576" y="1881120"/>
            <a:ext cx="1491661" cy="0"/>
          </a:xfrm>
          <a:prstGeom prst="straightConnector1">
            <a:avLst/>
          </a:prstGeom>
          <a:ln w="28575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7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45" y="191970"/>
            <a:ext cx="831616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MergeSorter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[]			a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MergeSorter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[] a)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this.a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= a;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// Sorts a, then returns it.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[] sort()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mergeSortRecurse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(a);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return a;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//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Ok, not bad so far…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834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203" y="1207132"/>
            <a:ext cx="8992797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easy / obvious algorithms are slow</a:t>
            </a:r>
          </a:p>
          <a:p>
            <a:pPr lvl="1"/>
            <a:r>
              <a:rPr lang="en-US" sz="3600" dirty="0" smtClean="0"/>
              <a:t>Selection Sort: many visits, few moves</a:t>
            </a:r>
          </a:p>
          <a:p>
            <a:pPr lvl="1"/>
            <a:r>
              <a:rPr lang="en-US" sz="3600" dirty="0" smtClean="0"/>
              <a:t>Insertion Sort: many moves, few visits</a:t>
            </a:r>
          </a:p>
          <a:p>
            <a:r>
              <a:rPr lang="en-US" sz="4000" dirty="0" smtClean="0"/>
              <a:t>The smart algorithms are fast and recursive</a:t>
            </a:r>
          </a:p>
          <a:p>
            <a:pPr lvl="1"/>
            <a:r>
              <a:rPr lang="en-US" sz="3600" dirty="0" smtClean="0"/>
              <a:t>Merge Sort</a:t>
            </a:r>
          </a:p>
          <a:p>
            <a:pPr lvl="1"/>
            <a:r>
              <a:rPr lang="en-US" sz="3600" dirty="0" smtClean="0"/>
              <a:t>Quick Sort (in the book, we won</a:t>
            </a:r>
            <a:r>
              <a:rPr lang="fr-FR" sz="3600" dirty="0" smtClean="0"/>
              <a:t>’</a:t>
            </a:r>
            <a:r>
              <a:rPr lang="en-US" sz="3600" dirty="0" smtClean="0"/>
              <a:t>t study it)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637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203" y="79926"/>
            <a:ext cx="9465306" cy="747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MergeSorter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{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private void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mergeSortRecurse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[]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sortMe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sortMe.length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&lt;= 1)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	return;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// Copy values into 2 arrays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.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// Careful!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sortMe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might contain an odd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// number of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ints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[]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leftHalf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//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hmmmmmmm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[]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rightHalf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//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hmmmmmmm</a:t>
            </a:r>
            <a:endParaRPr lang="en-US" sz="2400" i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// Sort the 2 halves.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mergeSortRecurse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leftHalf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mergeSortRecurse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rightHalf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	// Merge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leftHalf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&amp;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rightHalf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back into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	//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sortMe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}</a:t>
            </a:r>
            <a:b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7196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58"/>
            <a:ext cx="8548886" cy="469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of Merge Sort: T(n) = 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939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268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96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24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52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81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09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237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923770" y="1933825"/>
            <a:ext cx="2531300" cy="584776"/>
            <a:chOff x="1837403" y="1971253"/>
            <a:chExt cx="2531300" cy="584776"/>
          </a:xfrm>
        </p:grpSpPr>
        <p:sp>
          <p:nvSpPr>
            <p:cNvPr id="64" name="TextBox 63"/>
            <p:cNvSpPr txBox="1"/>
            <p:nvPr/>
          </p:nvSpPr>
          <p:spPr>
            <a:xfrm>
              <a:off x="183740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7022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0305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3587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95494" y="1933825"/>
            <a:ext cx="2531300" cy="584776"/>
            <a:chOff x="4434168" y="1971253"/>
            <a:chExt cx="2531300" cy="584776"/>
          </a:xfrm>
        </p:grpSpPr>
        <p:sp>
          <p:nvSpPr>
            <p:cNvPr id="69" name="TextBox 68"/>
            <p:cNvSpPr txBox="1"/>
            <p:nvPr/>
          </p:nvSpPr>
          <p:spPr>
            <a:xfrm>
              <a:off x="443416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6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6699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5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9981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3264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53012" y="1610657"/>
            <a:ext cx="2068688" cy="323168"/>
            <a:chOff x="1996432" y="1063309"/>
            <a:chExt cx="2068688" cy="323168"/>
          </a:xfrm>
        </p:grpSpPr>
        <p:cxnSp>
          <p:nvCxnSpPr>
            <p:cNvPr id="74" name="Straight Arrow Connector 73"/>
            <p:cNvCxnSpPr>
              <a:stCxn id="55" idx="2"/>
              <a:endCxn id="64" idx="0"/>
            </p:cNvCxnSpPr>
            <p:nvPr/>
          </p:nvCxnSpPr>
          <p:spPr>
            <a:xfrm flipH="1">
              <a:off x="199643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6" idx="2"/>
              <a:endCxn id="65" idx="0"/>
            </p:cNvCxnSpPr>
            <p:nvPr/>
          </p:nvCxnSpPr>
          <p:spPr>
            <a:xfrm flipH="1">
              <a:off x="262925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7" idx="2"/>
              <a:endCxn id="66" idx="0"/>
            </p:cNvCxnSpPr>
            <p:nvPr/>
          </p:nvCxnSpPr>
          <p:spPr>
            <a:xfrm flipH="1">
              <a:off x="326208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7" idx="0"/>
            </p:cNvCxnSpPr>
            <p:nvPr/>
          </p:nvCxnSpPr>
          <p:spPr>
            <a:xfrm flipH="1">
              <a:off x="389490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954525" y="1610657"/>
            <a:ext cx="2068686" cy="323168"/>
            <a:chOff x="4697945" y="1063309"/>
            <a:chExt cx="2068686" cy="323168"/>
          </a:xfrm>
        </p:grpSpPr>
        <p:cxnSp>
          <p:nvCxnSpPr>
            <p:cNvPr id="79" name="Straight Arrow Connector 78"/>
            <p:cNvCxnSpPr>
              <a:stCxn id="59" idx="2"/>
              <a:endCxn id="69" idx="0"/>
            </p:cNvCxnSpPr>
            <p:nvPr/>
          </p:nvCxnSpPr>
          <p:spPr>
            <a:xfrm>
              <a:off x="469794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0" idx="2"/>
              <a:endCxn id="70" idx="0"/>
            </p:cNvCxnSpPr>
            <p:nvPr/>
          </p:nvCxnSpPr>
          <p:spPr>
            <a:xfrm>
              <a:off x="533077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2"/>
              <a:endCxn id="71" idx="0"/>
            </p:cNvCxnSpPr>
            <p:nvPr/>
          </p:nvCxnSpPr>
          <p:spPr>
            <a:xfrm>
              <a:off x="596359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2" idx="2"/>
              <a:endCxn id="72" idx="0"/>
            </p:cNvCxnSpPr>
            <p:nvPr/>
          </p:nvCxnSpPr>
          <p:spPr>
            <a:xfrm>
              <a:off x="659642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23312" y="2637490"/>
            <a:ext cx="8566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Splitting: each input is read once (from the input array) and written </a:t>
            </a:r>
          </a:p>
          <a:p>
            <a:r>
              <a:rPr lang="en-US" sz="2400" dirty="0" smtClean="0"/>
              <a:t>once (into first or second temporary array) =&gt; T(splitting) = 2n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68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8080" y="4148894"/>
            <a:ext cx="739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T(n/2)                                                                                 T</a:t>
            </a:r>
            <a:r>
              <a:rPr lang="en-US" sz="2400" dirty="0"/>
              <a:t>(n/2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58"/>
            <a:ext cx="8548886" cy="469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of Merge Sort: T(n) = 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939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268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96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24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52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81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09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237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923770" y="1933825"/>
            <a:ext cx="2531300" cy="584776"/>
            <a:chOff x="1837403" y="1971253"/>
            <a:chExt cx="2531300" cy="584776"/>
          </a:xfrm>
        </p:grpSpPr>
        <p:sp>
          <p:nvSpPr>
            <p:cNvPr id="64" name="TextBox 63"/>
            <p:cNvSpPr txBox="1"/>
            <p:nvPr/>
          </p:nvSpPr>
          <p:spPr>
            <a:xfrm>
              <a:off x="183740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7022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0305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3587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95494" y="1933825"/>
            <a:ext cx="2531300" cy="584776"/>
            <a:chOff x="4434168" y="1971253"/>
            <a:chExt cx="2531300" cy="584776"/>
          </a:xfrm>
        </p:grpSpPr>
        <p:sp>
          <p:nvSpPr>
            <p:cNvPr id="69" name="TextBox 68"/>
            <p:cNvSpPr txBox="1"/>
            <p:nvPr/>
          </p:nvSpPr>
          <p:spPr>
            <a:xfrm>
              <a:off x="443416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6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6699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5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9981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3264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53012" y="1610657"/>
            <a:ext cx="2068688" cy="323168"/>
            <a:chOff x="1996432" y="1063309"/>
            <a:chExt cx="2068688" cy="323168"/>
          </a:xfrm>
        </p:grpSpPr>
        <p:cxnSp>
          <p:nvCxnSpPr>
            <p:cNvPr id="74" name="Straight Arrow Connector 73"/>
            <p:cNvCxnSpPr>
              <a:stCxn id="55" idx="2"/>
              <a:endCxn id="64" idx="0"/>
            </p:cNvCxnSpPr>
            <p:nvPr/>
          </p:nvCxnSpPr>
          <p:spPr>
            <a:xfrm flipH="1">
              <a:off x="199643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6" idx="2"/>
              <a:endCxn id="65" idx="0"/>
            </p:cNvCxnSpPr>
            <p:nvPr/>
          </p:nvCxnSpPr>
          <p:spPr>
            <a:xfrm flipH="1">
              <a:off x="262925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7" idx="2"/>
              <a:endCxn id="66" idx="0"/>
            </p:cNvCxnSpPr>
            <p:nvPr/>
          </p:nvCxnSpPr>
          <p:spPr>
            <a:xfrm flipH="1">
              <a:off x="326208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7" idx="0"/>
            </p:cNvCxnSpPr>
            <p:nvPr/>
          </p:nvCxnSpPr>
          <p:spPr>
            <a:xfrm flipH="1">
              <a:off x="389490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954525" y="1610657"/>
            <a:ext cx="2068686" cy="323168"/>
            <a:chOff x="4697945" y="1063309"/>
            <a:chExt cx="2068686" cy="323168"/>
          </a:xfrm>
        </p:grpSpPr>
        <p:cxnSp>
          <p:nvCxnSpPr>
            <p:cNvPr id="79" name="Straight Arrow Connector 78"/>
            <p:cNvCxnSpPr>
              <a:stCxn id="59" idx="2"/>
              <a:endCxn id="69" idx="0"/>
            </p:cNvCxnSpPr>
            <p:nvPr/>
          </p:nvCxnSpPr>
          <p:spPr>
            <a:xfrm>
              <a:off x="469794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0" idx="2"/>
              <a:endCxn id="70" idx="0"/>
            </p:cNvCxnSpPr>
            <p:nvPr/>
          </p:nvCxnSpPr>
          <p:spPr>
            <a:xfrm>
              <a:off x="533077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2"/>
              <a:endCxn id="71" idx="0"/>
            </p:cNvCxnSpPr>
            <p:nvPr/>
          </p:nvCxnSpPr>
          <p:spPr>
            <a:xfrm>
              <a:off x="596359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2" idx="2"/>
              <a:endCxn id="72" idx="0"/>
            </p:cNvCxnSpPr>
            <p:nvPr/>
          </p:nvCxnSpPr>
          <p:spPr>
            <a:xfrm>
              <a:off x="659642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23312" y="2637490"/>
            <a:ext cx="8566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Splitting: each input is read once (from the input array) and written </a:t>
            </a:r>
          </a:p>
          <a:p>
            <a:r>
              <a:rPr lang="en-US" sz="2400" dirty="0" smtClean="0"/>
              <a:t>once (into first or second temporary array) =&gt; T(splitting) = 2n</a:t>
            </a:r>
            <a:endParaRPr lang="en-US" sz="2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1923770" y="4113011"/>
            <a:ext cx="2531300" cy="584776"/>
            <a:chOff x="1837403" y="1971253"/>
            <a:chExt cx="2531300" cy="584776"/>
          </a:xfrm>
        </p:grpSpPr>
        <p:sp>
          <p:nvSpPr>
            <p:cNvPr id="85" name="TextBox 84"/>
            <p:cNvSpPr txBox="1"/>
            <p:nvPr/>
          </p:nvSpPr>
          <p:spPr>
            <a:xfrm>
              <a:off x="1837403" y="197125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7022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0305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587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795494" y="4113011"/>
            <a:ext cx="2531300" cy="584776"/>
            <a:chOff x="4434168" y="1971253"/>
            <a:chExt cx="2531300" cy="584776"/>
          </a:xfrm>
        </p:grpSpPr>
        <p:sp>
          <p:nvSpPr>
            <p:cNvPr id="90" name="TextBox 89"/>
            <p:cNvSpPr txBox="1"/>
            <p:nvPr/>
          </p:nvSpPr>
          <p:spPr>
            <a:xfrm>
              <a:off x="4434168" y="1971253"/>
              <a:ext cx="632825" cy="584776"/>
            </a:xfrm>
            <a:prstGeom prst="rect">
              <a:avLst/>
            </a:prstGeom>
            <a:solidFill>
              <a:srgbClr val="D9D9D9"/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6699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9981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3264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008070" y="3625252"/>
            <a:ext cx="5234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Sorting each half: size of each half = n/2.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136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8080" y="4148894"/>
            <a:ext cx="739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T(n/2)                                                                                 T</a:t>
            </a:r>
            <a:r>
              <a:rPr lang="en-US" sz="2400" dirty="0"/>
              <a:t>(n/2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58"/>
            <a:ext cx="8548886" cy="469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of Merge Sort: T(n) = 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939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268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96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24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52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81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09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237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923770" y="1933825"/>
            <a:ext cx="2531300" cy="584776"/>
            <a:chOff x="1837403" y="1971253"/>
            <a:chExt cx="2531300" cy="584776"/>
          </a:xfrm>
        </p:grpSpPr>
        <p:sp>
          <p:nvSpPr>
            <p:cNvPr id="64" name="TextBox 63"/>
            <p:cNvSpPr txBox="1"/>
            <p:nvPr/>
          </p:nvSpPr>
          <p:spPr>
            <a:xfrm>
              <a:off x="183740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7022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0305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3587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95494" y="1933825"/>
            <a:ext cx="2531300" cy="584776"/>
            <a:chOff x="4434168" y="1971253"/>
            <a:chExt cx="2531300" cy="584776"/>
          </a:xfrm>
        </p:grpSpPr>
        <p:sp>
          <p:nvSpPr>
            <p:cNvPr id="69" name="TextBox 68"/>
            <p:cNvSpPr txBox="1"/>
            <p:nvPr/>
          </p:nvSpPr>
          <p:spPr>
            <a:xfrm>
              <a:off x="443416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6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6699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5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9981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3264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53012" y="1610657"/>
            <a:ext cx="2068688" cy="323168"/>
            <a:chOff x="1996432" y="1063309"/>
            <a:chExt cx="2068688" cy="323168"/>
          </a:xfrm>
        </p:grpSpPr>
        <p:cxnSp>
          <p:nvCxnSpPr>
            <p:cNvPr id="74" name="Straight Arrow Connector 73"/>
            <p:cNvCxnSpPr>
              <a:stCxn id="55" idx="2"/>
              <a:endCxn id="64" idx="0"/>
            </p:cNvCxnSpPr>
            <p:nvPr/>
          </p:nvCxnSpPr>
          <p:spPr>
            <a:xfrm flipH="1">
              <a:off x="199643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6" idx="2"/>
              <a:endCxn id="65" idx="0"/>
            </p:cNvCxnSpPr>
            <p:nvPr/>
          </p:nvCxnSpPr>
          <p:spPr>
            <a:xfrm flipH="1">
              <a:off x="262925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7" idx="2"/>
              <a:endCxn id="66" idx="0"/>
            </p:cNvCxnSpPr>
            <p:nvPr/>
          </p:nvCxnSpPr>
          <p:spPr>
            <a:xfrm flipH="1">
              <a:off x="326208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7" idx="0"/>
            </p:cNvCxnSpPr>
            <p:nvPr/>
          </p:nvCxnSpPr>
          <p:spPr>
            <a:xfrm flipH="1">
              <a:off x="389490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954525" y="1610657"/>
            <a:ext cx="2068686" cy="323168"/>
            <a:chOff x="4697945" y="1063309"/>
            <a:chExt cx="2068686" cy="323168"/>
          </a:xfrm>
        </p:grpSpPr>
        <p:cxnSp>
          <p:nvCxnSpPr>
            <p:cNvPr id="79" name="Straight Arrow Connector 78"/>
            <p:cNvCxnSpPr>
              <a:stCxn id="59" idx="2"/>
              <a:endCxn id="69" idx="0"/>
            </p:cNvCxnSpPr>
            <p:nvPr/>
          </p:nvCxnSpPr>
          <p:spPr>
            <a:xfrm>
              <a:off x="469794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0" idx="2"/>
              <a:endCxn id="70" idx="0"/>
            </p:cNvCxnSpPr>
            <p:nvPr/>
          </p:nvCxnSpPr>
          <p:spPr>
            <a:xfrm>
              <a:off x="533077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2"/>
              <a:endCxn id="71" idx="0"/>
            </p:cNvCxnSpPr>
            <p:nvPr/>
          </p:nvCxnSpPr>
          <p:spPr>
            <a:xfrm>
              <a:off x="596359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2" idx="2"/>
              <a:endCxn id="72" idx="0"/>
            </p:cNvCxnSpPr>
            <p:nvPr/>
          </p:nvCxnSpPr>
          <p:spPr>
            <a:xfrm>
              <a:off x="659642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23312" y="2637490"/>
            <a:ext cx="8566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Splitting: each input is read once (from the input array) and written </a:t>
            </a:r>
          </a:p>
          <a:p>
            <a:r>
              <a:rPr lang="en-US" sz="2400" dirty="0" smtClean="0"/>
              <a:t>once (into first or second temporary array) =&gt; T(splitting) = 2n</a:t>
            </a:r>
            <a:endParaRPr lang="en-US" sz="2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1923770" y="4113011"/>
            <a:ext cx="2531300" cy="584776"/>
            <a:chOff x="1837403" y="1971253"/>
            <a:chExt cx="2531300" cy="584776"/>
          </a:xfrm>
        </p:grpSpPr>
        <p:sp>
          <p:nvSpPr>
            <p:cNvPr id="85" name="TextBox 84"/>
            <p:cNvSpPr txBox="1"/>
            <p:nvPr/>
          </p:nvSpPr>
          <p:spPr>
            <a:xfrm>
              <a:off x="1837403" y="197125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7022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0305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587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795494" y="4113011"/>
            <a:ext cx="2531300" cy="584776"/>
            <a:chOff x="4434168" y="1971253"/>
            <a:chExt cx="2531300" cy="584776"/>
          </a:xfrm>
        </p:grpSpPr>
        <p:sp>
          <p:nvSpPr>
            <p:cNvPr id="90" name="TextBox 89"/>
            <p:cNvSpPr txBox="1"/>
            <p:nvPr/>
          </p:nvSpPr>
          <p:spPr>
            <a:xfrm>
              <a:off x="4434168" y="1971253"/>
              <a:ext cx="632825" cy="584776"/>
            </a:xfrm>
            <a:prstGeom prst="rect">
              <a:avLst/>
            </a:prstGeom>
            <a:solidFill>
              <a:srgbClr val="D9D9D9"/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6699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9981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3264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008070" y="3625252"/>
            <a:ext cx="5234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Sorting each half: size of each half = n/2. 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92997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6279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9562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2844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6127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9409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2692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5974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 rot="5400000">
            <a:off x="3242916" y="5719657"/>
            <a:ext cx="561422" cy="410486"/>
          </a:xfrm>
          <a:prstGeom prst="right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13868347">
            <a:off x="2853395" y="4874519"/>
            <a:ext cx="561422" cy="410486"/>
          </a:xfrm>
          <a:prstGeom prst="rightArrow">
            <a:avLst/>
          </a:prstGeom>
          <a:solidFill>
            <a:srgbClr val="C700C7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7731653" flipH="1">
            <a:off x="5328055" y="4874519"/>
            <a:ext cx="561422" cy="410486"/>
          </a:xfrm>
          <a:prstGeom prst="rightArrow">
            <a:avLst/>
          </a:prstGeom>
          <a:solidFill>
            <a:srgbClr val="C700C7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735568" y="4767701"/>
            <a:ext cx="6358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Merging: </a:t>
            </a:r>
            <a:r>
              <a:rPr lang="en-US" sz="2400" dirty="0" smtClean="0">
                <a:solidFill>
                  <a:srgbClr val="C700C7"/>
                </a:solidFill>
              </a:rPr>
              <a:t>read 1 </a:t>
            </a:r>
          </a:p>
          <a:p>
            <a:pPr algn="r"/>
            <a:r>
              <a:rPr lang="en-US" sz="2400" dirty="0" smtClean="0">
                <a:solidFill>
                  <a:srgbClr val="C700C7"/>
                </a:solidFill>
              </a:rPr>
              <a:t>value from each split</a:t>
            </a:r>
            <a:r>
              <a:rPr lang="en-US" sz="2400" dirty="0" smtClean="0"/>
              <a:t>,</a:t>
            </a:r>
          </a:p>
          <a:p>
            <a:pPr algn="r"/>
            <a:r>
              <a:rPr lang="en-US" sz="2400" dirty="0" smtClean="0">
                <a:solidFill>
                  <a:srgbClr val="0000FF"/>
                </a:solidFill>
              </a:rPr>
              <a:t>Write 1 value into </a:t>
            </a:r>
          </a:p>
          <a:p>
            <a:pPr algn="r"/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           merged array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6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8080" y="4148894"/>
            <a:ext cx="739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T(n/2)                                                                                 T</a:t>
            </a:r>
            <a:r>
              <a:rPr lang="en-US" sz="2400" dirty="0"/>
              <a:t>(n/2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58"/>
            <a:ext cx="8548886" cy="469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Complexity of Merge Sort: T(n) = 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939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268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96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24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528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810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0933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23758" y="1025881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923770" y="1933825"/>
            <a:ext cx="2531300" cy="584776"/>
            <a:chOff x="1837403" y="1971253"/>
            <a:chExt cx="2531300" cy="584776"/>
          </a:xfrm>
        </p:grpSpPr>
        <p:sp>
          <p:nvSpPr>
            <p:cNvPr id="64" name="TextBox 63"/>
            <p:cNvSpPr txBox="1"/>
            <p:nvPr/>
          </p:nvSpPr>
          <p:spPr>
            <a:xfrm>
              <a:off x="183740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7022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0305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3587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95494" y="1933825"/>
            <a:ext cx="2531300" cy="584776"/>
            <a:chOff x="4434168" y="1971253"/>
            <a:chExt cx="2531300" cy="584776"/>
          </a:xfrm>
        </p:grpSpPr>
        <p:sp>
          <p:nvSpPr>
            <p:cNvPr id="69" name="TextBox 68"/>
            <p:cNvSpPr txBox="1"/>
            <p:nvPr/>
          </p:nvSpPr>
          <p:spPr>
            <a:xfrm>
              <a:off x="443416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6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6699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5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9981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3264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53012" y="1610657"/>
            <a:ext cx="2068688" cy="323168"/>
            <a:chOff x="1996432" y="1063309"/>
            <a:chExt cx="2068688" cy="323168"/>
          </a:xfrm>
        </p:grpSpPr>
        <p:cxnSp>
          <p:nvCxnSpPr>
            <p:cNvPr id="74" name="Straight Arrow Connector 73"/>
            <p:cNvCxnSpPr>
              <a:stCxn id="55" idx="2"/>
              <a:endCxn id="64" idx="0"/>
            </p:cNvCxnSpPr>
            <p:nvPr/>
          </p:nvCxnSpPr>
          <p:spPr>
            <a:xfrm flipH="1">
              <a:off x="199643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6" idx="2"/>
              <a:endCxn id="65" idx="0"/>
            </p:cNvCxnSpPr>
            <p:nvPr/>
          </p:nvCxnSpPr>
          <p:spPr>
            <a:xfrm flipH="1">
              <a:off x="262925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7" idx="2"/>
              <a:endCxn id="66" idx="0"/>
            </p:cNvCxnSpPr>
            <p:nvPr/>
          </p:nvCxnSpPr>
          <p:spPr>
            <a:xfrm flipH="1">
              <a:off x="3262082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7" idx="0"/>
            </p:cNvCxnSpPr>
            <p:nvPr/>
          </p:nvCxnSpPr>
          <p:spPr>
            <a:xfrm flipH="1">
              <a:off x="3894907" y="1063309"/>
              <a:ext cx="170213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954525" y="1610657"/>
            <a:ext cx="2068686" cy="323168"/>
            <a:chOff x="4697945" y="1063309"/>
            <a:chExt cx="2068686" cy="323168"/>
          </a:xfrm>
        </p:grpSpPr>
        <p:cxnSp>
          <p:nvCxnSpPr>
            <p:cNvPr id="79" name="Straight Arrow Connector 78"/>
            <p:cNvCxnSpPr>
              <a:stCxn id="59" idx="2"/>
              <a:endCxn id="69" idx="0"/>
            </p:cNvCxnSpPr>
            <p:nvPr/>
          </p:nvCxnSpPr>
          <p:spPr>
            <a:xfrm>
              <a:off x="469794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0" idx="2"/>
              <a:endCxn id="70" idx="0"/>
            </p:cNvCxnSpPr>
            <p:nvPr/>
          </p:nvCxnSpPr>
          <p:spPr>
            <a:xfrm>
              <a:off x="533077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2"/>
              <a:endCxn id="71" idx="0"/>
            </p:cNvCxnSpPr>
            <p:nvPr/>
          </p:nvCxnSpPr>
          <p:spPr>
            <a:xfrm>
              <a:off x="5963595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2" idx="2"/>
              <a:endCxn id="72" idx="0"/>
            </p:cNvCxnSpPr>
            <p:nvPr/>
          </p:nvCxnSpPr>
          <p:spPr>
            <a:xfrm>
              <a:off x="6596420" y="1063309"/>
              <a:ext cx="170211" cy="323168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23312" y="2637490"/>
            <a:ext cx="8566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Splitting: each input is read once (from the input array) and written </a:t>
            </a:r>
          </a:p>
          <a:p>
            <a:r>
              <a:rPr lang="en-US" sz="2400" dirty="0" smtClean="0"/>
              <a:t>once (into first or second temporary array) =&gt; T(splitting) = 2n</a:t>
            </a:r>
            <a:endParaRPr lang="en-US" sz="2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1923770" y="4113011"/>
            <a:ext cx="2531300" cy="584776"/>
            <a:chOff x="1837403" y="1971253"/>
            <a:chExt cx="2531300" cy="584776"/>
          </a:xfrm>
        </p:grpSpPr>
        <p:sp>
          <p:nvSpPr>
            <p:cNvPr id="85" name="TextBox 84"/>
            <p:cNvSpPr txBox="1"/>
            <p:nvPr/>
          </p:nvSpPr>
          <p:spPr>
            <a:xfrm>
              <a:off x="1837403" y="197125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47022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0305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587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795494" y="4113011"/>
            <a:ext cx="2531300" cy="584776"/>
            <a:chOff x="4434168" y="1971253"/>
            <a:chExt cx="2531300" cy="584776"/>
          </a:xfrm>
        </p:grpSpPr>
        <p:sp>
          <p:nvSpPr>
            <p:cNvPr id="90" name="TextBox 89"/>
            <p:cNvSpPr txBox="1"/>
            <p:nvPr/>
          </p:nvSpPr>
          <p:spPr>
            <a:xfrm>
              <a:off x="4434168" y="1971253"/>
              <a:ext cx="632825" cy="584776"/>
            </a:xfrm>
            <a:prstGeom prst="rect">
              <a:avLst/>
            </a:prstGeom>
            <a:solidFill>
              <a:srgbClr val="D9D9D9"/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06699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99818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32643" y="197125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008070" y="3625252"/>
            <a:ext cx="5234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Sorting each half: size of each half = n/2. 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192997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6279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9562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2844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6127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9409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26920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59745" y="5988662"/>
            <a:ext cx="632825" cy="58477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 rot="5400000">
            <a:off x="3242916" y="5719657"/>
            <a:ext cx="561422" cy="410486"/>
          </a:xfrm>
          <a:prstGeom prst="right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13868347">
            <a:off x="2853395" y="4874519"/>
            <a:ext cx="561422" cy="410486"/>
          </a:xfrm>
          <a:prstGeom prst="rightArrow">
            <a:avLst/>
          </a:prstGeom>
          <a:solidFill>
            <a:srgbClr val="C700C7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7731653" flipH="1">
            <a:off x="5328055" y="4874519"/>
            <a:ext cx="561422" cy="410486"/>
          </a:xfrm>
          <a:prstGeom prst="rightArrow">
            <a:avLst/>
          </a:prstGeom>
          <a:solidFill>
            <a:srgbClr val="C700C7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735568" y="4767701"/>
            <a:ext cx="6358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Merging: </a:t>
            </a:r>
            <a:r>
              <a:rPr lang="en-US" sz="2400" dirty="0" smtClean="0">
                <a:solidFill>
                  <a:srgbClr val="C700C7"/>
                </a:solidFill>
              </a:rPr>
              <a:t>read 1 </a:t>
            </a:r>
          </a:p>
          <a:p>
            <a:pPr algn="r"/>
            <a:r>
              <a:rPr lang="en-US" sz="2400" dirty="0" smtClean="0">
                <a:solidFill>
                  <a:srgbClr val="C700C7"/>
                </a:solidFill>
              </a:rPr>
              <a:t>value from each split</a:t>
            </a:r>
            <a:r>
              <a:rPr lang="en-US" sz="2400" dirty="0" smtClean="0"/>
              <a:t>,</a:t>
            </a:r>
          </a:p>
          <a:p>
            <a:pPr algn="r"/>
            <a:r>
              <a:rPr lang="en-US" sz="2400" dirty="0" smtClean="0">
                <a:solidFill>
                  <a:srgbClr val="0000FF"/>
                </a:solidFill>
              </a:rPr>
              <a:t>Write 1 value into </a:t>
            </a:r>
          </a:p>
          <a:p>
            <a:pPr algn="r"/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           merged array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58753" y="733493"/>
            <a:ext cx="9395765" cy="6924973"/>
            <a:chOff x="-158753" y="733493"/>
            <a:chExt cx="9395765" cy="6924973"/>
          </a:xfrm>
        </p:grpSpPr>
        <p:sp>
          <p:nvSpPr>
            <p:cNvPr id="96" name="TextBox 95"/>
            <p:cNvSpPr txBox="1"/>
            <p:nvPr/>
          </p:nvSpPr>
          <p:spPr>
            <a:xfrm>
              <a:off x="-158753" y="733493"/>
              <a:ext cx="9395765" cy="6494085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  <a:p>
              <a:pPr algn="ctr"/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8762" y="1102825"/>
              <a:ext cx="8612078" cy="6555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/>
                <a:t>2n</a:t>
              </a:r>
            </a:p>
            <a:p>
              <a:endParaRPr lang="en-US" sz="6000" dirty="0"/>
            </a:p>
            <a:p>
              <a:endParaRPr lang="en-US" sz="6000" dirty="0" smtClean="0"/>
            </a:p>
            <a:p>
              <a:r>
                <a:rPr lang="en-US" sz="6000" dirty="0" smtClean="0"/>
                <a:t>+ T(n/2)                + </a:t>
              </a:r>
              <a:r>
                <a:rPr lang="en-US" sz="6000" dirty="0"/>
                <a:t>T(n/2</a:t>
              </a:r>
              <a:r>
                <a:rPr lang="en-US" sz="6000" dirty="0" smtClean="0"/>
                <a:t>)</a:t>
              </a:r>
            </a:p>
            <a:p>
              <a:endParaRPr lang="en-US" sz="6000" dirty="0"/>
            </a:p>
            <a:p>
              <a:r>
                <a:rPr lang="en-US" sz="6000" dirty="0" smtClean="0"/>
                <a:t>+ 3n     = 5n + 2T(n/2) = ???</a:t>
              </a:r>
              <a:endParaRPr lang="en-US" sz="6000" dirty="0"/>
            </a:p>
            <a:p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87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T(n) = 5n </a:t>
            </a:r>
            <a:r>
              <a:rPr lang="en-US" dirty="0"/>
              <a:t>+ 2T(n/2)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5160" y="1577805"/>
            <a:ext cx="70443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T(1) = 1 (a size=1 array is already sorted)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(2) = 5*2 + 2</a:t>
            </a:r>
            <a:r>
              <a:rPr lang="en-US" sz="3200" dirty="0"/>
              <a:t>T</a:t>
            </a:r>
            <a:r>
              <a:rPr lang="en-US" sz="3200" dirty="0" smtClean="0"/>
              <a:t>(1) = 12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(4) = 5*4 + 2</a:t>
            </a:r>
            <a:r>
              <a:rPr lang="en-US" sz="3200" dirty="0"/>
              <a:t>T</a:t>
            </a:r>
            <a:r>
              <a:rPr lang="en-US" sz="3200" dirty="0" smtClean="0"/>
              <a:t>(2) = 44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(8) = 5*8 + 2</a:t>
            </a:r>
            <a:r>
              <a:rPr lang="en-US" sz="3200" dirty="0"/>
              <a:t>T</a:t>
            </a:r>
            <a:r>
              <a:rPr lang="en-US" sz="3200" dirty="0" smtClean="0"/>
              <a:t>(4) = 128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(16) = 5*16 + 2</a:t>
            </a:r>
            <a:r>
              <a:rPr lang="en-US" sz="3200" dirty="0"/>
              <a:t>T</a:t>
            </a:r>
            <a:r>
              <a:rPr lang="en-US" sz="3200" dirty="0" smtClean="0"/>
              <a:t>(8) = 336</a:t>
            </a:r>
          </a:p>
          <a:p>
            <a:r>
              <a:rPr lang="en-US" sz="3200" dirty="0" smtClean="0"/>
              <a:t>Etc.</a:t>
            </a:r>
          </a:p>
          <a:p>
            <a:r>
              <a:rPr lang="en-US" sz="3200" dirty="0" smtClean="0"/>
              <a:t>But what is the general case for any n?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66080" y="5557673"/>
            <a:ext cx="7611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</a:rPr>
              <a:t>Building up from T(1) </a:t>
            </a:r>
            <a:r>
              <a:rPr lang="en-US" sz="3200" i="1" dirty="0" err="1" smtClean="0">
                <a:solidFill>
                  <a:srgbClr val="0000FF"/>
                </a:solidFill>
              </a:rPr>
              <a:t>doesn</a:t>
            </a:r>
            <a:r>
              <a:rPr lang="fr-FR" sz="3200" i="1" dirty="0" smtClean="0">
                <a:solidFill>
                  <a:srgbClr val="0000FF"/>
                </a:solidFill>
              </a:rPr>
              <a:t>’</a:t>
            </a:r>
            <a:r>
              <a:rPr lang="en-US" sz="3200" i="1" dirty="0" smtClean="0">
                <a:solidFill>
                  <a:srgbClr val="0000FF"/>
                </a:solidFill>
              </a:rPr>
              <a:t>t seem to help…</a:t>
            </a:r>
          </a:p>
          <a:p>
            <a:r>
              <a:rPr lang="en-US" sz="3200" i="1" dirty="0" smtClean="0">
                <a:solidFill>
                  <a:srgbClr val="0000FF"/>
                </a:solidFill>
              </a:rPr>
              <a:t>Maybe we should break down from T(n)</a:t>
            </a:r>
          </a:p>
        </p:txBody>
      </p:sp>
    </p:spTree>
    <p:extLst>
      <p:ext uri="{BB962C8B-B14F-4D97-AF65-F5344CB8AC3E}">
        <p14:creationId xmlns:p14="http://schemas.microsoft.com/office/powerpoint/2010/main" val="82943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n is a power of 2: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that power “m” because the book does.</a:t>
            </a:r>
          </a:p>
          <a:p>
            <a:r>
              <a:rPr lang="en-US" dirty="0" smtClean="0"/>
              <a:t>2</a:t>
            </a:r>
            <a:r>
              <a:rPr lang="en-US" baseline="30000" dirty="0"/>
              <a:t>m</a:t>
            </a:r>
            <a:r>
              <a:rPr lang="en-US" dirty="0" smtClean="0"/>
              <a:t> = n </a:t>
            </a:r>
          </a:p>
          <a:p>
            <a:r>
              <a:rPr lang="en-US" dirty="0"/>
              <a:t>l</a:t>
            </a:r>
            <a:r>
              <a:rPr lang="en-US" dirty="0" smtClean="0"/>
              <a:t>og2 (n) =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5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463" y="281390"/>
            <a:ext cx="8402162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(A)  T</a:t>
            </a:r>
            <a:r>
              <a:rPr lang="en-US" sz="3200" dirty="0"/>
              <a:t>(n) = 2T(n/2) + 5n </a:t>
            </a:r>
            <a:endParaRPr lang="en-US" sz="3200" dirty="0" smtClean="0"/>
          </a:p>
          <a:p>
            <a:pPr marL="514350" indent="-514350">
              <a:buAutoNum type="alphaUcParenBoth" startAt="2"/>
            </a:pPr>
            <a:r>
              <a:rPr lang="en-US" sz="3200" dirty="0" smtClean="0"/>
              <a:t>  T(n/2) = 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dirty="0" smtClean="0">
                <a:solidFill>
                  <a:srgbClr val="FF0000"/>
                </a:solidFill>
              </a:rPr>
              <a:t>(n/4)  +  5n/2</a:t>
            </a:r>
          </a:p>
          <a:p>
            <a:r>
              <a:rPr lang="en-US" sz="3200" dirty="0" smtClean="0"/>
              <a:t>Substitute B into A:</a:t>
            </a:r>
          </a:p>
          <a:p>
            <a:r>
              <a:rPr lang="en-US" sz="3200" dirty="0" smtClean="0"/>
              <a:t>(C) </a:t>
            </a:r>
            <a:r>
              <a:rPr lang="en-US" sz="3200" dirty="0"/>
              <a:t>T(n) = </a:t>
            </a:r>
            <a:r>
              <a:rPr lang="en-US" sz="3200" dirty="0" smtClean="0"/>
              <a:t>2 { </a:t>
            </a:r>
            <a:r>
              <a:rPr lang="en-US" sz="3200" dirty="0" smtClean="0">
                <a:solidFill>
                  <a:srgbClr val="FF0000"/>
                </a:solidFill>
              </a:rPr>
              <a:t>2T</a:t>
            </a:r>
            <a:r>
              <a:rPr lang="en-US" sz="3200" dirty="0">
                <a:solidFill>
                  <a:srgbClr val="FF0000"/>
                </a:solidFill>
              </a:rPr>
              <a:t>(n/4)  +  5n/</a:t>
            </a:r>
            <a:r>
              <a:rPr lang="en-US" sz="3200" dirty="0" smtClean="0">
                <a:solidFill>
                  <a:srgbClr val="FF0000"/>
                </a:solidFill>
              </a:rPr>
              <a:t>2 </a:t>
            </a:r>
            <a:r>
              <a:rPr lang="en-US" sz="3200" dirty="0" smtClean="0"/>
              <a:t>}  + 5n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= 4T(n/4) + 5n * 2</a:t>
            </a:r>
          </a:p>
          <a:p>
            <a:r>
              <a:rPr lang="en-US" sz="3200" dirty="0" smtClean="0"/>
              <a:t>Expand T(n/4):</a:t>
            </a:r>
          </a:p>
          <a:p>
            <a:r>
              <a:rPr lang="en-US" sz="3200" dirty="0" smtClean="0"/>
              <a:t>(D) </a:t>
            </a:r>
            <a:r>
              <a:rPr lang="en-US" sz="3200" dirty="0"/>
              <a:t>T(n) = </a:t>
            </a:r>
            <a:r>
              <a:rPr lang="en-US" sz="3200" dirty="0" smtClean="0"/>
              <a:t>8T(n/8) + 5n * 3</a:t>
            </a:r>
          </a:p>
          <a:p>
            <a:endParaRPr lang="en-US" sz="3200" dirty="0" smtClean="0"/>
          </a:p>
          <a:p>
            <a:r>
              <a:rPr lang="en-US" sz="3200" dirty="0" smtClean="0"/>
              <a:t>Expand x times (where x = anything reasonable):</a:t>
            </a:r>
          </a:p>
          <a:p>
            <a:r>
              <a:rPr lang="en-US" sz="3200" dirty="0" smtClean="0"/>
              <a:t>(E) </a:t>
            </a:r>
            <a:r>
              <a:rPr lang="en-US" sz="3200" dirty="0"/>
              <a:t>T(n) =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 T(n/2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)  + 5n*x</a:t>
            </a:r>
          </a:p>
          <a:p>
            <a:endParaRPr lang="en-US" sz="3200" dirty="0"/>
          </a:p>
          <a:p>
            <a:r>
              <a:rPr lang="en-US" sz="3200" dirty="0" smtClean="0"/>
              <a:t>We said n = 2</a:t>
            </a:r>
            <a:r>
              <a:rPr lang="en-US" sz="3200" baseline="30000" dirty="0" smtClean="0"/>
              <a:t>m</a:t>
            </a:r>
            <a:r>
              <a:rPr lang="en-US" sz="3200" dirty="0" smtClean="0"/>
              <a:t> … What if we expand m times?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  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50688" y="611430"/>
            <a:ext cx="3981638" cy="2951396"/>
            <a:chOff x="4550688" y="611430"/>
            <a:chExt cx="3981638" cy="2951396"/>
          </a:xfrm>
        </p:grpSpPr>
        <p:sp>
          <p:nvSpPr>
            <p:cNvPr id="2" name="TextBox 1"/>
            <p:cNvSpPr txBox="1"/>
            <p:nvPr/>
          </p:nvSpPr>
          <p:spPr>
            <a:xfrm>
              <a:off x="7115953" y="2978050"/>
              <a:ext cx="141637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Pattern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2" idx="0"/>
            </p:cNvCxnSpPr>
            <p:nvPr/>
          </p:nvCxnSpPr>
          <p:spPr>
            <a:xfrm flipH="1" flipV="1">
              <a:off x="4550688" y="611430"/>
              <a:ext cx="3273452" cy="236662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879938" y="2551541"/>
              <a:ext cx="2236015" cy="578910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879937" y="3282851"/>
              <a:ext cx="2210204" cy="256383"/>
            </a:xfrm>
            <a:prstGeom prst="straightConnector1">
              <a:avLst/>
            </a:prstGeom>
            <a:ln w="28575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128358" y="834836"/>
            <a:ext cx="540908" cy="2879857"/>
            <a:chOff x="2128358" y="834836"/>
            <a:chExt cx="540908" cy="287985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269464" y="834836"/>
              <a:ext cx="399802" cy="1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128358" y="2739215"/>
              <a:ext cx="399802" cy="1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198910" y="3714692"/>
              <a:ext cx="399802" cy="1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39255" y="834837"/>
            <a:ext cx="540908" cy="2879857"/>
            <a:chOff x="2128358" y="834836"/>
            <a:chExt cx="540908" cy="2879857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2269464" y="834836"/>
              <a:ext cx="399802" cy="1"/>
            </a:xfrm>
            <a:prstGeom prst="straightConnector1">
              <a:avLst/>
            </a:prstGeom>
            <a:ln w="57150" cmpd="sng">
              <a:solidFill>
                <a:srgbClr val="C700C7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128358" y="2739215"/>
              <a:ext cx="399802" cy="1"/>
            </a:xfrm>
            <a:prstGeom prst="straightConnector1">
              <a:avLst/>
            </a:prstGeom>
            <a:ln w="57150" cmpd="sng">
              <a:solidFill>
                <a:srgbClr val="C700C7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198910" y="3714692"/>
              <a:ext cx="399802" cy="1"/>
            </a:xfrm>
            <a:prstGeom prst="straightConnector1">
              <a:avLst/>
            </a:prstGeom>
            <a:ln w="57150" cmpd="sng">
              <a:solidFill>
                <a:srgbClr val="C700C7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280234" y="834835"/>
            <a:ext cx="787844" cy="2879857"/>
            <a:chOff x="2128358" y="834836"/>
            <a:chExt cx="540908" cy="287985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269464" y="834836"/>
              <a:ext cx="399802" cy="1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128358" y="2739215"/>
              <a:ext cx="399802" cy="1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198910" y="3714692"/>
              <a:ext cx="399802" cy="1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128358" y="5194403"/>
            <a:ext cx="3004650" cy="13131"/>
            <a:chOff x="2128358" y="5194403"/>
            <a:chExt cx="3004650" cy="13131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2128358" y="5207533"/>
              <a:ext cx="399802" cy="1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197017" y="5207532"/>
              <a:ext cx="399802" cy="1"/>
            </a:xfrm>
            <a:prstGeom prst="straightConnector1">
              <a:avLst/>
            </a:prstGeom>
            <a:ln w="57150" cmpd="sng">
              <a:solidFill>
                <a:srgbClr val="C700C7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550688" y="5194403"/>
              <a:ext cx="582320" cy="1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72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091" y="261852"/>
            <a:ext cx="81465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Expand x times: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</a:t>
            </a:r>
            <a:r>
              <a:rPr lang="en-US" sz="3200" dirty="0"/>
              <a:t>T(n) =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 T(n/2</a:t>
            </a:r>
            <a:r>
              <a:rPr lang="en-US" sz="3200" baseline="30000" dirty="0" smtClean="0"/>
              <a:t>x</a:t>
            </a:r>
            <a:r>
              <a:rPr lang="en-US" sz="3200" dirty="0" smtClean="0"/>
              <a:t>)  + 5n*x     </a:t>
            </a:r>
            <a:r>
              <a:rPr lang="en-US" sz="2000" dirty="0" smtClean="0"/>
              <a:t>(from </a:t>
            </a:r>
            <a:r>
              <a:rPr lang="en-US" sz="2000" dirty="0" err="1" smtClean="0"/>
              <a:t>prev</a:t>
            </a:r>
            <a:r>
              <a:rPr lang="en-US" sz="2000" dirty="0" smtClean="0"/>
              <a:t> page)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We said n = 2</a:t>
            </a:r>
            <a:r>
              <a:rPr lang="en-US" sz="3200" baseline="30000" dirty="0" smtClean="0"/>
              <a:t>m</a:t>
            </a:r>
            <a:r>
              <a:rPr lang="en-US" sz="3200" dirty="0" smtClean="0"/>
              <a:t> … What if we expand m times?</a:t>
            </a:r>
          </a:p>
          <a:p>
            <a:r>
              <a:rPr lang="en-US" sz="3200" dirty="0" smtClean="0"/>
              <a:t>                 T</a:t>
            </a:r>
            <a:r>
              <a:rPr lang="en-US" sz="3200" dirty="0"/>
              <a:t>(n) = 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baseline="30000" dirty="0" smtClean="0">
                <a:solidFill>
                  <a:srgbClr val="FF0000"/>
                </a:solidFill>
              </a:rPr>
              <a:t>m</a:t>
            </a:r>
            <a:r>
              <a:rPr lang="en-US" sz="3200" dirty="0" smtClean="0"/>
              <a:t> </a:t>
            </a:r>
            <a:r>
              <a:rPr lang="en-US" sz="3200" dirty="0"/>
              <a:t>T(</a:t>
            </a:r>
            <a:r>
              <a:rPr lang="en-US" sz="3200" dirty="0">
                <a:solidFill>
                  <a:srgbClr val="0000FF"/>
                </a:solidFill>
              </a:rPr>
              <a:t>n/</a:t>
            </a:r>
            <a:r>
              <a:rPr lang="en-US" sz="3200" dirty="0" smtClean="0">
                <a:solidFill>
                  <a:srgbClr val="0000FF"/>
                </a:solidFill>
              </a:rPr>
              <a:t>2</a:t>
            </a:r>
            <a:r>
              <a:rPr lang="en-US" sz="3200" baseline="30000" dirty="0" smtClean="0">
                <a:solidFill>
                  <a:srgbClr val="0000FF"/>
                </a:solidFill>
              </a:rPr>
              <a:t>m</a:t>
            </a:r>
            <a:r>
              <a:rPr lang="en-US" sz="3200" dirty="0" smtClean="0"/>
              <a:t>)  </a:t>
            </a:r>
            <a:r>
              <a:rPr lang="en-US" sz="3200" dirty="0"/>
              <a:t>+ 5n</a:t>
            </a:r>
            <a:r>
              <a:rPr lang="en-US" sz="3200" dirty="0" smtClean="0"/>
              <a:t>*</a:t>
            </a:r>
            <a:r>
              <a:rPr lang="en-US" sz="3200" dirty="0" smtClean="0">
                <a:solidFill>
                  <a:srgbClr val="C700C7"/>
                </a:solidFill>
              </a:rPr>
              <a:t>m</a:t>
            </a:r>
          </a:p>
          <a:p>
            <a:r>
              <a:rPr lang="en-US" sz="3200" dirty="0">
                <a:solidFill>
                  <a:srgbClr val="C700C7"/>
                </a:solidFill>
              </a:rPr>
              <a:t> </a:t>
            </a:r>
            <a:r>
              <a:rPr lang="en-US" sz="3200" dirty="0" smtClean="0">
                <a:solidFill>
                  <a:srgbClr val="C700C7"/>
                </a:solidFill>
              </a:rPr>
              <a:t>                       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/>
              <a:t>    T(</a:t>
            </a:r>
            <a:r>
              <a:rPr lang="en-US" sz="3200" dirty="0" smtClean="0">
                <a:solidFill>
                  <a:srgbClr val="0000FF"/>
                </a:solidFill>
              </a:rPr>
              <a:t>n/n</a:t>
            </a:r>
            <a:r>
              <a:rPr lang="en-US" sz="3200" dirty="0" smtClean="0"/>
              <a:t>)    + 5n * </a:t>
            </a:r>
            <a:r>
              <a:rPr lang="en-US" sz="3200" dirty="0" smtClean="0">
                <a:solidFill>
                  <a:srgbClr val="C700C7"/>
                </a:solidFill>
              </a:rPr>
              <a:t>log2(n)</a:t>
            </a:r>
          </a:p>
          <a:p>
            <a:r>
              <a:rPr lang="en-US" sz="3200" dirty="0">
                <a:solidFill>
                  <a:srgbClr val="C700C7"/>
                </a:solidFill>
              </a:rPr>
              <a:t> </a:t>
            </a:r>
            <a:r>
              <a:rPr lang="en-US" sz="3200" dirty="0" smtClean="0">
                <a:solidFill>
                  <a:srgbClr val="C700C7"/>
                </a:solidFill>
              </a:rPr>
              <a:t>                       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/>
              <a:t>    T(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/>
              <a:t>)        + 5n * </a:t>
            </a:r>
            <a:r>
              <a:rPr lang="en-US" sz="3200" dirty="0">
                <a:solidFill>
                  <a:srgbClr val="C700C7"/>
                </a:solidFill>
              </a:rPr>
              <a:t>log2</a:t>
            </a:r>
            <a:r>
              <a:rPr lang="en-US" sz="3200" dirty="0" smtClean="0">
                <a:solidFill>
                  <a:srgbClr val="C700C7"/>
                </a:solidFill>
              </a:rPr>
              <a:t>(n)</a:t>
            </a:r>
          </a:p>
          <a:p>
            <a:r>
              <a:rPr lang="en-US" sz="3200" dirty="0">
                <a:solidFill>
                  <a:srgbClr val="C700C7"/>
                </a:solidFill>
              </a:rPr>
              <a:t> </a:t>
            </a:r>
            <a:r>
              <a:rPr lang="en-US" sz="3200" dirty="0" smtClean="0">
                <a:solidFill>
                  <a:srgbClr val="C700C7"/>
                </a:solidFill>
              </a:rPr>
              <a:t>                       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/>
              <a:t> * T(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/>
              <a:t>) + 5n * </a:t>
            </a:r>
            <a:r>
              <a:rPr lang="en-US" sz="3200" dirty="0" smtClean="0">
                <a:solidFill>
                  <a:srgbClr val="C700C7"/>
                </a:solidFill>
              </a:rPr>
              <a:t>log2</a:t>
            </a:r>
            <a:r>
              <a:rPr lang="en-US" sz="3200" dirty="0">
                <a:solidFill>
                  <a:srgbClr val="C700C7"/>
                </a:solidFill>
              </a:rPr>
              <a:t>(</a:t>
            </a:r>
            <a:r>
              <a:rPr lang="en-US" sz="3200" dirty="0" smtClean="0">
                <a:solidFill>
                  <a:srgbClr val="C700C7"/>
                </a:solidFill>
              </a:rPr>
              <a:t>n)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64482" y="4884632"/>
            <a:ext cx="774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Ignore coefficients and choose fastest growing term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08895" y="3715481"/>
            <a:ext cx="2203571" cy="1169150"/>
            <a:chOff x="6414590" y="3249692"/>
            <a:chExt cx="1334235" cy="11093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030392" y="3878250"/>
              <a:ext cx="0" cy="480827"/>
            </a:xfrm>
            <a:prstGeom prst="straightConnector1">
              <a:avLst/>
            </a:prstGeom>
            <a:ln w="4445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6414590" y="3249692"/>
              <a:ext cx="1334235" cy="513107"/>
            </a:xfrm>
            <a:prstGeom prst="roundRect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06619" y="5721146"/>
            <a:ext cx="5005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T(n) for </a:t>
            </a:r>
            <a:r>
              <a:rPr lang="en-US" sz="2800" dirty="0" err="1" smtClean="0">
                <a:solidFill>
                  <a:srgbClr val="008000"/>
                </a:solidFill>
              </a:rPr>
              <a:t>mergesort</a:t>
            </a:r>
            <a:r>
              <a:rPr lang="en-US" sz="2800" dirty="0" smtClean="0">
                <a:solidFill>
                  <a:srgbClr val="008000"/>
                </a:solidFill>
              </a:rPr>
              <a:t> is O(n log2(n))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5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long does it take to </a:t>
            </a:r>
            <a:r>
              <a:rPr lang="en-US" smtClean="0"/>
              <a:t>sort 180 </a:t>
            </a:r>
            <a:r>
              <a:rPr lang="en-US" dirty="0" smtClean="0"/>
              <a:t>exam papers?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936" y="2369545"/>
            <a:ext cx="7010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T</a:t>
            </a:r>
            <a:r>
              <a:rPr lang="en-US" sz="3600" smtClean="0">
                <a:solidFill>
                  <a:srgbClr val="0000FF"/>
                </a:solidFill>
              </a:rPr>
              <a:t>(180</a:t>
            </a:r>
            <a:r>
              <a:rPr lang="en-US" sz="3600" dirty="0" smtClean="0">
                <a:solidFill>
                  <a:srgbClr val="0000FF"/>
                </a:solidFill>
              </a:rPr>
              <a:t>) α  180 * log 180 = 1,248 visits 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Sorts array members</a:t>
            </a:r>
          </a:p>
          <a:p>
            <a:r>
              <a:rPr lang="en-US" dirty="0" smtClean="0"/>
              <a:t>We’ll look at sorting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/>
              <a:t>Could be any numeric primitive type, or any Comparable class type</a:t>
            </a:r>
          </a:p>
          <a:p>
            <a:r>
              <a:rPr lang="en-US" dirty="0" smtClean="0"/>
              <a:t>The big idea: swap array members until the array is sorted</a:t>
            </a:r>
          </a:p>
          <a:p>
            <a:pPr lvl="1"/>
            <a:r>
              <a:rPr lang="en-US" dirty="0" smtClean="0"/>
              <a:t>Find smallest member, put it in a[0]</a:t>
            </a:r>
            <a:endParaRPr lang="en-US" dirty="0"/>
          </a:p>
          <a:p>
            <a:pPr lvl="1"/>
            <a:r>
              <a:rPr lang="en-US" dirty="0" smtClean="0"/>
              <a:t>Find next smallest </a:t>
            </a:r>
            <a:r>
              <a:rPr lang="en-US" dirty="0"/>
              <a:t>member, put it in </a:t>
            </a:r>
            <a:r>
              <a:rPr lang="en-US" dirty="0" smtClean="0"/>
              <a:t>a[1]</a:t>
            </a:r>
            <a:endParaRPr lang="en-US" dirty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6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 Sorting  </a:t>
            </a:r>
            <a:r>
              <a:rPr lang="en-US" sz="66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6600" dirty="0" smtClean="0">
              <a:solidFill>
                <a:srgbClr val="008000"/>
              </a:solidFill>
            </a:endParaRPr>
          </a:p>
          <a:p>
            <a:r>
              <a:rPr lang="en-US" sz="6600" dirty="0" smtClean="0"/>
              <a:t> Searching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4633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46"/>
            <a:ext cx="8229600" cy="1143000"/>
          </a:xfrm>
        </p:spPr>
        <p:txBody>
          <a:bodyPr/>
          <a:lstStyle/>
          <a:p>
            <a:r>
              <a:rPr lang="en-US" dirty="0" smtClean="0"/>
              <a:t>Searching a 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230207"/>
          </a:xfrm>
        </p:spPr>
        <p:txBody>
          <a:bodyPr>
            <a:noAutofit/>
          </a:bodyPr>
          <a:lstStyle/>
          <a:p>
            <a:r>
              <a:rPr lang="en-US" sz="3600" dirty="0" smtClean="0"/>
              <a:t>Given a sorted array a of </a:t>
            </a:r>
            <a:r>
              <a:rPr lang="en-US" sz="3600" dirty="0" err="1" smtClean="0"/>
              <a:t>ints</a:t>
            </a:r>
            <a:endParaRPr lang="en-US" sz="3600" dirty="0" smtClean="0"/>
          </a:p>
          <a:p>
            <a:r>
              <a:rPr lang="en-US" sz="3600" dirty="0" smtClean="0"/>
              <a:t>What is the index of some </a:t>
            </a:r>
            <a:r>
              <a:rPr lang="en-US" sz="3600" dirty="0" err="1" smtClean="0"/>
              <a:t>int</a:t>
            </a:r>
            <a:r>
              <a:rPr lang="en-US" sz="3600" dirty="0" smtClean="0"/>
              <a:t> k?</a:t>
            </a:r>
          </a:p>
          <a:p>
            <a:r>
              <a:rPr lang="en-US" sz="3600" dirty="0" smtClean="0"/>
              <a:t>Linear search: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803650" y="3691510"/>
            <a:ext cx="6094938" cy="267765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findK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k)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for (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=0;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a.length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++)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if (a[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] == k)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  return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return -1;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88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0367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Complexity of linear search in a sorted array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23" y="922634"/>
            <a:ext cx="8938845" cy="1754136"/>
          </a:xfrm>
        </p:spPr>
        <p:txBody>
          <a:bodyPr>
            <a:noAutofit/>
          </a:bodyPr>
          <a:lstStyle/>
          <a:p>
            <a:r>
              <a:rPr lang="en-US" dirty="0" smtClean="0"/>
              <a:t>If the array </a:t>
            </a:r>
            <a:r>
              <a:rPr lang="en-US" u="sng" dirty="0" err="1" smtClean="0"/>
              <a:t>doesn</a:t>
            </a:r>
            <a:r>
              <a:rPr lang="fr-FR" u="sng" dirty="0" smtClean="0"/>
              <a:t>’</a:t>
            </a:r>
            <a:r>
              <a:rPr lang="en-US" u="sng" dirty="0" smtClean="0"/>
              <a:t>t</a:t>
            </a:r>
            <a:r>
              <a:rPr lang="en-US" dirty="0" smtClean="0"/>
              <a:t> contain k:</a:t>
            </a:r>
          </a:p>
          <a:p>
            <a:pPr lvl="1"/>
            <a:r>
              <a:rPr lang="en-US" dirty="0" smtClean="0"/>
              <a:t>T(n) =  n visits, where n = length of the array</a:t>
            </a:r>
          </a:p>
          <a:p>
            <a:r>
              <a:rPr lang="en-US" dirty="0" smtClean="0"/>
              <a:t>If the array </a:t>
            </a:r>
            <a:r>
              <a:rPr lang="en-US" u="sng" dirty="0" smtClean="0"/>
              <a:t>does</a:t>
            </a:r>
            <a:r>
              <a:rPr lang="en-US" dirty="0" smtClean="0"/>
              <a:t> contain k: </a:t>
            </a:r>
          </a:p>
          <a:p>
            <a:pPr lvl="1"/>
            <a:r>
              <a:rPr lang="en-US" dirty="0" smtClean="0"/>
              <a:t>Over many executions, k is equally likely to be in any array slot</a:t>
            </a:r>
          </a:p>
          <a:p>
            <a:pPr lvl="1"/>
            <a:r>
              <a:rPr lang="en-US" dirty="0" smtClean="0"/>
              <a:t>Half of the time, k is in the lower half of the array, so T(n) &lt; n/2</a:t>
            </a:r>
          </a:p>
          <a:p>
            <a:pPr lvl="1"/>
            <a:r>
              <a:rPr lang="en-US" dirty="0"/>
              <a:t>Half of the time, k is in the </a:t>
            </a:r>
            <a:r>
              <a:rPr lang="en-US" dirty="0" smtClean="0"/>
              <a:t>upper </a:t>
            </a:r>
            <a:r>
              <a:rPr lang="en-US" dirty="0"/>
              <a:t>half of the array, so T(n) </a:t>
            </a:r>
            <a:r>
              <a:rPr lang="en-US" dirty="0" smtClean="0"/>
              <a:t>&gt; </a:t>
            </a:r>
            <a:r>
              <a:rPr lang="en-US" dirty="0"/>
              <a:t>n/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On average, T(n) = n/2</a:t>
            </a:r>
          </a:p>
          <a:p>
            <a:r>
              <a:rPr lang="en-US" dirty="0" smtClean="0">
                <a:sym typeface="Wingdings"/>
              </a:rPr>
              <a:t> In both cases, T(n) = O(n)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43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 … wait!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07" y="1600200"/>
            <a:ext cx="869023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Linear search in sorted array: T(n) = O(n).</a:t>
            </a:r>
          </a:p>
          <a:p>
            <a:r>
              <a:rPr lang="en-US" dirty="0" smtClean="0"/>
              <a:t>Nothing in the derivation of T(n) assumed the array is sorted</a:t>
            </a:r>
          </a:p>
          <a:p>
            <a:pPr lvl="1"/>
            <a:r>
              <a:rPr lang="en-US" dirty="0" smtClean="0"/>
              <a:t>When you review these slides, convince yourself that this is true. When you’re convinced, post to Piazza.</a:t>
            </a:r>
          </a:p>
          <a:p>
            <a:r>
              <a:rPr lang="en-US" dirty="0" smtClean="0"/>
              <a:t>So for an unsorted array, T(n) = O(n) as well.</a:t>
            </a:r>
          </a:p>
          <a:p>
            <a:r>
              <a:rPr lang="en-US" dirty="0" err="1" smtClean="0"/>
              <a:t>Shouldn</a:t>
            </a:r>
            <a:r>
              <a:rPr lang="fr-FR" dirty="0" smtClean="0"/>
              <a:t>’</a:t>
            </a:r>
            <a:r>
              <a:rPr lang="en-US" dirty="0" smtClean="0"/>
              <a:t>t there be a benefit for sorting the array?</a:t>
            </a:r>
          </a:p>
          <a:p>
            <a:r>
              <a:rPr lang="en-US" dirty="0" smtClean="0">
                <a:sym typeface="Wingdings"/>
              </a:rPr>
              <a:t> Only if we use a smart (recursive) search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for 33 in sorted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1210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035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860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9685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2510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5335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8160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67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0985" y="1584793"/>
            <a:ext cx="632825" cy="584776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490" y="2523076"/>
            <a:ext cx="3823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700C7"/>
                </a:solidFill>
              </a:rPr>
              <a:t>If it’s here, which half is it in?</a:t>
            </a:r>
            <a:endParaRPr lang="en-US" sz="2400" dirty="0">
              <a:solidFill>
                <a:srgbClr val="C700C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897271" y="1417344"/>
            <a:ext cx="2691142" cy="984382"/>
          </a:xfrm>
          <a:prstGeom prst="straightConnector1">
            <a:avLst/>
          </a:prstGeom>
          <a:ln w="38100" cmpd="sng">
            <a:solidFill>
              <a:srgbClr val="C700C7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897271" y="1417344"/>
            <a:ext cx="2691142" cy="984382"/>
          </a:xfrm>
          <a:prstGeom prst="straightConnector1">
            <a:avLst/>
          </a:prstGeom>
          <a:ln w="38100" cmpd="sng">
            <a:solidFill>
              <a:srgbClr val="C700C7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358898" y="1484041"/>
            <a:ext cx="2862963" cy="764975"/>
          </a:xfrm>
          <a:prstGeom prst="roundRect">
            <a:avLst/>
          </a:prstGeom>
          <a:noFill/>
          <a:ln w="57150" cmpd="sng">
            <a:solidFill>
              <a:srgbClr val="C700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41900" y="3221196"/>
            <a:ext cx="2531300" cy="584776"/>
            <a:chOff x="4541900" y="3221196"/>
            <a:chExt cx="2531300" cy="584776"/>
          </a:xfrm>
        </p:grpSpPr>
        <p:sp>
          <p:nvSpPr>
            <p:cNvPr id="19" name="TextBox 18"/>
            <p:cNvSpPr txBox="1"/>
            <p:nvPr/>
          </p:nvSpPr>
          <p:spPr>
            <a:xfrm>
              <a:off x="4541900" y="3221196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74725" y="3221196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33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7550" y="3221196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67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40375" y="3221196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3490" y="3974261"/>
            <a:ext cx="3823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700C7"/>
                </a:solidFill>
              </a:rPr>
              <a:t>If it’s here, which half is it in?</a:t>
            </a:r>
            <a:endParaRPr lang="en-US" sz="2400" dirty="0">
              <a:solidFill>
                <a:srgbClr val="C700C7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827184" y="3218486"/>
            <a:ext cx="1237537" cy="618084"/>
          </a:xfrm>
          <a:prstGeom prst="straightConnector1">
            <a:avLst/>
          </a:prstGeom>
          <a:ln w="38100" cmpd="sng">
            <a:solidFill>
              <a:srgbClr val="C700C7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827184" y="3218486"/>
            <a:ext cx="1237537" cy="618084"/>
          </a:xfrm>
          <a:prstGeom prst="straightConnector1">
            <a:avLst/>
          </a:prstGeom>
          <a:ln w="38100" cmpd="sng">
            <a:solidFill>
              <a:srgbClr val="C700C7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85263" y="3148090"/>
            <a:ext cx="1580143" cy="764975"/>
          </a:xfrm>
          <a:prstGeom prst="roundRect">
            <a:avLst/>
          </a:prstGeom>
          <a:noFill/>
          <a:ln w="57150" cmpd="sng">
            <a:solidFill>
              <a:srgbClr val="C700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541900" y="4719908"/>
            <a:ext cx="1265650" cy="584776"/>
            <a:chOff x="4541900" y="4719908"/>
            <a:chExt cx="1265650" cy="584776"/>
          </a:xfrm>
        </p:grpSpPr>
        <p:sp>
          <p:nvSpPr>
            <p:cNvPr id="31" name="TextBox 30"/>
            <p:cNvSpPr txBox="1"/>
            <p:nvPr/>
          </p:nvSpPr>
          <p:spPr>
            <a:xfrm>
              <a:off x="4541900" y="4719908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74725" y="4719908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33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73490" y="5350621"/>
            <a:ext cx="3823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700C7"/>
                </a:solidFill>
              </a:rPr>
              <a:t>If it’s here, which half is it in?</a:t>
            </a:r>
            <a:endParaRPr lang="en-US" sz="2400" dirty="0">
              <a:solidFill>
                <a:srgbClr val="C700C7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396423" y="4788707"/>
            <a:ext cx="853226" cy="439482"/>
          </a:xfrm>
          <a:prstGeom prst="straightConnector1">
            <a:avLst/>
          </a:prstGeom>
          <a:ln w="38100" cmpd="sng">
            <a:solidFill>
              <a:srgbClr val="C700C7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96423" y="4788707"/>
            <a:ext cx="873930" cy="439482"/>
          </a:xfrm>
          <a:prstGeom prst="straightConnector1">
            <a:avLst/>
          </a:prstGeom>
          <a:ln w="38100" cmpd="sng">
            <a:solidFill>
              <a:srgbClr val="C700C7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37113" y="4631543"/>
            <a:ext cx="928294" cy="764975"/>
          </a:xfrm>
          <a:prstGeom prst="roundRect">
            <a:avLst/>
          </a:prstGeom>
          <a:noFill/>
          <a:ln w="57150" cmpd="sng">
            <a:solidFill>
              <a:srgbClr val="C700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74725" y="4729268"/>
            <a:ext cx="632825" cy="584776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33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4" grpId="0"/>
      <p:bldP spid="28" grpId="0" animBg="1"/>
      <p:bldP spid="35" grpId="0"/>
      <p:bldP spid="43" grpId="0" animBg="1"/>
      <p:bldP spid="4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5666"/>
            <a:ext cx="8229600" cy="1143000"/>
          </a:xfrm>
        </p:spPr>
        <p:txBody>
          <a:bodyPr/>
          <a:lstStyle/>
          <a:p>
            <a:r>
              <a:rPr lang="en-US" dirty="0" smtClean="0"/>
              <a:t>Complexity of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07" y="885787"/>
            <a:ext cx="875192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n is a power of 2: </a:t>
            </a:r>
          </a:p>
          <a:p>
            <a:pPr marL="457200" lvl="1" indent="0">
              <a:buNone/>
            </a:pPr>
            <a:r>
              <a:rPr lang="en-US" dirty="0" smtClean="0"/>
              <a:t>   n = 2</a:t>
            </a:r>
            <a:r>
              <a:rPr lang="en-US" baseline="30000" dirty="0" smtClean="0"/>
              <a:t>m</a:t>
            </a:r>
            <a:r>
              <a:rPr lang="en-US" dirty="0" smtClean="0"/>
              <a:t>      m = log2(n)</a:t>
            </a:r>
          </a:p>
          <a:p>
            <a:r>
              <a:rPr lang="en-US" dirty="0" smtClean="0"/>
              <a:t>Each call to </a:t>
            </a:r>
            <a:r>
              <a:rPr lang="en-US" dirty="0" err="1" smtClean="0"/>
              <a:t>binarySearch</a:t>
            </a:r>
            <a:r>
              <a:rPr lang="en-US" dirty="0" smtClean="0"/>
              <a:t>() visits the middle array element, then searches the appropriate half: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(A)  T(n) = 1 + T(n/2)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700C7"/>
                </a:solidFill>
              </a:rPr>
              <a:t> (B)  T(n/2) = 1 + T(n/4)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Substitute </a:t>
            </a:r>
            <a:r>
              <a:rPr lang="en-US" dirty="0" smtClean="0">
                <a:solidFill>
                  <a:srgbClr val="C700C7"/>
                </a:solidFill>
              </a:rPr>
              <a:t>B</a:t>
            </a:r>
            <a:r>
              <a:rPr lang="en-US" dirty="0" smtClean="0"/>
              <a:t> into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8000"/>
                </a:solidFill>
              </a:rPr>
              <a:t>T(n) = 2 + T(n/4)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And in general: </a:t>
            </a:r>
            <a:r>
              <a:rPr lang="en-US" dirty="0">
                <a:solidFill>
                  <a:srgbClr val="008000"/>
                </a:solidFill>
              </a:rPr>
              <a:t>T(n) = </a:t>
            </a:r>
            <a:r>
              <a:rPr lang="en-US" dirty="0" smtClean="0">
                <a:solidFill>
                  <a:srgbClr val="008000"/>
                </a:solidFill>
              </a:rPr>
              <a:t>k </a:t>
            </a:r>
            <a:r>
              <a:rPr lang="en-US" dirty="0">
                <a:solidFill>
                  <a:srgbClr val="008000"/>
                </a:solidFill>
              </a:rPr>
              <a:t>+ T(n</a:t>
            </a:r>
            <a:r>
              <a:rPr lang="en-US" dirty="0" smtClean="0">
                <a:solidFill>
                  <a:srgbClr val="008000"/>
                </a:solidFill>
              </a:rPr>
              <a:t>/2</a:t>
            </a:r>
            <a:r>
              <a:rPr lang="en-US" baseline="30000" dirty="0" smtClean="0">
                <a:solidFill>
                  <a:srgbClr val="008000"/>
                </a:solidFill>
              </a:rPr>
              <a:t>k</a:t>
            </a:r>
            <a:r>
              <a:rPr lang="en-US" dirty="0" smtClean="0">
                <a:solidFill>
                  <a:srgbClr val="008000"/>
                </a:solidFill>
              </a:rPr>
              <a:t>) </a:t>
            </a:r>
            <a:r>
              <a:rPr lang="en-US" dirty="0" smtClean="0"/>
              <a:t>  for any k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If k = m: </a:t>
            </a:r>
            <a:r>
              <a:rPr lang="en-US" dirty="0">
                <a:solidFill>
                  <a:srgbClr val="008000"/>
                </a:solidFill>
              </a:rPr>
              <a:t>T(n) = </a:t>
            </a:r>
            <a:r>
              <a:rPr lang="en-US" dirty="0" smtClean="0">
                <a:solidFill>
                  <a:srgbClr val="008000"/>
                </a:solidFill>
              </a:rPr>
              <a:t>m </a:t>
            </a:r>
            <a:r>
              <a:rPr lang="en-US" dirty="0">
                <a:solidFill>
                  <a:srgbClr val="008000"/>
                </a:solidFill>
              </a:rPr>
              <a:t>+ T(n/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m</a:t>
            </a:r>
            <a:r>
              <a:rPr lang="en-US" dirty="0" smtClean="0">
                <a:solidFill>
                  <a:srgbClr val="008000"/>
                </a:solidFill>
              </a:rPr>
              <a:t>) = log2(n) + T(n/n)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             </a:t>
            </a:r>
            <a:r>
              <a:rPr lang="en-US" dirty="0">
                <a:solidFill>
                  <a:srgbClr val="008000"/>
                </a:solidFill>
              </a:rPr>
              <a:t>= log2(n) + </a:t>
            </a:r>
            <a:r>
              <a:rPr lang="en-US" dirty="0" smtClean="0">
                <a:solidFill>
                  <a:srgbClr val="008000"/>
                </a:solidFill>
              </a:rPr>
              <a:t>T(1)  =  </a:t>
            </a:r>
            <a:r>
              <a:rPr lang="en-US" dirty="0">
                <a:solidFill>
                  <a:srgbClr val="008000"/>
                </a:solidFill>
              </a:rPr>
              <a:t>log2(n) + </a:t>
            </a:r>
            <a:r>
              <a:rPr lang="en-US" dirty="0" smtClean="0">
                <a:solidFill>
                  <a:srgbClr val="008000"/>
                </a:solidFill>
              </a:rPr>
              <a:t>1 = O(log 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008" y="5499788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Smart recursive algorithm is able to benefit from sorted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array.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02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5666"/>
            <a:ext cx="8229600" cy="1143000"/>
          </a:xfrm>
        </p:spPr>
        <p:txBody>
          <a:bodyPr/>
          <a:lstStyle/>
          <a:p>
            <a:r>
              <a:rPr lang="en-US" dirty="0" smtClean="0"/>
              <a:t>Complexity of 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77" y="918460"/>
            <a:ext cx="875192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n is a power of 2</a:t>
            </a:r>
          </a:p>
          <a:p>
            <a:r>
              <a:rPr lang="en-US" dirty="0" smtClean="0"/>
              <a:t>Without the complicated algebra:</a:t>
            </a:r>
          </a:p>
          <a:p>
            <a:pPr lvl="1"/>
            <a:r>
              <a:rPr lang="en-US" dirty="0" smtClean="0"/>
              <a:t>Each step visits the middle array element: 1 visit</a:t>
            </a:r>
          </a:p>
          <a:p>
            <a:pPr lvl="1"/>
            <a:r>
              <a:rPr lang="en-US" dirty="0" smtClean="0"/>
              <a:t>Each step then reduces the problem size by ½</a:t>
            </a:r>
          </a:p>
          <a:p>
            <a:pPr lvl="1"/>
            <a:r>
              <a:rPr lang="en-US" dirty="0" smtClean="0"/>
              <a:t>How many times can you reduce n by ½?</a:t>
            </a:r>
          </a:p>
          <a:p>
            <a:pPr lvl="1"/>
            <a:r>
              <a:rPr lang="en-US" dirty="0" smtClean="0">
                <a:sym typeface="Wingdings"/>
              </a:rPr>
              <a:t> log2(n) times</a:t>
            </a:r>
          </a:p>
          <a:p>
            <a:r>
              <a:rPr lang="en-US" dirty="0" smtClean="0">
                <a:sym typeface="Wingdings"/>
              </a:rPr>
              <a:t>Binary search is O(log(n))</a:t>
            </a:r>
          </a:p>
          <a:p>
            <a:pPr marL="285750" indent="-285750"/>
            <a:r>
              <a:rPr lang="en-US" dirty="0"/>
              <a:t>Smart recursive algorithm is able to benefit from </a:t>
            </a:r>
            <a:r>
              <a:rPr lang="en-US" dirty="0" smtClean="0"/>
              <a:t>sorted array. Simple linear search is not.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9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programming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and test a class that does Insertion Sort on an array</a:t>
            </a:r>
          </a:p>
          <a:p>
            <a:r>
              <a:rPr lang="en-US" dirty="0"/>
              <a:t>Write and test a class that does </a:t>
            </a:r>
            <a:r>
              <a:rPr lang="en-US" dirty="0" smtClean="0"/>
              <a:t>Selection Sort </a:t>
            </a:r>
            <a:r>
              <a:rPr lang="en-US" dirty="0"/>
              <a:t>on an array</a:t>
            </a:r>
            <a:endParaRPr lang="en-US" dirty="0" smtClean="0"/>
          </a:p>
          <a:p>
            <a:r>
              <a:rPr lang="en-US" dirty="0"/>
              <a:t>Write and test a class that </a:t>
            </a:r>
            <a:r>
              <a:rPr lang="en-US" dirty="0" smtClean="0"/>
              <a:t>does Binary Search on a sorted array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415230" y="1391069"/>
            <a:ext cx="637823" cy="2923880"/>
            <a:chOff x="568559" y="2007387"/>
            <a:chExt cx="637823" cy="2923880"/>
          </a:xfrm>
        </p:grpSpPr>
        <p:sp>
          <p:nvSpPr>
            <p:cNvPr id="4" name="TextBox 3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11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25514" y="1391069"/>
            <a:ext cx="637823" cy="2923880"/>
            <a:chOff x="568559" y="2007387"/>
            <a:chExt cx="637823" cy="2923880"/>
          </a:xfrm>
        </p:grpSpPr>
        <p:sp>
          <p:nvSpPr>
            <p:cNvPr id="34" name="TextBox 33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80657" y="1391069"/>
            <a:ext cx="637823" cy="2923880"/>
            <a:chOff x="568559" y="2007387"/>
            <a:chExt cx="637823" cy="2923880"/>
          </a:xfrm>
        </p:grpSpPr>
        <p:sp>
          <p:nvSpPr>
            <p:cNvPr id="40" name="TextBox 39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5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9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8000"/>
                  </a:solidFill>
                </a:rPr>
                <a:t>11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20228" y="3146454"/>
            <a:ext cx="632825" cy="584776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stCxn id="45" idx="3"/>
            <a:endCxn id="16" idx="1"/>
          </p:cNvCxnSpPr>
          <p:nvPr/>
        </p:nvCxnSpPr>
        <p:spPr>
          <a:xfrm flipV="1">
            <a:off x="2053053" y="1683457"/>
            <a:ext cx="1236428" cy="17553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80657" y="3140524"/>
            <a:ext cx="632825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12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84483" y="1391069"/>
            <a:ext cx="637823" cy="2923880"/>
            <a:chOff x="568559" y="2007387"/>
            <a:chExt cx="637823" cy="2923880"/>
          </a:xfrm>
        </p:grpSpPr>
        <p:sp>
          <p:nvSpPr>
            <p:cNvPr id="16" name="TextBox 15"/>
            <p:cNvSpPr txBox="1"/>
            <p:nvPr/>
          </p:nvSpPr>
          <p:spPr>
            <a:xfrm>
              <a:off x="573557" y="2007387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3557" y="2592163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9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3557" y="3176939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17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3557" y="3761715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559" y="4346491"/>
              <a:ext cx="632825" cy="584776"/>
            </a:xfrm>
            <a:prstGeom prst="rect">
              <a:avLst/>
            </a:prstGeom>
            <a:noFill/>
            <a:ln w="28575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12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4" idx="3"/>
            <a:endCxn id="19" idx="1"/>
          </p:cNvCxnSpPr>
          <p:nvPr/>
        </p:nvCxnSpPr>
        <p:spPr>
          <a:xfrm>
            <a:off x="2053053" y="1683457"/>
            <a:ext cx="1236428" cy="175432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89481" y="3145464"/>
            <a:ext cx="632825" cy="58477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89481" y="1390973"/>
            <a:ext cx="632825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5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91067" y="1975845"/>
            <a:ext cx="632825" cy="584776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9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91067" y="1975845"/>
            <a:ext cx="632825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9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84483" y="3146454"/>
            <a:ext cx="632825" cy="584776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11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>
            <a:stCxn id="61" idx="3"/>
            <a:endCxn id="36" idx="1"/>
          </p:cNvCxnSpPr>
          <p:nvPr/>
        </p:nvCxnSpPr>
        <p:spPr>
          <a:xfrm flipV="1">
            <a:off x="3917308" y="2853009"/>
            <a:ext cx="1213204" cy="58583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30512" y="2561678"/>
            <a:ext cx="632825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11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65" name="Straight Arrow Connector 64"/>
          <p:cNvCxnSpPr>
            <a:stCxn id="18" idx="3"/>
            <a:endCxn id="37" idx="1"/>
          </p:cNvCxnSpPr>
          <p:nvPr/>
        </p:nvCxnSpPr>
        <p:spPr>
          <a:xfrm>
            <a:off x="3922306" y="2853009"/>
            <a:ext cx="1208206" cy="5847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25513" y="3154249"/>
            <a:ext cx="632825" cy="58477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80657" y="3730461"/>
            <a:ext cx="632825" cy="58477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25514" y="3739025"/>
            <a:ext cx="632825" cy="584776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12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37" idx="3"/>
            <a:endCxn id="44" idx="1"/>
          </p:cNvCxnSpPr>
          <p:nvPr/>
        </p:nvCxnSpPr>
        <p:spPr>
          <a:xfrm>
            <a:off x="5763337" y="3437785"/>
            <a:ext cx="1217320" cy="5847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8" idx="3"/>
            <a:endCxn id="43" idx="1"/>
          </p:cNvCxnSpPr>
          <p:nvPr/>
        </p:nvCxnSpPr>
        <p:spPr>
          <a:xfrm flipV="1">
            <a:off x="5758339" y="3437785"/>
            <a:ext cx="1227316" cy="5847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85655" y="3739025"/>
            <a:ext cx="632825" cy="584776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17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80657" y="3739025"/>
            <a:ext cx="632825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8000"/>
                </a:solidFill>
              </a:rPr>
              <a:t>17</a:t>
            </a:r>
            <a:endParaRPr 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3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 animBg="1"/>
      <p:bldP spid="67" grpId="0" animBg="1"/>
      <p:bldP spid="77" grpId="0" animBg="1"/>
      <p:bldP spid="78" grpId="0" animBg="1"/>
      <p:bldP spid="8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792" y="793466"/>
            <a:ext cx="7757127" cy="526298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public class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SelectionSorter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private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[]			a;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SelectionSorter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[] a)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	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this.a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= a;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// Sorts a, then returns it.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public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[] sort()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{ . . . }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50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4832</Words>
  <Application>Microsoft Macintosh PowerPoint</Application>
  <PresentationFormat>On-screen Show (4:3)</PresentationFormat>
  <Paragraphs>1054</Paragraphs>
  <Slides>77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CS 46B: Data Structures Sorting and Searching</vt:lpstr>
      <vt:lpstr>Sorting Arrays of Numbers</vt:lpstr>
      <vt:lpstr>PowerPoint Presentation</vt:lpstr>
      <vt:lpstr>Can’t we sort anything by putting objects in Tree Sets?</vt:lpstr>
      <vt:lpstr>java.util.Arrays sort() method</vt:lpstr>
      <vt:lpstr>Sorting Algorithms</vt:lpstr>
      <vt:lpstr>Selection Sort</vt:lpstr>
      <vt:lpstr>PowerPoint Presentation</vt:lpstr>
      <vt:lpstr>PowerPoint Presentation</vt:lpstr>
      <vt:lpstr>PowerPoint Presentation</vt:lpstr>
      <vt:lpstr>Algorithms need to be correct and efficient</vt:lpstr>
      <vt:lpstr>Complexity Analysis</vt:lpstr>
      <vt:lpstr>Complexity Analysis</vt:lpstr>
      <vt:lpstr>Complexity example: 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1-minute algebra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# of visits to complexity</vt:lpstr>
      <vt:lpstr>From # of visits to complexity</vt:lpstr>
      <vt:lpstr>From # of visits to complexity</vt:lpstr>
      <vt:lpstr>From # of visits to complexity</vt:lpstr>
      <vt:lpstr>From # of visits to complexity</vt:lpstr>
      <vt:lpstr>Complexity and Big O</vt:lpstr>
      <vt:lpstr>For any algorithm:</vt:lpstr>
      <vt:lpstr>Big-Oh practice</vt:lpstr>
      <vt:lpstr>Big-Oh practice</vt:lpstr>
      <vt:lpstr>Insertion Sort</vt:lpstr>
      <vt:lpstr>PowerPoint Presentation</vt:lpstr>
      <vt:lpstr>PowerPoint Presentation</vt:lpstr>
      <vt:lpstr>Insertion Sort Complexity</vt:lpstr>
      <vt:lpstr>More on complexity</vt:lpstr>
      <vt:lpstr>PowerPoint Presentation</vt:lpstr>
      <vt:lpstr>Actually, ignore the data processing and just look at the loop</vt:lpstr>
      <vt:lpstr>Nested loops</vt:lpstr>
      <vt:lpstr>Nested loops</vt:lpstr>
      <vt:lpstr>Nested loops</vt:lpstr>
      <vt:lpstr>Nested loops</vt:lpstr>
      <vt:lpstr>Merge Sort</vt:lpstr>
      <vt:lpstr>Merge Sort</vt:lpstr>
      <vt:lpstr>Eventually</vt:lpstr>
      <vt:lpstr>PowerPoint Presentation</vt:lpstr>
      <vt:lpstr>PowerPoint Presentation</vt:lpstr>
      <vt:lpstr>Complexity of Merge Sort: T(n) = ?</vt:lpstr>
      <vt:lpstr>Complexity of Merge Sort: T(n) = ?</vt:lpstr>
      <vt:lpstr>Complexity of Merge Sort: T(n) = ?</vt:lpstr>
      <vt:lpstr>Complexity of Merge Sort: T(n) = ?</vt:lpstr>
      <vt:lpstr>T(n) = 5n + 2T(n/2) </vt:lpstr>
      <vt:lpstr>Assume n is a power of 2:</vt:lpstr>
      <vt:lpstr>PowerPoint Presentation</vt:lpstr>
      <vt:lpstr>PowerPoint Presentation</vt:lpstr>
      <vt:lpstr>How long does it take to sort 180 exam papers?</vt:lpstr>
      <vt:lpstr>Sorting and Searching</vt:lpstr>
      <vt:lpstr>Searching a sorted array</vt:lpstr>
      <vt:lpstr>Complexity of linear search in a sorted array</vt:lpstr>
      <vt:lpstr>Hey … wait!</vt:lpstr>
      <vt:lpstr>Binary Search for 33 in sorted array</vt:lpstr>
      <vt:lpstr>Complexity of binary search</vt:lpstr>
      <vt:lpstr>Complexity of binary search </vt:lpstr>
      <vt:lpstr>Need programming practice?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Data Structures Module 6: Sorting and Searching</dc:title>
  <dc:creator>Philip Heller</dc:creator>
  <cp:lastModifiedBy>Philip Heller</cp:lastModifiedBy>
  <cp:revision>144</cp:revision>
  <dcterms:created xsi:type="dcterms:W3CDTF">2016-03-12T22:59:48Z</dcterms:created>
  <dcterms:modified xsi:type="dcterms:W3CDTF">2017-03-20T23:23:52Z</dcterms:modified>
</cp:coreProperties>
</file>