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12192000"/>
  <p:notesSz cx="7772400" cy="10058400"/>
  <p:embeddedFontLst>
    <p:embeddedFont>
      <p:font typeface="La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EFCDF0-D580-44C4-AC4F-52618F995CD8}">
  <a:tblStyle styleId="{14EFCDF0-D580-44C4-AC4F-52618F995C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3.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La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Lato-italic.fntdata"/><Relationship Id="rId14" Type="http://schemas.openxmlformats.org/officeDocument/2006/relationships/slide" Target="slides/slide7.xml"/><Relationship Id="rId36" Type="http://schemas.openxmlformats.org/officeDocument/2006/relationships/font" Target="fonts/Lato-bold.fntdata"/><Relationship Id="rId17" Type="http://schemas.openxmlformats.org/officeDocument/2006/relationships/slide" Target="slides/slide10.xml"/><Relationship Id="rId39" Type="http://schemas.openxmlformats.org/officeDocument/2006/relationships/font" Target="fonts/Montserrat-regular.fntdata"/><Relationship Id="rId16" Type="http://schemas.openxmlformats.org/officeDocument/2006/relationships/slide" Target="slides/slide9.xml"/><Relationship Id="rId38" Type="http://schemas.openxmlformats.org/officeDocument/2006/relationships/font" Target="fonts/La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6821e46f5_1_46: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26821e46f5_1_46: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6719e3c2d_1_418: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26719e3c2d_1_418: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6719e3c2d_1_556: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26719e3c2d_1_556: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b67df8625_0_8: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1b67df8625_0_8: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b67df8625_0_14: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1b67df8625_0_14: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6719e3c2d_1_694: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26719e3c2d_1_694: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6821e46f5_5_0: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26821e46f5_5_0: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6719e3c2d_1_832: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26719e3c2d_1_832: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b67df8625_0_15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b67df8625_0_15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11b67df8625_0_153: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b67df8625_0_160: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1b67df8625_0_160: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269739b89_0_1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269739b89_0_1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2269739b89_0_11: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6821e46f5_1_2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6821e46f5_1_2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126821e46f5_1_2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6719e3c2d_2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6719e3c2d_2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126719e3c2d_2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6821e46f5_1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26821e46f5_1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126821e46f5_1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6821e46f5_1_3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6821e46f5_1_3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26821e46f5_1_35: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6719e3c2d_1_1107: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26719e3c2d_1_1107: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6719e3c2d_1_1112: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126719e3c2d_1_1112: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6719e3c2d_1_1117: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26719e3c2d_1_1117: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269739b89_0_2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269739b89_0_27: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2269739b89_0_27: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64100363e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64100363e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1264100363e_0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64100363e_0_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64100363e_0_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264100363e_0_9: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64100363e_0_1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64100363e_0_17: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264100363e_0_17: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b67df8625_0_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b67df8625_0_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1b67df8625_0_3: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6719e3c2d_1_143: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26719e3c2d_1_143: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6719e3c2d_1_280:notes"/>
          <p:cNvSpPr/>
          <p:nvPr>
            <p:ph idx="2" type="sldImg"/>
          </p:nvPr>
        </p:nvSpPr>
        <p:spPr>
          <a:xfrm>
            <a:off x="432140" y="754380"/>
            <a:ext cx="69087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26719e3c2d_1_280: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txBox="1"/>
          <p:nvPr>
            <p:ph idx="1" type="body"/>
          </p:nvPr>
        </p:nvSpPr>
        <p:spPr>
          <a:xfrm>
            <a:off x="3352800" y="5410200"/>
            <a:ext cx="8026400" cy="533400"/>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
          <p:cNvSpPr txBox="1"/>
          <p:nvPr>
            <p:ph type="title"/>
          </p:nvPr>
        </p:nvSpPr>
        <p:spPr>
          <a:xfrm>
            <a:off x="3352800" y="3810000"/>
            <a:ext cx="8026400" cy="1524000"/>
          </a:xfrm>
          <a:prstGeom prst="rect">
            <a:avLst/>
          </a:prstGeom>
          <a:noFill/>
          <a:ln>
            <a:noFill/>
          </a:ln>
        </p:spPr>
        <p:txBody>
          <a:bodyPr anchorCtr="0" anchor="ctr" bIns="0" lIns="0" spcFirstLastPara="1" rIns="0" wrap="square" tIns="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ITS_university_logo_whitevert.png" id="26" name="Google Shape;26;p2"/>
          <p:cNvPicPr preferRelativeResize="0"/>
          <p:nvPr/>
        </p:nvPicPr>
        <p:blipFill rotWithShape="1">
          <a:blip r:embed="rId3">
            <a:alphaModFix/>
          </a:blip>
          <a:srcRect b="28592" l="0" r="0" t="2"/>
          <a:stretch/>
        </p:blipFill>
        <p:spPr>
          <a:xfrm>
            <a:off x="101600" y="3352800"/>
            <a:ext cx="2743200" cy="1980000"/>
          </a:xfrm>
          <a:prstGeom prst="rect">
            <a:avLst/>
          </a:prstGeom>
          <a:noFill/>
          <a:ln>
            <a:noFill/>
          </a:ln>
        </p:spPr>
      </p:pic>
      <p:sp>
        <p:nvSpPr>
          <p:cNvPr id="27" name="Google Shape;27;p2"/>
          <p:cNvSpPr txBox="1"/>
          <p:nvPr/>
        </p:nvSpPr>
        <p:spPr>
          <a:xfrm>
            <a:off x="-101600" y="5257800"/>
            <a:ext cx="29464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endParaRPr/>
          </a:p>
        </p:txBody>
      </p:sp>
      <p:sp>
        <p:nvSpPr>
          <p:cNvPr id="28" name="Google Shape;28;p2"/>
          <p:cNvSpPr txBox="1"/>
          <p:nvPr/>
        </p:nvSpPr>
        <p:spPr>
          <a:xfrm>
            <a:off x="203200" y="5666602"/>
            <a:ext cx="25400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rgbClr val="FFFFFF"/>
              </a:solidFill>
              <a:latin typeface="Arial"/>
              <a:ea typeface="Arial"/>
              <a:cs typeface="Arial"/>
              <a:sym typeface="Arial"/>
            </a:endParaRPr>
          </a:p>
        </p:txBody>
      </p:sp>
      <p:sp>
        <p:nvSpPr>
          <p:cNvPr id="29" name="Google Shape;29;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7" name="Shape 57"/>
        <p:cNvGrpSpPr/>
        <p:nvPr/>
      </p:nvGrpSpPr>
      <p:grpSpPr>
        <a:xfrm>
          <a:off x="0" y="0"/>
          <a:ext cx="0" cy="0"/>
          <a:chOff x="0" y="0"/>
          <a:chExt cx="0" cy="0"/>
        </a:xfrm>
      </p:grpSpPr>
      <p:sp>
        <p:nvSpPr>
          <p:cNvPr id="58" name="Google Shape;5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2" name="Shape 62"/>
        <p:cNvGrpSpPr/>
        <p:nvPr/>
      </p:nvGrpSpPr>
      <p:grpSpPr>
        <a:xfrm>
          <a:off x="0" y="0"/>
          <a:ext cx="0" cy="0"/>
          <a:chOff x="0" y="0"/>
          <a:chExt cx="0" cy="0"/>
        </a:xfrm>
      </p:grpSpPr>
      <p:sp>
        <p:nvSpPr>
          <p:cNvPr id="63" name="Google Shape;6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2" name="Shape 72"/>
        <p:cNvGrpSpPr/>
        <p:nvPr/>
      </p:nvGrpSpPr>
      <p:grpSpPr>
        <a:xfrm>
          <a:off x="0" y="0"/>
          <a:ext cx="0" cy="0"/>
          <a:chOff x="0" y="0"/>
          <a:chExt cx="0" cy="0"/>
        </a:xfrm>
      </p:grpSpPr>
      <p:sp>
        <p:nvSpPr>
          <p:cNvPr id="73" name="Google Shape;7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4"/>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4"/>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grpSp>
        <p:nvGrpSpPr>
          <p:cNvPr id="98" name="Google Shape;98;p16"/>
          <p:cNvGrpSpPr/>
          <p:nvPr/>
        </p:nvGrpSpPr>
        <p:grpSpPr>
          <a:xfrm>
            <a:off x="2778517" y="6550672"/>
            <a:ext cx="9413483" cy="48665"/>
            <a:chOff x="2083888" y="6550671"/>
            <a:chExt cx="7060112" cy="48665"/>
          </a:xfrm>
        </p:grpSpPr>
        <p:sp>
          <p:nvSpPr>
            <p:cNvPr id="99" name="Google Shape;99;p16"/>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6"/>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6"/>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Picture 7.png" id="102" name="Google Shape;102;p16"/>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103" name="Google Shape;103;p16"/>
          <p:cNvGrpSpPr/>
          <p:nvPr/>
        </p:nvGrpSpPr>
        <p:grpSpPr>
          <a:xfrm>
            <a:off x="2844800" y="6553201"/>
            <a:ext cx="9347201" cy="45719"/>
            <a:chOff x="1905000" y="6553200"/>
            <a:chExt cx="7010400" cy="45719"/>
          </a:xfrm>
        </p:grpSpPr>
        <p:sp>
          <p:nvSpPr>
            <p:cNvPr id="104" name="Google Shape;104;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7" name="Google Shape;107;p16"/>
          <p:cNvGrpSpPr/>
          <p:nvPr/>
        </p:nvGrpSpPr>
        <p:grpSpPr>
          <a:xfrm>
            <a:off x="0" y="1295401"/>
            <a:ext cx="9347201" cy="45719"/>
            <a:chOff x="1905000" y="6553200"/>
            <a:chExt cx="7010400" cy="45719"/>
          </a:xfrm>
        </p:grpSpPr>
        <p:sp>
          <p:nvSpPr>
            <p:cNvPr id="108" name="Google Shape;108;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1" name="Google Shape;111;p16"/>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1" type="ftr"/>
          </p:nvPr>
        </p:nvSpPr>
        <p:spPr>
          <a:xfrm>
            <a:off x="0" y="6554056"/>
            <a:ext cx="12192000" cy="30394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6"/>
          <p:cNvSpPr txBox="1"/>
          <p:nvPr>
            <p:ph idx="12" type="sldNum"/>
          </p:nvPr>
        </p:nvSpPr>
        <p:spPr>
          <a:xfrm>
            <a:off x="11815" y="6554055"/>
            <a:ext cx="12180184" cy="26161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2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3"/>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5"/>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6"/>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7"/>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7"/>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8"/>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8"/>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8"/>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8"/>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8"/>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2" name="Shape 162"/>
        <p:cNvGrpSpPr/>
        <p:nvPr/>
      </p:nvGrpSpPr>
      <p:grpSpPr>
        <a:xfrm>
          <a:off x="0" y="0"/>
          <a:ext cx="0" cy="0"/>
          <a:chOff x="0" y="0"/>
          <a:chExt cx="0" cy="0"/>
        </a:xfrm>
      </p:grpSpPr>
      <p:sp>
        <p:nvSpPr>
          <p:cNvPr id="163" name="Google Shape;163;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4" name="Shape 164"/>
        <p:cNvGrpSpPr/>
        <p:nvPr/>
      </p:nvGrpSpPr>
      <p:grpSpPr>
        <a:xfrm>
          <a:off x="0" y="0"/>
          <a:ext cx="0" cy="0"/>
          <a:chOff x="0" y="0"/>
          <a:chExt cx="0" cy="0"/>
        </a:xfrm>
      </p:grpSpPr>
      <p:grpSp>
        <p:nvGrpSpPr>
          <p:cNvPr id="165" name="Google Shape;165;p30"/>
          <p:cNvGrpSpPr/>
          <p:nvPr/>
        </p:nvGrpSpPr>
        <p:grpSpPr>
          <a:xfrm>
            <a:off x="0" y="507989"/>
            <a:ext cx="1383765" cy="1355017"/>
            <a:chOff x="0" y="381001"/>
            <a:chExt cx="1037850" cy="1016288"/>
          </a:xfrm>
        </p:grpSpPr>
        <p:sp>
          <p:nvSpPr>
            <p:cNvPr id="166" name="Google Shape;166;p3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7" name="Google Shape;167;p30"/>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68" name="Google Shape;168;p30"/>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69" name="Google Shape;169;p30"/>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170" name="Google Shape;170;p3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171" name="Shape 171"/>
        <p:cNvGrpSpPr/>
        <p:nvPr/>
      </p:nvGrpSpPr>
      <p:grpSpPr>
        <a:xfrm>
          <a:off x="0" y="0"/>
          <a:ext cx="0" cy="0"/>
          <a:chOff x="0" y="0"/>
          <a:chExt cx="0" cy="0"/>
        </a:xfrm>
      </p:grpSpPr>
      <p:grpSp>
        <p:nvGrpSpPr>
          <p:cNvPr id="172" name="Google Shape;172;p31"/>
          <p:cNvGrpSpPr/>
          <p:nvPr/>
        </p:nvGrpSpPr>
        <p:grpSpPr>
          <a:xfrm>
            <a:off x="0" y="507989"/>
            <a:ext cx="1383765" cy="1355017"/>
            <a:chOff x="0" y="381001"/>
            <a:chExt cx="1037850" cy="1016288"/>
          </a:xfrm>
        </p:grpSpPr>
        <p:sp>
          <p:nvSpPr>
            <p:cNvPr id="173" name="Google Shape;173;p3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4" name="Google Shape;174;p3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75" name="Google Shape;175;p31"/>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76" name="Google Shape;176;p31"/>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177" name="Google Shape;177;p3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spTree>
      <p:nvGrpSpPr>
        <p:cNvPr id="178" name="Shape 178"/>
        <p:cNvGrpSpPr/>
        <p:nvPr/>
      </p:nvGrpSpPr>
      <p:grpSpPr>
        <a:xfrm>
          <a:off x="0" y="0"/>
          <a:ext cx="0" cy="0"/>
          <a:chOff x="0" y="0"/>
          <a:chExt cx="0" cy="0"/>
        </a:xfrm>
      </p:grpSpPr>
      <p:grpSp>
        <p:nvGrpSpPr>
          <p:cNvPr id="179" name="Google Shape;179;p32"/>
          <p:cNvGrpSpPr/>
          <p:nvPr/>
        </p:nvGrpSpPr>
        <p:grpSpPr>
          <a:xfrm>
            <a:off x="0" y="507989"/>
            <a:ext cx="1383765" cy="1355017"/>
            <a:chOff x="0" y="381001"/>
            <a:chExt cx="1037850" cy="1016288"/>
          </a:xfrm>
        </p:grpSpPr>
        <p:sp>
          <p:nvSpPr>
            <p:cNvPr id="180" name="Google Shape;180;p3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1" name="Google Shape;181;p3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82" name="Google Shape;182;p32"/>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83" name="Google Shape;183;p32"/>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184" name="Google Shape;184;p32"/>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4">
    <p:spTree>
      <p:nvGrpSpPr>
        <p:cNvPr id="185" name="Shape 185"/>
        <p:cNvGrpSpPr/>
        <p:nvPr/>
      </p:nvGrpSpPr>
      <p:grpSpPr>
        <a:xfrm>
          <a:off x="0" y="0"/>
          <a:ext cx="0" cy="0"/>
          <a:chOff x="0" y="0"/>
          <a:chExt cx="0" cy="0"/>
        </a:xfrm>
      </p:grpSpPr>
      <p:grpSp>
        <p:nvGrpSpPr>
          <p:cNvPr id="186" name="Google Shape;186;p33"/>
          <p:cNvGrpSpPr/>
          <p:nvPr/>
        </p:nvGrpSpPr>
        <p:grpSpPr>
          <a:xfrm>
            <a:off x="0" y="507989"/>
            <a:ext cx="1383765" cy="1355017"/>
            <a:chOff x="0" y="381001"/>
            <a:chExt cx="1037850" cy="1016288"/>
          </a:xfrm>
        </p:grpSpPr>
        <p:sp>
          <p:nvSpPr>
            <p:cNvPr id="187" name="Google Shape;187;p3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8" name="Google Shape;188;p3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89" name="Google Shape;189;p33"/>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90" name="Google Shape;190;p33"/>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191" name="Google Shape;191;p33"/>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5">
    <p:spTree>
      <p:nvGrpSpPr>
        <p:cNvPr id="192" name="Shape 192"/>
        <p:cNvGrpSpPr/>
        <p:nvPr/>
      </p:nvGrpSpPr>
      <p:grpSpPr>
        <a:xfrm>
          <a:off x="0" y="0"/>
          <a:ext cx="0" cy="0"/>
          <a:chOff x="0" y="0"/>
          <a:chExt cx="0" cy="0"/>
        </a:xfrm>
      </p:grpSpPr>
      <p:grpSp>
        <p:nvGrpSpPr>
          <p:cNvPr id="193" name="Google Shape;193;p34"/>
          <p:cNvGrpSpPr/>
          <p:nvPr/>
        </p:nvGrpSpPr>
        <p:grpSpPr>
          <a:xfrm>
            <a:off x="0" y="507989"/>
            <a:ext cx="1383765" cy="1355017"/>
            <a:chOff x="0" y="381001"/>
            <a:chExt cx="1037850" cy="1016288"/>
          </a:xfrm>
        </p:grpSpPr>
        <p:sp>
          <p:nvSpPr>
            <p:cNvPr id="194" name="Google Shape;194;p3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5" name="Google Shape;195;p3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96" name="Google Shape;196;p34"/>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97" name="Google Shape;197;p34"/>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198" name="Google Shape;198;p3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_AND_BODY_6">
    <p:spTree>
      <p:nvGrpSpPr>
        <p:cNvPr id="199" name="Shape 199"/>
        <p:cNvGrpSpPr/>
        <p:nvPr/>
      </p:nvGrpSpPr>
      <p:grpSpPr>
        <a:xfrm>
          <a:off x="0" y="0"/>
          <a:ext cx="0" cy="0"/>
          <a:chOff x="0" y="0"/>
          <a:chExt cx="0" cy="0"/>
        </a:xfrm>
      </p:grpSpPr>
      <p:grpSp>
        <p:nvGrpSpPr>
          <p:cNvPr id="200" name="Google Shape;200;p35"/>
          <p:cNvGrpSpPr/>
          <p:nvPr/>
        </p:nvGrpSpPr>
        <p:grpSpPr>
          <a:xfrm>
            <a:off x="0" y="507989"/>
            <a:ext cx="1383765" cy="1355017"/>
            <a:chOff x="0" y="381001"/>
            <a:chExt cx="1037850" cy="1016288"/>
          </a:xfrm>
        </p:grpSpPr>
        <p:sp>
          <p:nvSpPr>
            <p:cNvPr id="201" name="Google Shape;201;p3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2" name="Google Shape;202;p3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203" name="Google Shape;203;p35"/>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204" name="Google Shape;204;p35"/>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205" name="Google Shape;205;p35"/>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6">
  <p:cSld name="TITLE_AND_BODY_7">
    <p:spTree>
      <p:nvGrpSpPr>
        <p:cNvPr id="206" name="Shape 206"/>
        <p:cNvGrpSpPr/>
        <p:nvPr/>
      </p:nvGrpSpPr>
      <p:grpSpPr>
        <a:xfrm>
          <a:off x="0" y="0"/>
          <a:ext cx="0" cy="0"/>
          <a:chOff x="0" y="0"/>
          <a:chExt cx="0" cy="0"/>
        </a:xfrm>
      </p:grpSpPr>
      <p:grpSp>
        <p:nvGrpSpPr>
          <p:cNvPr id="207" name="Google Shape;207;p36"/>
          <p:cNvGrpSpPr/>
          <p:nvPr/>
        </p:nvGrpSpPr>
        <p:grpSpPr>
          <a:xfrm>
            <a:off x="0" y="507989"/>
            <a:ext cx="1383765" cy="1355017"/>
            <a:chOff x="0" y="381001"/>
            <a:chExt cx="1037850" cy="1016288"/>
          </a:xfrm>
        </p:grpSpPr>
        <p:sp>
          <p:nvSpPr>
            <p:cNvPr id="208" name="Google Shape;208;p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9" name="Google Shape;209;p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210" name="Google Shape;210;p36"/>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211" name="Google Shape;211;p36"/>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212" name="Google Shape;212;p36"/>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7">
  <p:cSld name="TITLE_AND_BODY_8">
    <p:spTree>
      <p:nvGrpSpPr>
        <p:cNvPr id="213" name="Shape 213"/>
        <p:cNvGrpSpPr/>
        <p:nvPr/>
      </p:nvGrpSpPr>
      <p:grpSpPr>
        <a:xfrm>
          <a:off x="0" y="0"/>
          <a:ext cx="0" cy="0"/>
          <a:chOff x="0" y="0"/>
          <a:chExt cx="0" cy="0"/>
        </a:xfrm>
      </p:grpSpPr>
      <p:grpSp>
        <p:nvGrpSpPr>
          <p:cNvPr id="214" name="Google Shape;214;p37"/>
          <p:cNvGrpSpPr/>
          <p:nvPr/>
        </p:nvGrpSpPr>
        <p:grpSpPr>
          <a:xfrm>
            <a:off x="0" y="507989"/>
            <a:ext cx="1383765" cy="1355017"/>
            <a:chOff x="0" y="381001"/>
            <a:chExt cx="1037850" cy="1016288"/>
          </a:xfrm>
        </p:grpSpPr>
        <p:sp>
          <p:nvSpPr>
            <p:cNvPr id="215" name="Google Shape;215;p3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6" name="Google Shape;216;p3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217" name="Google Shape;217;p37"/>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218" name="Google Shape;218;p37"/>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219" name="Google Shape;219;p37"/>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8">
  <p:cSld name="TITLE_AND_BODY_9">
    <p:spTree>
      <p:nvGrpSpPr>
        <p:cNvPr id="220" name="Shape 220"/>
        <p:cNvGrpSpPr/>
        <p:nvPr/>
      </p:nvGrpSpPr>
      <p:grpSpPr>
        <a:xfrm>
          <a:off x="0" y="0"/>
          <a:ext cx="0" cy="0"/>
          <a:chOff x="0" y="0"/>
          <a:chExt cx="0" cy="0"/>
        </a:xfrm>
      </p:grpSpPr>
      <p:grpSp>
        <p:nvGrpSpPr>
          <p:cNvPr id="221" name="Google Shape;221;p38"/>
          <p:cNvGrpSpPr/>
          <p:nvPr/>
        </p:nvGrpSpPr>
        <p:grpSpPr>
          <a:xfrm>
            <a:off x="0" y="507989"/>
            <a:ext cx="1383765" cy="1355017"/>
            <a:chOff x="0" y="381001"/>
            <a:chExt cx="1037850" cy="1016288"/>
          </a:xfrm>
        </p:grpSpPr>
        <p:sp>
          <p:nvSpPr>
            <p:cNvPr id="222" name="Google Shape;222;p3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3" name="Google Shape;223;p3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224" name="Google Shape;224;p38"/>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225" name="Google Shape;225;p38"/>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226" name="Google Shape;226;p38"/>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9">
  <p:cSld name="TITLE_AND_BODY_10">
    <p:spTree>
      <p:nvGrpSpPr>
        <p:cNvPr id="227" name="Shape 227"/>
        <p:cNvGrpSpPr/>
        <p:nvPr/>
      </p:nvGrpSpPr>
      <p:grpSpPr>
        <a:xfrm>
          <a:off x="0" y="0"/>
          <a:ext cx="0" cy="0"/>
          <a:chOff x="0" y="0"/>
          <a:chExt cx="0" cy="0"/>
        </a:xfrm>
      </p:grpSpPr>
      <p:grpSp>
        <p:nvGrpSpPr>
          <p:cNvPr id="228" name="Google Shape;228;p39"/>
          <p:cNvGrpSpPr/>
          <p:nvPr/>
        </p:nvGrpSpPr>
        <p:grpSpPr>
          <a:xfrm>
            <a:off x="0" y="507989"/>
            <a:ext cx="1383765" cy="1355017"/>
            <a:chOff x="0" y="381001"/>
            <a:chExt cx="1037850" cy="1016288"/>
          </a:xfrm>
        </p:grpSpPr>
        <p:sp>
          <p:nvSpPr>
            <p:cNvPr id="229" name="Google Shape;229;p3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0" name="Google Shape;230;p3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231" name="Google Shape;231;p39"/>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232" name="Google Shape;232;p39"/>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0"/>
              </a:spcBef>
              <a:spcAft>
                <a:spcPts val="0"/>
              </a:spcAft>
              <a:buSzPts val="1500"/>
              <a:buChar char="○"/>
              <a:defRPr/>
            </a:lvl2pPr>
            <a:lvl3pPr indent="-323850" lvl="2" marL="1371600" rtl="0" algn="l">
              <a:lnSpc>
                <a:spcPct val="115000"/>
              </a:lnSpc>
              <a:spcBef>
                <a:spcPts val="0"/>
              </a:spcBef>
              <a:spcAft>
                <a:spcPts val="0"/>
              </a:spcAft>
              <a:buSzPts val="1500"/>
              <a:buChar char="■"/>
              <a:defRPr/>
            </a:lvl3pPr>
            <a:lvl4pPr indent="-323850" lvl="3" marL="1828800" rtl="0" algn="l">
              <a:lnSpc>
                <a:spcPct val="115000"/>
              </a:lnSpc>
              <a:spcBef>
                <a:spcPts val="0"/>
              </a:spcBef>
              <a:spcAft>
                <a:spcPts val="0"/>
              </a:spcAft>
              <a:buSzPts val="1500"/>
              <a:buChar char="●"/>
              <a:defRPr/>
            </a:lvl4pPr>
            <a:lvl5pPr indent="-323850" lvl="4" marL="2286000" rtl="0" algn="l">
              <a:lnSpc>
                <a:spcPct val="115000"/>
              </a:lnSpc>
              <a:spcBef>
                <a:spcPts val="0"/>
              </a:spcBef>
              <a:spcAft>
                <a:spcPts val="0"/>
              </a:spcAft>
              <a:buSzPts val="1500"/>
              <a:buChar char="○"/>
              <a:defRPr/>
            </a:lvl5pPr>
            <a:lvl6pPr indent="-323850" lvl="5" marL="2743200" rtl="0" algn="l">
              <a:lnSpc>
                <a:spcPct val="115000"/>
              </a:lnSpc>
              <a:spcBef>
                <a:spcPts val="0"/>
              </a:spcBef>
              <a:spcAft>
                <a:spcPts val="0"/>
              </a:spcAft>
              <a:buSzPts val="1500"/>
              <a:buChar char="■"/>
              <a:defRPr/>
            </a:lvl6pPr>
            <a:lvl7pPr indent="-323850" lvl="6" marL="3200400" rtl="0" algn="l">
              <a:lnSpc>
                <a:spcPct val="115000"/>
              </a:lnSpc>
              <a:spcBef>
                <a:spcPts val="0"/>
              </a:spcBef>
              <a:spcAft>
                <a:spcPts val="0"/>
              </a:spcAft>
              <a:buSzPts val="1500"/>
              <a:buChar char="●"/>
              <a:defRPr/>
            </a:lvl7pPr>
            <a:lvl8pPr indent="-323850" lvl="7" marL="3657600" rtl="0" algn="l">
              <a:lnSpc>
                <a:spcPct val="115000"/>
              </a:lnSpc>
              <a:spcBef>
                <a:spcPts val="0"/>
              </a:spcBef>
              <a:spcAft>
                <a:spcPts val="0"/>
              </a:spcAft>
              <a:buSzPts val="1500"/>
              <a:buChar char="○"/>
              <a:defRPr/>
            </a:lvl8pPr>
            <a:lvl9pPr indent="-323850" lvl="8" marL="4114800" rtl="0" algn="l">
              <a:lnSpc>
                <a:spcPct val="115000"/>
              </a:lnSpc>
              <a:spcBef>
                <a:spcPts val="0"/>
              </a:spcBef>
              <a:spcAft>
                <a:spcPts val="0"/>
              </a:spcAft>
              <a:buSzPts val="1500"/>
              <a:buChar char="■"/>
              <a:defRPr/>
            </a:lvl9pPr>
          </a:lstStyle>
          <a:p/>
        </p:txBody>
      </p:sp>
      <p:sp>
        <p:nvSpPr>
          <p:cNvPr id="233" name="Google Shape;233;p3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0"/>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image" Target="../media/image24.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theme" Target="../theme/theme1.xml"/><Relationship Id="rId25" Type="http://schemas.openxmlformats.org/officeDocument/2006/relationships/slideLayout" Target="../slideLayouts/slideLayout37.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3352680"/>
            <a:ext cx="11581200" cy="2742120"/>
          </a:xfrm>
          <a:prstGeom prst="rect">
            <a:avLst/>
          </a:prstGeom>
          <a:solidFill>
            <a:srgbClr val="101141"/>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860640" y="6095880"/>
            <a:ext cx="3859560" cy="752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095880"/>
            <a:ext cx="3859560" cy="752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721640" y="6095880"/>
            <a:ext cx="3859560" cy="752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1"/>
          <p:cNvPicPr preferRelativeResize="0"/>
          <p:nvPr/>
        </p:nvPicPr>
        <p:blipFill rotWithShape="1">
          <a:blip r:embed="rId2">
            <a:alphaModFix/>
          </a:blip>
          <a:srcRect b="28589" l="0" r="0" t="0"/>
          <a:stretch/>
        </p:blipFill>
        <p:spPr>
          <a:xfrm>
            <a:off x="101520" y="3352680"/>
            <a:ext cx="2742120" cy="1978920"/>
          </a:xfrm>
          <a:prstGeom prst="rect">
            <a:avLst/>
          </a:prstGeom>
          <a:noFill/>
          <a:ln>
            <a:noFill/>
          </a:ln>
        </p:spPr>
      </p:pic>
      <p:sp>
        <p:nvSpPr>
          <p:cNvPr id="15" name="Google Shape;15;p1"/>
          <p:cNvSpPr/>
          <p:nvPr/>
        </p:nvSpPr>
        <p:spPr>
          <a:xfrm>
            <a:off x="-101520" y="5257800"/>
            <a:ext cx="2945160" cy="53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2900" u="none" cap="none" strike="noStrike">
                <a:solidFill>
                  <a:srgbClr val="FFFFFF"/>
                </a:solidFill>
                <a:latin typeface="Arial"/>
                <a:ea typeface="Arial"/>
                <a:cs typeface="Arial"/>
                <a:sym typeface="Arial"/>
              </a:rPr>
              <a:t>BITS</a:t>
            </a:r>
            <a:r>
              <a:rPr b="0" i="0" lang="en-IN" sz="2900" u="none" cap="none" strike="noStrike">
                <a:solidFill>
                  <a:srgbClr val="FFFFFF"/>
                </a:solidFill>
                <a:latin typeface="Arial"/>
                <a:ea typeface="Arial"/>
                <a:cs typeface="Arial"/>
                <a:sym typeface="Arial"/>
              </a:rPr>
              <a:t> Pilani</a:t>
            </a:r>
            <a:endParaRPr b="0" i="0" sz="2900" u="none" cap="none" strike="noStrike">
              <a:solidFill>
                <a:schemeClr val="dk1"/>
              </a:solidFill>
              <a:latin typeface="Arial"/>
              <a:ea typeface="Arial"/>
              <a:cs typeface="Arial"/>
              <a:sym typeface="Arial"/>
            </a:endParaRPr>
          </a:p>
        </p:txBody>
      </p:sp>
      <p:sp>
        <p:nvSpPr>
          <p:cNvPr id="16" name="Google Shape;16;p1"/>
          <p:cNvSpPr/>
          <p:nvPr/>
        </p:nvSpPr>
        <p:spPr>
          <a:xfrm>
            <a:off x="203040" y="5666760"/>
            <a:ext cx="25390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chemeClr val="dk1"/>
              </a:solidFill>
              <a:latin typeface="Arial"/>
              <a:ea typeface="Arial"/>
              <a:cs typeface="Arial"/>
              <a:sym typeface="Arial"/>
            </a:endParaRPr>
          </a:p>
        </p:txBody>
      </p:sp>
      <p:sp>
        <p:nvSpPr>
          <p:cNvPr id="17" name="Google Shape;17;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p:nvPr/>
        </p:nvSpPr>
        <p:spPr>
          <a:xfrm>
            <a:off x="4368960" y="6596280"/>
            <a:ext cx="7822080" cy="2570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IN" sz="1100" strike="noStrike">
                <a:solidFill>
                  <a:srgbClr val="101141"/>
                </a:solidFill>
                <a:latin typeface="Arial"/>
                <a:ea typeface="Arial"/>
                <a:cs typeface="Arial"/>
                <a:sym typeface="Arial"/>
              </a:rPr>
              <a:t>BITS </a:t>
            </a:r>
            <a:r>
              <a:rPr b="0" lang="en-IN" sz="1100" strike="noStrike">
                <a:solidFill>
                  <a:srgbClr val="101141"/>
                </a:solidFill>
                <a:latin typeface="Arial"/>
                <a:ea typeface="Arial"/>
                <a:cs typeface="Arial"/>
                <a:sym typeface="Arial"/>
              </a:rPr>
              <a:t>Pilani, Pilani Campus</a:t>
            </a:r>
            <a:endParaRPr b="0" sz="1100" strike="noStrike">
              <a:solidFill>
                <a:schemeClr val="dk1"/>
              </a:solidFill>
              <a:latin typeface="Arial"/>
              <a:ea typeface="Arial"/>
              <a:cs typeface="Arial"/>
              <a:sym typeface="Arial"/>
            </a:endParaRPr>
          </a:p>
        </p:txBody>
      </p:sp>
      <p:grpSp>
        <p:nvGrpSpPr>
          <p:cNvPr id="82" name="Google Shape;82;p15"/>
          <p:cNvGrpSpPr/>
          <p:nvPr/>
        </p:nvGrpSpPr>
        <p:grpSpPr>
          <a:xfrm>
            <a:off x="2778480" y="6550560"/>
            <a:ext cx="9412560" cy="47520"/>
            <a:chOff x="2778480" y="6550560"/>
            <a:chExt cx="9412560" cy="47520"/>
          </a:xfrm>
        </p:grpSpPr>
        <p:sp>
          <p:nvSpPr>
            <p:cNvPr id="83" name="Google Shape;83;p15"/>
            <p:cNvSpPr/>
            <p:nvPr/>
          </p:nvSpPr>
          <p:spPr>
            <a:xfrm>
              <a:off x="6174000" y="6550560"/>
              <a:ext cx="3103560" cy="4752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9210600" y="6550560"/>
              <a:ext cx="2980440" cy="44640"/>
            </a:xfrm>
            <a:prstGeom prst="rect">
              <a:avLst/>
            </a:prstGeom>
            <a:solidFill>
              <a:srgbClr val="E31C24"/>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778480" y="6550560"/>
              <a:ext cx="3439800" cy="4752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15"/>
          <p:cNvPicPr preferRelativeResize="0"/>
          <p:nvPr/>
        </p:nvPicPr>
        <p:blipFill rotWithShape="1">
          <a:blip r:embed="rId1">
            <a:alphaModFix/>
          </a:blip>
          <a:srcRect b="5315" l="1916" r="0" t="0"/>
          <a:stretch/>
        </p:blipFill>
        <p:spPr>
          <a:xfrm>
            <a:off x="8839080" y="0"/>
            <a:ext cx="2923200" cy="691560"/>
          </a:xfrm>
          <a:prstGeom prst="rect">
            <a:avLst/>
          </a:prstGeom>
          <a:noFill/>
          <a:ln>
            <a:noFill/>
          </a:ln>
        </p:spPr>
      </p:pic>
      <p:grpSp>
        <p:nvGrpSpPr>
          <p:cNvPr id="87" name="Google Shape;87;p15"/>
          <p:cNvGrpSpPr/>
          <p:nvPr/>
        </p:nvGrpSpPr>
        <p:grpSpPr>
          <a:xfrm>
            <a:off x="2844720" y="6553080"/>
            <a:ext cx="9345960" cy="44640"/>
            <a:chOff x="2844720" y="6553080"/>
            <a:chExt cx="9345960" cy="44640"/>
          </a:xfrm>
        </p:grpSpPr>
        <p:sp>
          <p:nvSpPr>
            <p:cNvPr id="88" name="Google Shape;88;p15"/>
            <p:cNvSpPr/>
            <p:nvPr/>
          </p:nvSpPr>
          <p:spPr>
            <a:xfrm>
              <a:off x="5994360" y="65530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44720" y="65530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9087120" y="65530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a:off x="0" y="1295280"/>
            <a:ext cx="9345960" cy="44640"/>
            <a:chOff x="0" y="1295280"/>
            <a:chExt cx="9345960" cy="44640"/>
          </a:xfrm>
        </p:grpSpPr>
        <p:sp>
          <p:nvSpPr>
            <p:cNvPr id="92" name="Google Shape;92;p15"/>
            <p:cNvSpPr/>
            <p:nvPr/>
          </p:nvSpPr>
          <p:spPr>
            <a:xfrm>
              <a:off x="3149640" y="12952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0" y="12952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242400" y="12952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deep-learning" TargetMode="External"/><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idx="1" type="body"/>
          </p:nvPr>
        </p:nvSpPr>
        <p:spPr>
          <a:xfrm>
            <a:off x="3946075" y="4803325"/>
            <a:ext cx="6112200" cy="1140300"/>
          </a:xfrm>
          <a:prstGeom prst="rect">
            <a:avLst/>
          </a:prstGeom>
          <a:noFill/>
          <a:ln>
            <a:noFill/>
          </a:ln>
        </p:spPr>
        <p:txBody>
          <a:bodyPr anchorCtr="0" anchor="b" bIns="0" lIns="0" spcFirstLastPara="1" rIns="0" wrap="square" tIns="0">
            <a:noAutofit/>
          </a:bodyPr>
          <a:lstStyle/>
          <a:p>
            <a:pPr indent="0" lvl="0" marL="0" rtl="0" algn="l">
              <a:lnSpc>
                <a:spcPct val="112500"/>
              </a:lnSpc>
              <a:spcBef>
                <a:spcPts val="0"/>
              </a:spcBef>
              <a:spcAft>
                <a:spcPts val="0"/>
              </a:spcAft>
              <a:buClr>
                <a:schemeClr val="lt1"/>
              </a:buClr>
              <a:buSzPts val="1600"/>
              <a:buNone/>
            </a:pPr>
            <a:r>
              <a:rPr lang="en-IN" sz="1600">
                <a:latin typeface="Arial"/>
                <a:ea typeface="Arial"/>
                <a:cs typeface="Arial"/>
                <a:sym typeface="Arial"/>
              </a:rPr>
              <a:t> </a:t>
            </a:r>
            <a:endParaRPr sz="1600"/>
          </a:p>
          <a:p>
            <a:pPr indent="0" lvl="0" marL="0" rtl="0" algn="l">
              <a:lnSpc>
                <a:spcPct val="112500"/>
              </a:lnSpc>
              <a:spcBef>
                <a:spcPts val="0"/>
              </a:spcBef>
              <a:spcAft>
                <a:spcPts val="0"/>
              </a:spcAft>
              <a:buClr>
                <a:schemeClr val="lt1"/>
              </a:buClr>
              <a:buSzPts val="1600"/>
              <a:buNone/>
            </a:pPr>
            <a:r>
              <a:t/>
            </a:r>
            <a:endParaRPr sz="1600"/>
          </a:p>
          <a:p>
            <a:pPr indent="0" lvl="0" marL="0" rtl="0" algn="l">
              <a:lnSpc>
                <a:spcPct val="112500"/>
              </a:lnSpc>
              <a:spcBef>
                <a:spcPts val="0"/>
              </a:spcBef>
              <a:spcAft>
                <a:spcPts val="0"/>
              </a:spcAft>
              <a:buClr>
                <a:schemeClr val="lt1"/>
              </a:buClr>
              <a:buSzPts val="1600"/>
              <a:buNone/>
            </a:pPr>
            <a:r>
              <a:rPr lang="en-IN" sz="1600"/>
              <a:t> 		</a:t>
            </a:r>
            <a:endParaRPr sz="1600"/>
          </a:p>
          <a:p>
            <a:pPr indent="0" lvl="0" marL="0" rtl="0" algn="l">
              <a:lnSpc>
                <a:spcPct val="112500"/>
              </a:lnSpc>
              <a:spcBef>
                <a:spcPts val="0"/>
              </a:spcBef>
              <a:spcAft>
                <a:spcPts val="0"/>
              </a:spcAft>
              <a:buClr>
                <a:schemeClr val="lt1"/>
              </a:buClr>
              <a:buSzPts val="1600"/>
              <a:buNone/>
            </a:pPr>
            <a:r>
              <a:t/>
            </a:r>
            <a:endParaRPr/>
          </a:p>
        </p:txBody>
      </p:sp>
      <p:sp>
        <p:nvSpPr>
          <p:cNvPr id="239" name="Google Shape;239;p40"/>
          <p:cNvSpPr txBox="1"/>
          <p:nvPr/>
        </p:nvSpPr>
        <p:spPr>
          <a:xfrm>
            <a:off x="10178283" y="0"/>
            <a:ext cx="19543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Date: </a:t>
            </a:r>
            <a:r>
              <a:rPr lang="en-IN" sz="1800">
                <a:solidFill>
                  <a:schemeClr val="lt1"/>
                </a:solidFill>
              </a:rPr>
              <a:t>30</a:t>
            </a:r>
            <a:r>
              <a:rPr lang="en-IN" sz="1800">
                <a:solidFill>
                  <a:schemeClr val="lt1"/>
                </a:solidFill>
                <a:latin typeface="Arial"/>
                <a:ea typeface="Arial"/>
                <a:cs typeface="Arial"/>
                <a:sym typeface="Arial"/>
              </a:rPr>
              <a:t>/0</a:t>
            </a:r>
            <a:r>
              <a:rPr lang="en-IN" sz="1800">
                <a:solidFill>
                  <a:schemeClr val="lt1"/>
                </a:solidFill>
              </a:rPr>
              <a:t>4</a:t>
            </a:r>
            <a:r>
              <a:rPr lang="en-IN" sz="1800">
                <a:solidFill>
                  <a:schemeClr val="lt1"/>
                </a:solidFill>
                <a:latin typeface="Arial"/>
                <a:ea typeface="Arial"/>
                <a:cs typeface="Arial"/>
                <a:sym typeface="Arial"/>
              </a:rPr>
              <a:t>/202</a:t>
            </a:r>
            <a:r>
              <a:rPr lang="en-IN" sz="1800">
                <a:solidFill>
                  <a:schemeClr val="lt1"/>
                </a:solidFill>
              </a:rPr>
              <a:t>2</a:t>
            </a:r>
            <a:endParaRPr/>
          </a:p>
        </p:txBody>
      </p:sp>
      <p:sp>
        <p:nvSpPr>
          <p:cNvPr id="240" name="Google Shape;240;p40"/>
          <p:cNvSpPr txBox="1"/>
          <p:nvPr/>
        </p:nvSpPr>
        <p:spPr>
          <a:xfrm>
            <a:off x="3897825" y="3505200"/>
            <a:ext cx="5692800" cy="2820900"/>
          </a:xfrm>
          <a:prstGeom prst="rect">
            <a:avLst/>
          </a:prstGeom>
          <a:noFill/>
          <a:ln>
            <a:noFill/>
          </a:ln>
        </p:spPr>
        <p:txBody>
          <a:bodyPr anchorCtr="0" anchor="ctr" bIns="0" lIns="0" spcFirstLastPara="1" rIns="0" wrap="square" tIns="0">
            <a:normAutofit fontScale="77500" lnSpcReduction="20000"/>
          </a:bodyPr>
          <a:lstStyle/>
          <a:p>
            <a:pPr indent="0" lvl="0" marL="0" rtl="0" algn="ctr">
              <a:spcBef>
                <a:spcPts val="0"/>
              </a:spcBef>
              <a:spcAft>
                <a:spcPts val="0"/>
              </a:spcAft>
              <a:buNone/>
            </a:pPr>
            <a:r>
              <a:rPr b="1" lang="en-IN" sz="2800">
                <a:solidFill>
                  <a:srgbClr val="FFFFFF"/>
                </a:solidFill>
                <a:latin typeface="Times New Roman"/>
                <a:ea typeface="Times New Roman"/>
                <a:cs typeface="Times New Roman"/>
                <a:sym typeface="Times New Roman"/>
              </a:rPr>
              <a:t>Siamese Neural Network for One-Shot Image Recognition</a:t>
            </a:r>
            <a:endParaRPr b="1" sz="2800">
              <a:solidFill>
                <a:srgbClr val="FFFFFF"/>
              </a:solidFill>
              <a:latin typeface="Times New Roman"/>
              <a:ea typeface="Times New Roman"/>
              <a:cs typeface="Times New Roman"/>
              <a:sym typeface="Times New Roman"/>
            </a:endParaRPr>
          </a:p>
          <a:p>
            <a:pPr indent="0" lvl="0" marL="0" rtl="0" algn="ctr">
              <a:lnSpc>
                <a:spcPct val="112500"/>
              </a:lnSpc>
              <a:spcBef>
                <a:spcPts val="160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ctr">
              <a:lnSpc>
                <a:spcPct val="112500"/>
              </a:lnSpc>
              <a:spcBef>
                <a:spcPts val="0"/>
              </a:spcBef>
              <a:spcAft>
                <a:spcPts val="0"/>
              </a:spcAft>
              <a:buNone/>
            </a:pPr>
            <a:r>
              <a:rPr b="1" lang="en-IN" sz="1800">
                <a:solidFill>
                  <a:srgbClr val="FFFFFF"/>
                </a:solidFill>
                <a:latin typeface="Times New Roman"/>
                <a:ea typeface="Times New Roman"/>
                <a:cs typeface="Times New Roman"/>
                <a:sym typeface="Times New Roman"/>
              </a:rPr>
              <a:t> Harshit Agarwal:</a:t>
            </a:r>
            <a:r>
              <a:rPr lang="en-IN" sz="1800">
                <a:solidFill>
                  <a:srgbClr val="FFFFFF"/>
                </a:solidFill>
                <a:latin typeface="Times New Roman"/>
                <a:ea typeface="Times New Roman"/>
                <a:cs typeface="Times New Roman"/>
                <a:sym typeface="Times New Roman"/>
              </a:rPr>
              <a:t> 2019A3PS0245P</a:t>
            </a:r>
            <a:endParaRPr sz="1800">
              <a:solidFill>
                <a:srgbClr val="FFFFFF"/>
              </a:solidFill>
              <a:latin typeface="Times New Roman"/>
              <a:ea typeface="Times New Roman"/>
              <a:cs typeface="Times New Roman"/>
              <a:sym typeface="Times New Roman"/>
            </a:endParaRPr>
          </a:p>
          <a:p>
            <a:pPr indent="0" lvl="0" marL="0" rtl="0" algn="ctr">
              <a:lnSpc>
                <a:spcPct val="112500"/>
              </a:lnSpc>
              <a:spcBef>
                <a:spcPts val="1600"/>
              </a:spcBef>
              <a:spcAft>
                <a:spcPts val="0"/>
              </a:spcAft>
              <a:buNone/>
            </a:pPr>
            <a:r>
              <a:rPr b="1" lang="en-IN" sz="1800">
                <a:solidFill>
                  <a:srgbClr val="FFFFFF"/>
                </a:solidFill>
                <a:latin typeface="Times New Roman"/>
                <a:ea typeface="Times New Roman"/>
                <a:cs typeface="Times New Roman"/>
                <a:sym typeface="Times New Roman"/>
              </a:rPr>
              <a:t>Sahil Agrawal</a:t>
            </a:r>
            <a:r>
              <a:rPr lang="en-IN" sz="1800">
                <a:solidFill>
                  <a:srgbClr val="FFFFFF"/>
                </a:solidFill>
                <a:latin typeface="Times New Roman"/>
                <a:ea typeface="Times New Roman"/>
                <a:cs typeface="Times New Roman"/>
                <a:sym typeface="Times New Roman"/>
              </a:rPr>
              <a:t>: 2019A7PS0069P</a:t>
            </a:r>
            <a:endParaRPr sz="1800">
              <a:solidFill>
                <a:srgbClr val="FFFFFF"/>
              </a:solidFill>
              <a:latin typeface="Times New Roman"/>
              <a:ea typeface="Times New Roman"/>
              <a:cs typeface="Times New Roman"/>
              <a:sym typeface="Times New Roman"/>
            </a:endParaRPr>
          </a:p>
          <a:p>
            <a:pPr indent="0" lvl="0" marL="0" rtl="0" algn="ctr">
              <a:lnSpc>
                <a:spcPct val="112500"/>
              </a:lnSpc>
              <a:spcBef>
                <a:spcPts val="1600"/>
              </a:spcBef>
              <a:spcAft>
                <a:spcPts val="0"/>
              </a:spcAft>
              <a:buNone/>
            </a:pPr>
            <a:r>
              <a:rPr b="1" lang="en-IN" sz="1800">
                <a:solidFill>
                  <a:srgbClr val="FFFFFF"/>
                </a:solidFill>
                <a:latin typeface="Times New Roman"/>
                <a:ea typeface="Times New Roman"/>
                <a:cs typeface="Times New Roman"/>
                <a:sym typeface="Times New Roman"/>
              </a:rPr>
              <a:t>Harshal Agrawal:</a:t>
            </a:r>
            <a:r>
              <a:rPr lang="en-IN" sz="1800">
                <a:solidFill>
                  <a:srgbClr val="FFFFFF"/>
                </a:solidFill>
                <a:latin typeface="Times New Roman"/>
                <a:ea typeface="Times New Roman"/>
                <a:cs typeface="Times New Roman"/>
                <a:sym typeface="Times New Roman"/>
              </a:rPr>
              <a:t>: 2019A8PS0416P</a:t>
            </a:r>
            <a:endParaRPr sz="1800">
              <a:solidFill>
                <a:srgbClr val="FFFFFF"/>
              </a:solidFill>
              <a:latin typeface="Times New Roman"/>
              <a:ea typeface="Times New Roman"/>
              <a:cs typeface="Times New Roman"/>
              <a:sym typeface="Times New Roman"/>
            </a:endParaRPr>
          </a:p>
          <a:p>
            <a:pPr indent="0" lvl="0" marL="0" rtl="0" algn="ctr">
              <a:lnSpc>
                <a:spcPct val="1125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ctr">
              <a:lnSpc>
                <a:spcPct val="112500"/>
              </a:lnSpc>
              <a:spcBef>
                <a:spcPts val="0"/>
              </a:spcBef>
              <a:spcAft>
                <a:spcPts val="0"/>
              </a:spcAft>
              <a:buNone/>
            </a:pPr>
            <a:r>
              <a:rPr b="1" lang="en-IN" sz="1800">
                <a:solidFill>
                  <a:srgbClr val="FFFFFF"/>
                </a:solidFill>
                <a:latin typeface="Times New Roman"/>
                <a:ea typeface="Times New Roman"/>
                <a:cs typeface="Times New Roman"/>
                <a:sym typeface="Times New Roman"/>
              </a:rPr>
              <a:t>Supervisor</a:t>
            </a:r>
            <a:r>
              <a:rPr lang="en-IN" sz="1800">
                <a:solidFill>
                  <a:srgbClr val="FFFFFF"/>
                </a:solidFill>
                <a:latin typeface="Times New Roman"/>
                <a:ea typeface="Times New Roman"/>
                <a:cs typeface="Times New Roman"/>
                <a:sym typeface="Times New Roman"/>
              </a:rPr>
              <a:t>: Dr. Surekha Bhanot</a:t>
            </a:r>
            <a:endParaRPr sz="1800">
              <a:solidFill>
                <a:srgbClr val="FFFFFF"/>
              </a:solidFill>
              <a:latin typeface="Times New Roman"/>
              <a:ea typeface="Times New Roman"/>
              <a:cs typeface="Times New Roman"/>
              <a:sym typeface="Times New Roman"/>
            </a:endParaRPr>
          </a:p>
          <a:p>
            <a:pPr indent="0" lvl="0" marL="0" rtl="0" algn="ctr">
              <a:lnSpc>
                <a:spcPct val="112500"/>
              </a:lnSpc>
              <a:spcBef>
                <a:spcPts val="0"/>
              </a:spcBef>
              <a:spcAft>
                <a:spcPts val="0"/>
              </a:spcAft>
              <a:buNone/>
            </a:pPr>
            <a:r>
              <a:rPr b="1" lang="en-IN" sz="1800">
                <a:solidFill>
                  <a:srgbClr val="FFFFFF"/>
                </a:solidFill>
                <a:latin typeface="Times New Roman"/>
                <a:ea typeface="Times New Roman"/>
                <a:cs typeface="Times New Roman"/>
                <a:sym typeface="Times New Roman"/>
              </a:rPr>
              <a:t>TA</a:t>
            </a:r>
            <a:r>
              <a:rPr lang="en-IN" sz="1800">
                <a:solidFill>
                  <a:srgbClr val="FFFFFF"/>
                </a:solidFill>
                <a:latin typeface="Times New Roman"/>
                <a:ea typeface="Times New Roman"/>
                <a:cs typeface="Times New Roman"/>
                <a:sym typeface="Times New Roman"/>
              </a:rPr>
              <a:t>: Preetika Verma</a:t>
            </a:r>
            <a:endParaRPr sz="1800">
              <a:solidFill>
                <a:srgbClr val="FFFFFF"/>
              </a:solidFill>
              <a:latin typeface="Times New Roman"/>
              <a:ea typeface="Times New Roman"/>
              <a:cs typeface="Times New Roman"/>
              <a:sym typeface="Times New Roman"/>
            </a:endParaRPr>
          </a:p>
          <a:p>
            <a:pPr indent="0" lvl="0" marL="0" rtl="0" algn="ctr">
              <a:lnSpc>
                <a:spcPct val="112500"/>
              </a:lnSpc>
              <a:spcBef>
                <a:spcPts val="0"/>
              </a:spcBef>
              <a:spcAft>
                <a:spcPts val="1600"/>
              </a:spcAft>
              <a:buNone/>
            </a:pPr>
            <a:r>
              <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sz="4400">
                <a:latin typeface="Montserrat"/>
                <a:ea typeface="Montserrat"/>
                <a:cs typeface="Montserrat"/>
                <a:sym typeface="Montserrat"/>
              </a:rPr>
              <a:t>Background Concepts</a:t>
            </a:r>
            <a:endParaRPr sz="4400">
              <a:latin typeface="Montserrat"/>
              <a:ea typeface="Montserrat"/>
              <a:cs typeface="Montserrat"/>
              <a:sym typeface="Montserrat"/>
            </a:endParaRPr>
          </a:p>
        </p:txBody>
      </p:sp>
      <p:sp>
        <p:nvSpPr>
          <p:cNvPr id="303" name="Google Shape;303;p49"/>
          <p:cNvSpPr txBox="1"/>
          <p:nvPr>
            <p:ph idx="1" type="subTitle"/>
          </p:nvPr>
        </p:nvSpPr>
        <p:spPr>
          <a:xfrm>
            <a:off x="609475" y="2803075"/>
            <a:ext cx="5990100" cy="2778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b="1" lang="en-IN" sz="2300"/>
              <a:t>One-shot Learning</a:t>
            </a:r>
            <a:r>
              <a:rPr lang="en-IN" sz="2300"/>
              <a:t>: It is a classification</a:t>
            </a:r>
            <a:endParaRPr sz="2300"/>
          </a:p>
          <a:p>
            <a:pPr indent="0" lvl="0" marL="0" rtl="0" algn="l">
              <a:lnSpc>
                <a:spcPct val="100000"/>
              </a:lnSpc>
              <a:spcBef>
                <a:spcPts val="0"/>
              </a:spcBef>
              <a:spcAft>
                <a:spcPts val="0"/>
              </a:spcAft>
              <a:buSzPts val="1400"/>
              <a:buNone/>
            </a:pPr>
            <a:r>
              <a:rPr lang="en-IN" sz="2300"/>
              <a:t>task which involves predicting</a:t>
            </a:r>
            <a:endParaRPr sz="2300"/>
          </a:p>
          <a:p>
            <a:pPr indent="0" lvl="0" marL="0" rtl="0" algn="l">
              <a:lnSpc>
                <a:spcPct val="100000"/>
              </a:lnSpc>
              <a:spcBef>
                <a:spcPts val="0"/>
              </a:spcBef>
              <a:spcAft>
                <a:spcPts val="0"/>
              </a:spcAft>
              <a:buSzPts val="1400"/>
              <a:buNone/>
            </a:pPr>
            <a:r>
              <a:rPr lang="en-IN" sz="2300"/>
              <a:t>the label for an example after providing</a:t>
            </a:r>
            <a:endParaRPr sz="2300"/>
          </a:p>
          <a:p>
            <a:pPr indent="0" lvl="0" marL="0" rtl="0" algn="l">
              <a:lnSpc>
                <a:spcPct val="100000"/>
              </a:lnSpc>
              <a:spcBef>
                <a:spcPts val="0"/>
              </a:spcBef>
              <a:spcAft>
                <a:spcPts val="0"/>
              </a:spcAft>
              <a:buSzPts val="1400"/>
              <a:buNone/>
            </a:pPr>
            <a:r>
              <a:rPr lang="en-IN" sz="2300"/>
              <a:t>just one training example for a specific class. </a:t>
            </a:r>
            <a:endParaRPr sz="2300"/>
          </a:p>
          <a:p>
            <a:pPr indent="0" lvl="0" marL="0" rtl="0" algn="l">
              <a:lnSpc>
                <a:spcPct val="100000"/>
              </a:lnSpc>
              <a:spcBef>
                <a:spcPts val="1600"/>
              </a:spcBef>
              <a:spcAft>
                <a:spcPts val="1600"/>
              </a:spcAft>
              <a:buSzPts val="1400"/>
              <a:buNone/>
            </a:pPr>
            <a:r>
              <a:t/>
            </a:r>
            <a:endParaRPr sz="2300"/>
          </a:p>
        </p:txBody>
      </p:sp>
      <p:pic>
        <p:nvPicPr>
          <p:cNvPr id="304" name="Google Shape;304;p49"/>
          <p:cNvPicPr preferRelativeResize="0"/>
          <p:nvPr/>
        </p:nvPicPr>
        <p:blipFill rotWithShape="1">
          <a:blip r:embed="rId3">
            <a:alphaModFix/>
          </a:blip>
          <a:srcRect b="0" l="0" r="0" t="0"/>
          <a:stretch/>
        </p:blipFill>
        <p:spPr>
          <a:xfrm>
            <a:off x="6502600" y="1604533"/>
            <a:ext cx="5689400" cy="4859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sz="4400">
                <a:latin typeface="Montserrat"/>
                <a:ea typeface="Montserrat"/>
                <a:cs typeface="Montserrat"/>
                <a:sym typeface="Montserrat"/>
              </a:rPr>
              <a:t>Background Concepts</a:t>
            </a:r>
            <a:endParaRPr sz="4400">
              <a:latin typeface="Montserrat"/>
              <a:ea typeface="Montserrat"/>
              <a:cs typeface="Montserrat"/>
              <a:sym typeface="Montserrat"/>
            </a:endParaRPr>
          </a:p>
        </p:txBody>
      </p:sp>
      <p:sp>
        <p:nvSpPr>
          <p:cNvPr id="310" name="Google Shape;310;p50"/>
          <p:cNvSpPr txBox="1"/>
          <p:nvPr>
            <p:ph idx="1" type="subTitle"/>
          </p:nvPr>
        </p:nvSpPr>
        <p:spPr>
          <a:xfrm>
            <a:off x="609480" y="1604520"/>
            <a:ext cx="10972500" cy="397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b="1" lang="en-IN" sz="2300"/>
              <a:t>Convolutional Neural Network (CNN)</a:t>
            </a:r>
            <a:r>
              <a:rPr lang="en-IN" sz="2300"/>
              <a:t>: </a:t>
            </a:r>
            <a:endParaRPr sz="2300"/>
          </a:p>
          <a:p>
            <a:pPr indent="0" lvl="0" marL="0" rtl="0" algn="l">
              <a:lnSpc>
                <a:spcPct val="115000"/>
              </a:lnSpc>
              <a:spcBef>
                <a:spcPts val="0"/>
              </a:spcBef>
              <a:spcAft>
                <a:spcPts val="0"/>
              </a:spcAft>
              <a:buSzPts val="1700"/>
              <a:buNone/>
            </a:pPr>
            <a:r>
              <a:rPr lang="en-IN" sz="2300"/>
              <a:t>A convolutional </a:t>
            </a:r>
            <a:r>
              <a:rPr lang="en-IN" sz="2300">
                <a:solidFill>
                  <a:schemeClr val="hlink"/>
                </a:solidFill>
                <a:uFill>
                  <a:noFill/>
                </a:uFill>
                <a:hlinkClick r:id="rId3"/>
              </a:rPr>
              <a:t>neural network</a:t>
            </a:r>
            <a:r>
              <a:rPr lang="en-IN" sz="2300"/>
              <a:t>, or CNN,</a:t>
            </a:r>
            <a:endParaRPr sz="2300"/>
          </a:p>
          <a:p>
            <a:pPr indent="0" lvl="0" marL="0" rtl="0" algn="l">
              <a:lnSpc>
                <a:spcPct val="115000"/>
              </a:lnSpc>
              <a:spcBef>
                <a:spcPts val="0"/>
              </a:spcBef>
              <a:spcAft>
                <a:spcPts val="0"/>
              </a:spcAft>
              <a:buSzPts val="1700"/>
              <a:buNone/>
            </a:pPr>
            <a:r>
              <a:rPr lang="en-IN" sz="2300"/>
              <a:t> is a </a:t>
            </a:r>
            <a:r>
              <a:rPr lang="en-IN" sz="2300">
                <a:solidFill>
                  <a:schemeClr val="hlink"/>
                </a:solidFill>
                <a:uFill>
                  <a:noFill/>
                </a:uFill>
                <a:hlinkClick r:id="rId4"/>
              </a:rPr>
              <a:t>deep learning</a:t>
            </a:r>
            <a:r>
              <a:rPr lang="en-IN" sz="2300"/>
              <a:t> neural network designed</a:t>
            </a:r>
            <a:endParaRPr sz="2300"/>
          </a:p>
          <a:p>
            <a:pPr indent="0" lvl="0" marL="0" rtl="0" algn="l">
              <a:lnSpc>
                <a:spcPct val="115000"/>
              </a:lnSpc>
              <a:spcBef>
                <a:spcPts val="0"/>
              </a:spcBef>
              <a:spcAft>
                <a:spcPts val="0"/>
              </a:spcAft>
              <a:buSzPts val="1700"/>
              <a:buNone/>
            </a:pPr>
            <a:r>
              <a:rPr lang="en-IN" sz="2300"/>
              <a:t> for processing structured arrays of data </a:t>
            </a:r>
            <a:endParaRPr sz="2300"/>
          </a:p>
          <a:p>
            <a:pPr indent="0" lvl="0" marL="0" rtl="0" algn="l">
              <a:lnSpc>
                <a:spcPct val="115000"/>
              </a:lnSpc>
              <a:spcBef>
                <a:spcPts val="0"/>
              </a:spcBef>
              <a:spcAft>
                <a:spcPts val="0"/>
              </a:spcAft>
              <a:buSzPts val="1700"/>
              <a:buNone/>
            </a:pPr>
            <a:r>
              <a:rPr lang="en-IN" sz="2300"/>
              <a:t>such as images.</a:t>
            </a:r>
            <a:endParaRPr sz="2300"/>
          </a:p>
          <a:p>
            <a:pPr indent="0" lvl="0" marL="0" rtl="0" algn="l">
              <a:lnSpc>
                <a:spcPct val="115000"/>
              </a:lnSpc>
              <a:spcBef>
                <a:spcPts val="0"/>
              </a:spcBef>
              <a:spcAft>
                <a:spcPts val="0"/>
              </a:spcAft>
              <a:buSzPts val="1700"/>
              <a:buNone/>
            </a:pPr>
            <a:r>
              <a:rPr lang="en-IN" sz="2300"/>
              <a:t> </a:t>
            </a:r>
            <a:endParaRPr sz="2300"/>
          </a:p>
          <a:p>
            <a:pPr indent="0" lvl="0" marL="0" rtl="0" algn="l">
              <a:lnSpc>
                <a:spcPct val="115000"/>
              </a:lnSpc>
              <a:spcBef>
                <a:spcPts val="0"/>
              </a:spcBef>
              <a:spcAft>
                <a:spcPts val="0"/>
              </a:spcAft>
              <a:buSzPts val="1700"/>
              <a:buNone/>
            </a:pPr>
            <a:r>
              <a:rPr b="1" lang="en-IN" sz="2300"/>
              <a:t>Max-pooling</a:t>
            </a:r>
            <a:r>
              <a:rPr lang="en-IN" sz="2300"/>
              <a:t>: Max pooling is a pooling</a:t>
            </a:r>
            <a:endParaRPr sz="2300"/>
          </a:p>
          <a:p>
            <a:pPr indent="0" lvl="0" marL="0" rtl="0" algn="l">
              <a:lnSpc>
                <a:spcPct val="115000"/>
              </a:lnSpc>
              <a:spcBef>
                <a:spcPts val="0"/>
              </a:spcBef>
              <a:spcAft>
                <a:spcPts val="0"/>
              </a:spcAft>
              <a:buSzPts val="1700"/>
              <a:buNone/>
            </a:pPr>
            <a:r>
              <a:rPr lang="en-IN" sz="2300"/>
              <a:t>operation that selects the maximum</a:t>
            </a:r>
            <a:endParaRPr sz="2300"/>
          </a:p>
          <a:p>
            <a:pPr indent="0" lvl="0" marL="0" rtl="0" algn="l">
              <a:lnSpc>
                <a:spcPct val="115000"/>
              </a:lnSpc>
              <a:spcBef>
                <a:spcPts val="0"/>
              </a:spcBef>
              <a:spcAft>
                <a:spcPts val="0"/>
              </a:spcAft>
              <a:buSzPts val="1700"/>
              <a:buNone/>
            </a:pPr>
            <a:r>
              <a:rPr lang="en-IN" sz="2300"/>
              <a:t> element from the region of the feature</a:t>
            </a:r>
            <a:endParaRPr sz="2300"/>
          </a:p>
          <a:p>
            <a:pPr indent="0" lvl="0" marL="0" rtl="0" algn="l">
              <a:lnSpc>
                <a:spcPct val="115000"/>
              </a:lnSpc>
              <a:spcBef>
                <a:spcPts val="0"/>
              </a:spcBef>
              <a:spcAft>
                <a:spcPts val="0"/>
              </a:spcAft>
              <a:buSzPts val="1700"/>
              <a:buNone/>
            </a:pPr>
            <a:r>
              <a:rPr lang="en-IN" sz="2300"/>
              <a:t> map covered by the filter. </a:t>
            </a:r>
            <a:endParaRPr sz="2300"/>
          </a:p>
        </p:txBody>
      </p:sp>
      <p:pic>
        <p:nvPicPr>
          <p:cNvPr id="311" name="Google Shape;311;p50"/>
          <p:cNvPicPr preferRelativeResize="0"/>
          <p:nvPr/>
        </p:nvPicPr>
        <p:blipFill rotWithShape="1">
          <a:blip r:embed="rId5">
            <a:alphaModFix/>
          </a:blip>
          <a:srcRect b="0" l="0" r="0" t="0"/>
          <a:stretch/>
        </p:blipFill>
        <p:spPr>
          <a:xfrm>
            <a:off x="6498325" y="1604517"/>
            <a:ext cx="5243710" cy="43615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sz="4400">
                <a:latin typeface="Montserrat"/>
                <a:ea typeface="Montserrat"/>
                <a:cs typeface="Montserrat"/>
                <a:sym typeface="Montserrat"/>
              </a:rPr>
              <a:t>Background Concepts</a:t>
            </a:r>
            <a:endParaRPr sz="4400">
              <a:latin typeface="Montserrat"/>
              <a:ea typeface="Montserrat"/>
              <a:cs typeface="Montserrat"/>
              <a:sym typeface="Montserrat"/>
            </a:endParaRPr>
          </a:p>
        </p:txBody>
      </p:sp>
      <p:sp>
        <p:nvSpPr>
          <p:cNvPr id="317" name="Google Shape;317;p51"/>
          <p:cNvSpPr txBox="1"/>
          <p:nvPr>
            <p:ph idx="1" type="subTitle"/>
          </p:nvPr>
        </p:nvSpPr>
        <p:spPr>
          <a:xfrm>
            <a:off x="609480" y="1604520"/>
            <a:ext cx="10972500" cy="39774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1700"/>
              <a:buNone/>
            </a:pPr>
            <a:r>
              <a:rPr b="1" lang="en-IN" sz="2300"/>
              <a:t>L1 Distance (Manhattan Distance)</a:t>
            </a:r>
            <a:r>
              <a:rPr lang="en-IN" sz="2300"/>
              <a:t>: Also known as Manhattan Distance or Taxicab norm. L1 Norm is the sum of the magnitudes of the vectors in a space. It is the sum of absolute difference of the components of the vectors. </a:t>
            </a:r>
            <a:endParaRPr sz="2000"/>
          </a:p>
        </p:txBody>
      </p:sp>
      <p:pic>
        <p:nvPicPr>
          <p:cNvPr id="318" name="Google Shape;318;p51"/>
          <p:cNvPicPr preferRelativeResize="0"/>
          <p:nvPr/>
        </p:nvPicPr>
        <p:blipFill rotWithShape="1">
          <a:blip r:embed="rId3">
            <a:alphaModFix/>
          </a:blip>
          <a:srcRect b="0" l="0" r="0" t="0"/>
          <a:stretch/>
        </p:blipFill>
        <p:spPr>
          <a:xfrm>
            <a:off x="3832200" y="4016351"/>
            <a:ext cx="4902200" cy="242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a:latin typeface="Montserrat"/>
                <a:ea typeface="Montserrat"/>
                <a:cs typeface="Montserrat"/>
                <a:sym typeface="Montserrat"/>
              </a:rPr>
              <a:t>Dataset Details : Omniglot</a:t>
            </a:r>
            <a:endParaRPr>
              <a:latin typeface="Montserrat"/>
              <a:ea typeface="Montserrat"/>
              <a:cs typeface="Montserrat"/>
              <a:sym typeface="Montserrat"/>
            </a:endParaRPr>
          </a:p>
        </p:txBody>
      </p:sp>
      <p:sp>
        <p:nvSpPr>
          <p:cNvPr id="324" name="Google Shape;324;p52"/>
          <p:cNvSpPr txBox="1"/>
          <p:nvPr>
            <p:ph idx="1" type="body"/>
          </p:nvPr>
        </p:nvSpPr>
        <p:spPr>
          <a:xfrm>
            <a:off x="609480" y="1604520"/>
            <a:ext cx="10972500" cy="3977400"/>
          </a:xfrm>
          <a:prstGeom prst="rect">
            <a:avLst/>
          </a:prstGeom>
          <a:noFill/>
          <a:ln>
            <a:noFill/>
          </a:ln>
        </p:spPr>
        <p:txBody>
          <a:bodyPr anchorCtr="0" anchor="t" bIns="121900" lIns="121900" spcFirstLastPara="1" rIns="121900" wrap="square" tIns="121900">
            <a:normAutofit/>
          </a:bodyPr>
          <a:lstStyle/>
          <a:p>
            <a:pPr indent="-438150" lvl="0" marL="609600" rtl="0" algn="l">
              <a:lnSpc>
                <a:spcPct val="115000"/>
              </a:lnSpc>
              <a:spcBef>
                <a:spcPts val="0"/>
              </a:spcBef>
              <a:spcAft>
                <a:spcPts val="0"/>
              </a:spcAft>
              <a:buSzPts val="2100"/>
              <a:buChar char="●"/>
            </a:pPr>
            <a:r>
              <a:rPr lang="en-IN" sz="2100"/>
              <a:t>The Omniglot data set was collected by Brenden Lake and his collaborators at MIT via Amazon’s Mechanical Turk to produce a standard benchmark for learning from few examples in the handwritten character recognition domain .</a:t>
            </a:r>
            <a:endParaRPr sz="2100"/>
          </a:p>
          <a:p>
            <a:pPr indent="-438150" lvl="0" marL="609600" rtl="0" algn="l">
              <a:lnSpc>
                <a:spcPct val="115000"/>
              </a:lnSpc>
              <a:spcBef>
                <a:spcPts val="0"/>
              </a:spcBef>
              <a:spcAft>
                <a:spcPts val="0"/>
              </a:spcAft>
              <a:buSzPts val="2100"/>
              <a:buChar char="●"/>
            </a:pPr>
            <a:r>
              <a:rPr lang="en-IN" sz="2100"/>
              <a:t>It  contains examples from 50 alphabets ranging from well-established international languages like Greek and Sanskrit to lesser known local dialects.</a:t>
            </a:r>
            <a:endParaRPr sz="2100"/>
          </a:p>
        </p:txBody>
      </p:sp>
      <p:pic>
        <p:nvPicPr>
          <p:cNvPr id="325" name="Google Shape;325;p52"/>
          <p:cNvPicPr preferRelativeResize="0"/>
          <p:nvPr/>
        </p:nvPicPr>
        <p:blipFill rotWithShape="1">
          <a:blip r:embed="rId3">
            <a:alphaModFix/>
          </a:blip>
          <a:srcRect b="0" l="0" r="0" t="0"/>
          <a:stretch/>
        </p:blipFill>
        <p:spPr>
          <a:xfrm>
            <a:off x="1719433" y="3970000"/>
            <a:ext cx="9134300" cy="26131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a:latin typeface="Montserrat"/>
                <a:ea typeface="Montserrat"/>
                <a:cs typeface="Montserrat"/>
                <a:sym typeface="Montserrat"/>
              </a:rPr>
              <a:t>Dataset Details : Omniglot</a:t>
            </a:r>
            <a:endParaRPr>
              <a:latin typeface="Montserrat"/>
              <a:ea typeface="Montserrat"/>
              <a:cs typeface="Montserrat"/>
              <a:sym typeface="Montserrat"/>
            </a:endParaRPr>
          </a:p>
        </p:txBody>
      </p:sp>
      <p:sp>
        <p:nvSpPr>
          <p:cNvPr id="331" name="Google Shape;331;p53"/>
          <p:cNvSpPr txBox="1"/>
          <p:nvPr>
            <p:ph idx="1" type="subTitle"/>
          </p:nvPr>
        </p:nvSpPr>
        <p:spPr>
          <a:xfrm>
            <a:off x="609480" y="1604520"/>
            <a:ext cx="10972500" cy="3977400"/>
          </a:xfrm>
          <a:prstGeom prst="rect">
            <a:avLst/>
          </a:prstGeom>
          <a:noFill/>
          <a:ln>
            <a:noFill/>
          </a:ln>
        </p:spPr>
        <p:txBody>
          <a:bodyPr anchorCtr="0" anchor="t" bIns="121900" lIns="121900" spcFirstLastPara="1" rIns="121900" wrap="square" tIns="121900">
            <a:noAutofit/>
          </a:bodyPr>
          <a:lstStyle/>
          <a:p>
            <a:pPr indent="-444500" lvl="0" marL="609600" rtl="0" algn="l">
              <a:lnSpc>
                <a:spcPct val="95000"/>
              </a:lnSpc>
              <a:spcBef>
                <a:spcPts val="0"/>
              </a:spcBef>
              <a:spcAft>
                <a:spcPts val="0"/>
              </a:spcAft>
              <a:buSzPts val="2200"/>
              <a:buChar char="●"/>
            </a:pPr>
            <a:r>
              <a:rPr lang="en-IN" sz="2200"/>
              <a:t>The number of letters in each alphabet varies considerably from about 15 to upwards of 40 characters. </a:t>
            </a:r>
            <a:endParaRPr sz="2200"/>
          </a:p>
          <a:p>
            <a:pPr indent="0" lvl="0" marL="228600" rtl="0" algn="l">
              <a:lnSpc>
                <a:spcPct val="95000"/>
              </a:lnSpc>
              <a:spcBef>
                <a:spcPts val="0"/>
              </a:spcBef>
              <a:spcAft>
                <a:spcPts val="0"/>
              </a:spcAft>
              <a:buNone/>
            </a:pPr>
            <a:r>
              <a:t/>
            </a:r>
            <a:endParaRPr sz="2200"/>
          </a:p>
          <a:p>
            <a:pPr indent="-444500" lvl="0" marL="609600" rtl="0" algn="l">
              <a:lnSpc>
                <a:spcPct val="95000"/>
              </a:lnSpc>
              <a:spcBef>
                <a:spcPts val="0"/>
              </a:spcBef>
              <a:spcAft>
                <a:spcPts val="0"/>
              </a:spcAft>
              <a:buSzPts val="2200"/>
              <a:buChar char="●"/>
            </a:pPr>
            <a:r>
              <a:rPr lang="en-IN" sz="2200"/>
              <a:t>The background set is used </a:t>
            </a:r>
            <a:endParaRPr sz="2200"/>
          </a:p>
          <a:p>
            <a:pPr indent="0" lvl="0" marL="685800" rtl="0" algn="l">
              <a:lnSpc>
                <a:spcPct val="95000"/>
              </a:lnSpc>
              <a:spcBef>
                <a:spcPts val="0"/>
              </a:spcBef>
              <a:spcAft>
                <a:spcPts val="0"/>
              </a:spcAft>
              <a:buNone/>
            </a:pPr>
            <a:r>
              <a:rPr lang="en-IN" sz="2200"/>
              <a:t>for developing a model by</a:t>
            </a:r>
            <a:endParaRPr sz="2200"/>
          </a:p>
          <a:p>
            <a:pPr indent="0" lvl="0" marL="228600" rtl="0" algn="l">
              <a:lnSpc>
                <a:spcPct val="95000"/>
              </a:lnSpc>
              <a:spcBef>
                <a:spcPts val="0"/>
              </a:spcBef>
              <a:spcAft>
                <a:spcPts val="0"/>
              </a:spcAft>
              <a:buNone/>
            </a:pPr>
            <a:r>
              <a:rPr lang="en-IN" sz="2200"/>
              <a:t> 	   learning hyperparameters</a:t>
            </a:r>
            <a:endParaRPr sz="2200"/>
          </a:p>
          <a:p>
            <a:pPr indent="0" lvl="0" marL="228600" rtl="0" algn="l">
              <a:lnSpc>
                <a:spcPct val="95000"/>
              </a:lnSpc>
              <a:spcBef>
                <a:spcPts val="0"/>
              </a:spcBef>
              <a:spcAft>
                <a:spcPts val="0"/>
              </a:spcAft>
              <a:buNone/>
            </a:pPr>
            <a:r>
              <a:rPr lang="en-IN" sz="2200"/>
              <a:t> 	   and feature mappings while</a:t>
            </a:r>
            <a:endParaRPr sz="2200"/>
          </a:p>
          <a:p>
            <a:pPr indent="0" lvl="0" marL="228600" rtl="0" algn="l">
              <a:lnSpc>
                <a:spcPct val="95000"/>
              </a:lnSpc>
              <a:spcBef>
                <a:spcPts val="0"/>
              </a:spcBef>
              <a:spcAft>
                <a:spcPts val="0"/>
              </a:spcAft>
              <a:buNone/>
            </a:pPr>
            <a:r>
              <a:rPr lang="en-IN" sz="2200"/>
              <a:t> 	   the evaluation set is used </a:t>
            </a:r>
            <a:endParaRPr sz="2200"/>
          </a:p>
          <a:p>
            <a:pPr indent="0" lvl="0" marL="685800" rtl="0" algn="l">
              <a:lnSpc>
                <a:spcPct val="95000"/>
              </a:lnSpc>
              <a:spcBef>
                <a:spcPts val="0"/>
              </a:spcBef>
              <a:spcAft>
                <a:spcPts val="0"/>
              </a:spcAft>
              <a:buNone/>
            </a:pPr>
            <a:r>
              <a:rPr lang="en-IN" sz="2200"/>
              <a:t>only to measure the one-shot</a:t>
            </a:r>
            <a:endParaRPr sz="2200"/>
          </a:p>
          <a:p>
            <a:pPr indent="0" lvl="0" marL="228600" rtl="0" algn="l">
              <a:lnSpc>
                <a:spcPct val="95000"/>
              </a:lnSpc>
              <a:spcBef>
                <a:spcPts val="0"/>
              </a:spcBef>
              <a:spcAft>
                <a:spcPts val="0"/>
              </a:spcAft>
              <a:buNone/>
            </a:pPr>
            <a:r>
              <a:rPr lang="en-IN" sz="2200"/>
              <a:t> 	   classification performance.</a:t>
            </a:r>
            <a:endParaRPr sz="2200"/>
          </a:p>
        </p:txBody>
      </p:sp>
      <p:pic>
        <p:nvPicPr>
          <p:cNvPr id="332" name="Google Shape;332;p53"/>
          <p:cNvPicPr preferRelativeResize="0"/>
          <p:nvPr/>
        </p:nvPicPr>
        <p:blipFill rotWithShape="1">
          <a:blip r:embed="rId3">
            <a:alphaModFix/>
          </a:blip>
          <a:srcRect b="0" l="0" r="0" t="0"/>
          <a:stretch/>
        </p:blipFill>
        <p:spPr>
          <a:xfrm>
            <a:off x="5143551" y="2451767"/>
            <a:ext cx="6794500" cy="35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201255" y="554975"/>
            <a:ext cx="10972500" cy="114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300"/>
              <a:buNone/>
            </a:pPr>
            <a:r>
              <a:rPr lang="en-IN" sz="3500">
                <a:latin typeface="Montserrat"/>
                <a:ea typeface="Montserrat"/>
                <a:cs typeface="Montserrat"/>
                <a:sym typeface="Montserrat"/>
              </a:rPr>
              <a:t>Implementation Details : Data Pre-processing</a:t>
            </a:r>
            <a:endParaRPr sz="3500">
              <a:latin typeface="Montserrat"/>
              <a:ea typeface="Montserrat"/>
              <a:cs typeface="Montserrat"/>
              <a:sym typeface="Montserrat"/>
            </a:endParaRPr>
          </a:p>
        </p:txBody>
      </p:sp>
      <p:sp>
        <p:nvSpPr>
          <p:cNvPr id="338" name="Google Shape;338;p54"/>
          <p:cNvSpPr txBox="1"/>
          <p:nvPr>
            <p:ph idx="1" type="subTitle"/>
          </p:nvPr>
        </p:nvSpPr>
        <p:spPr>
          <a:xfrm>
            <a:off x="609478" y="1841288"/>
            <a:ext cx="5091900" cy="3977400"/>
          </a:xfrm>
          <a:prstGeom prst="rect">
            <a:avLst/>
          </a:prstGeom>
          <a:noFill/>
          <a:ln>
            <a:noFill/>
          </a:ln>
        </p:spPr>
        <p:txBody>
          <a:bodyPr anchorCtr="0" anchor="t" bIns="121900" lIns="121900" spcFirstLastPara="1" rIns="121900" wrap="square" tIns="121900">
            <a:noAutofit/>
          </a:bodyPr>
          <a:lstStyle/>
          <a:p>
            <a:pPr indent="-267335" lvl="0" marL="228600" rtl="0" algn="l">
              <a:lnSpc>
                <a:spcPct val="95000"/>
              </a:lnSpc>
              <a:spcBef>
                <a:spcPts val="0"/>
              </a:spcBef>
              <a:spcAft>
                <a:spcPts val="0"/>
              </a:spcAft>
              <a:buSzPts val="2410"/>
              <a:buChar char="●"/>
            </a:pPr>
            <a:r>
              <a:rPr lang="en-IN" sz="2070"/>
              <a:t>Firstly, we loaded the images by first looping over all the languages and fetching all the images for each alphabet in every language one by one. This was done for both test and validation sets.</a:t>
            </a:r>
            <a:endParaRPr sz="2070"/>
          </a:p>
          <a:p>
            <a:pPr indent="0" lvl="0" marL="228600" rtl="0" algn="l">
              <a:lnSpc>
                <a:spcPct val="95000"/>
              </a:lnSpc>
              <a:spcBef>
                <a:spcPts val="0"/>
              </a:spcBef>
              <a:spcAft>
                <a:spcPts val="0"/>
              </a:spcAft>
              <a:buSzPts val="935"/>
              <a:buNone/>
            </a:pPr>
            <a:r>
              <a:t/>
            </a:r>
            <a:endParaRPr sz="2070"/>
          </a:p>
          <a:p>
            <a:pPr indent="0" lvl="0" marL="228600" rtl="0" algn="l">
              <a:lnSpc>
                <a:spcPct val="95000"/>
              </a:lnSpc>
              <a:spcBef>
                <a:spcPts val="0"/>
              </a:spcBef>
              <a:spcAft>
                <a:spcPts val="0"/>
              </a:spcAft>
              <a:buSzPts val="935"/>
              <a:buNone/>
            </a:pPr>
            <a:r>
              <a:t/>
            </a:r>
            <a:endParaRPr sz="2070"/>
          </a:p>
          <a:p>
            <a:pPr indent="-267335" lvl="0" marL="228600" rtl="0" algn="l">
              <a:lnSpc>
                <a:spcPct val="95000"/>
              </a:lnSpc>
              <a:spcBef>
                <a:spcPts val="0"/>
              </a:spcBef>
              <a:spcAft>
                <a:spcPts val="0"/>
              </a:spcAft>
              <a:buSzPts val="2410"/>
              <a:buChar char="●"/>
            </a:pPr>
            <a:r>
              <a:rPr lang="en-IN" sz="2070"/>
              <a:t>Then we randomly selected languages for each batch and in every language, formed pairs of images with target of 1 if they belong to the same alphabet and 0 if they are of different alphabets.</a:t>
            </a:r>
            <a:endParaRPr sz="2070"/>
          </a:p>
          <a:p>
            <a:pPr indent="0" lvl="0" marL="0" rtl="0" algn="l">
              <a:lnSpc>
                <a:spcPct val="95000"/>
              </a:lnSpc>
              <a:spcBef>
                <a:spcPts val="0"/>
              </a:spcBef>
              <a:spcAft>
                <a:spcPts val="0"/>
              </a:spcAft>
              <a:buSzPts val="935"/>
              <a:buNone/>
            </a:pPr>
            <a:r>
              <a:t/>
            </a:r>
            <a:endParaRPr sz="1985"/>
          </a:p>
        </p:txBody>
      </p:sp>
      <p:pic>
        <p:nvPicPr>
          <p:cNvPr id="339" name="Google Shape;339;p54"/>
          <p:cNvPicPr preferRelativeResize="0"/>
          <p:nvPr/>
        </p:nvPicPr>
        <p:blipFill>
          <a:blip r:embed="rId3">
            <a:alphaModFix/>
          </a:blip>
          <a:stretch>
            <a:fillRect/>
          </a:stretch>
        </p:blipFill>
        <p:spPr>
          <a:xfrm>
            <a:off x="5894603" y="1604525"/>
            <a:ext cx="5991225" cy="469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300"/>
              <a:buNone/>
            </a:pPr>
            <a:r>
              <a:rPr lang="en-IN">
                <a:latin typeface="Montserrat"/>
                <a:ea typeface="Montserrat"/>
                <a:cs typeface="Montserrat"/>
                <a:sym typeface="Montserrat"/>
              </a:rPr>
              <a:t>Architecture and Training</a:t>
            </a:r>
            <a:endParaRPr>
              <a:latin typeface="Montserrat"/>
              <a:ea typeface="Montserrat"/>
              <a:cs typeface="Montserrat"/>
              <a:sym typeface="Montserrat"/>
            </a:endParaRPr>
          </a:p>
        </p:txBody>
      </p:sp>
      <p:sp>
        <p:nvSpPr>
          <p:cNvPr id="345" name="Google Shape;345;p55"/>
          <p:cNvSpPr txBox="1"/>
          <p:nvPr>
            <p:ph idx="1" type="subTitle"/>
          </p:nvPr>
        </p:nvSpPr>
        <p:spPr>
          <a:xfrm>
            <a:off x="609480" y="1604520"/>
            <a:ext cx="10972500" cy="39774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5000"/>
              </a:lnSpc>
              <a:spcBef>
                <a:spcPts val="0"/>
              </a:spcBef>
              <a:spcAft>
                <a:spcPts val="0"/>
              </a:spcAft>
              <a:buSzPts val="1900"/>
              <a:buChar char="●"/>
            </a:pPr>
            <a:r>
              <a:rPr lang="en-IN" sz="2100"/>
              <a:t>The two input images (x1 and x2) are passed through a ConvNet to generate a fixed length feature vector for each (h(x1) and h(x2)).</a:t>
            </a:r>
            <a:endParaRPr sz="2100"/>
          </a:p>
          <a:p>
            <a:pPr indent="-438150" lvl="0" marL="609600" rtl="0" algn="l">
              <a:lnSpc>
                <a:spcPct val="115000"/>
              </a:lnSpc>
              <a:spcBef>
                <a:spcPts val="0"/>
              </a:spcBef>
              <a:spcAft>
                <a:spcPts val="0"/>
              </a:spcAft>
              <a:buSzPts val="2100"/>
              <a:buChar char="●"/>
            </a:pPr>
            <a:r>
              <a:rPr lang="en-IN" sz="2100"/>
              <a:t>The L1 distance between the feature vectors is then used to compute a similarity score which  determines the final class. </a:t>
            </a:r>
            <a:endParaRPr sz="2100"/>
          </a:p>
          <a:p>
            <a:pPr indent="-438150" lvl="0" marL="609600" rtl="0" algn="l">
              <a:lnSpc>
                <a:spcPct val="115000"/>
              </a:lnSpc>
              <a:spcBef>
                <a:spcPts val="0"/>
              </a:spcBef>
              <a:spcAft>
                <a:spcPts val="0"/>
              </a:spcAft>
              <a:buSzPts val="2100"/>
              <a:buChar char="●"/>
            </a:pPr>
            <a:r>
              <a:rPr lang="en-IN" sz="2100"/>
              <a:t>We used Adam Optimizer with a learning rate of 0.00009 exponentially decaying at a rate of 0.99 and binary cross-entropy loss. </a:t>
            </a:r>
            <a:endParaRPr sz="2100"/>
          </a:p>
          <a:p>
            <a:pPr indent="-438150" lvl="0" marL="609600" rtl="0" algn="l">
              <a:lnSpc>
                <a:spcPct val="115000"/>
              </a:lnSpc>
              <a:spcBef>
                <a:spcPts val="0"/>
              </a:spcBef>
              <a:spcAft>
                <a:spcPts val="0"/>
              </a:spcAft>
              <a:buSzPts val="2100"/>
              <a:buChar char="●"/>
            </a:pPr>
            <a:r>
              <a:rPr lang="en-IN" sz="2100"/>
              <a:t>The model was trained for 2000 epochs with a batch size of 32.</a:t>
            </a:r>
            <a:endParaRPr sz="2100"/>
          </a:p>
        </p:txBody>
      </p:sp>
      <p:pic>
        <p:nvPicPr>
          <p:cNvPr id="346" name="Google Shape;346;p55"/>
          <p:cNvPicPr preferRelativeResize="0"/>
          <p:nvPr/>
        </p:nvPicPr>
        <p:blipFill rotWithShape="1">
          <a:blip r:embed="rId3">
            <a:alphaModFix/>
          </a:blip>
          <a:srcRect b="0" l="0" r="0" t="0"/>
          <a:stretch/>
        </p:blipFill>
        <p:spPr>
          <a:xfrm>
            <a:off x="2020300" y="4927875"/>
            <a:ext cx="8151425" cy="1485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300"/>
              <a:buNone/>
            </a:pPr>
            <a:r>
              <a:rPr lang="en-IN">
                <a:latin typeface="Montserrat"/>
                <a:ea typeface="Montserrat"/>
                <a:cs typeface="Montserrat"/>
                <a:sym typeface="Montserrat"/>
              </a:rPr>
              <a:t>Validation and Testing</a:t>
            </a:r>
            <a:endParaRPr>
              <a:latin typeface="Montserrat"/>
              <a:ea typeface="Montserrat"/>
              <a:cs typeface="Montserrat"/>
              <a:sym typeface="Montserrat"/>
            </a:endParaRPr>
          </a:p>
        </p:txBody>
      </p:sp>
      <p:sp>
        <p:nvSpPr>
          <p:cNvPr id="352" name="Google Shape;352;p56"/>
          <p:cNvSpPr txBox="1"/>
          <p:nvPr>
            <p:ph idx="1" type="subTitle"/>
          </p:nvPr>
        </p:nvSpPr>
        <p:spPr>
          <a:xfrm>
            <a:off x="609480" y="1604520"/>
            <a:ext cx="10972500" cy="3977400"/>
          </a:xfrm>
          <a:prstGeom prst="rect">
            <a:avLst/>
          </a:prstGeom>
          <a:noFill/>
          <a:ln>
            <a:noFill/>
          </a:ln>
        </p:spPr>
        <p:txBody>
          <a:bodyPr anchorCtr="0" anchor="t" bIns="121900" lIns="121900" spcFirstLastPara="1" rIns="121900" wrap="square" tIns="121900">
            <a:noAutofit/>
          </a:bodyPr>
          <a:lstStyle/>
          <a:p>
            <a:pPr indent="-438150" lvl="0" marL="609600" rtl="0" algn="l">
              <a:lnSpc>
                <a:spcPct val="115000"/>
              </a:lnSpc>
              <a:spcBef>
                <a:spcPts val="0"/>
              </a:spcBef>
              <a:spcAft>
                <a:spcPts val="0"/>
              </a:spcAft>
              <a:buSzPts val="2100"/>
              <a:buChar char="●"/>
            </a:pPr>
            <a:r>
              <a:rPr lang="en-IN" sz="2100"/>
              <a:t>N-way One-shot Learning has been used to validate and test the data. </a:t>
            </a:r>
            <a:endParaRPr sz="2100"/>
          </a:p>
          <a:p>
            <a:pPr indent="0" lvl="0" marL="228600" rtl="0" algn="l">
              <a:lnSpc>
                <a:spcPct val="115000"/>
              </a:lnSpc>
              <a:spcBef>
                <a:spcPts val="0"/>
              </a:spcBef>
              <a:spcAft>
                <a:spcPts val="0"/>
              </a:spcAft>
              <a:buNone/>
            </a:pPr>
            <a:r>
              <a:t/>
            </a:r>
            <a:endParaRPr sz="2100"/>
          </a:p>
          <a:p>
            <a:pPr indent="-438150" lvl="0" marL="609600" rtl="0" algn="l">
              <a:lnSpc>
                <a:spcPct val="115000"/>
              </a:lnSpc>
              <a:spcBef>
                <a:spcPts val="0"/>
              </a:spcBef>
              <a:spcAft>
                <a:spcPts val="0"/>
              </a:spcAft>
              <a:buSzPts val="2100"/>
              <a:buChar char="●"/>
            </a:pPr>
            <a:r>
              <a:rPr lang="en-IN" sz="2100"/>
              <a:t>For each alphabet, a test image and a support set is generated randomly from the validation set. The test image is then compared to each of the images in the support set and the pair with the maximum similarity is used to determine the accuracy. </a:t>
            </a:r>
            <a:endParaRPr sz="2100"/>
          </a:p>
          <a:p>
            <a:pPr indent="0" lvl="0" marL="228600" rtl="0" algn="l">
              <a:lnSpc>
                <a:spcPct val="115000"/>
              </a:lnSpc>
              <a:spcBef>
                <a:spcPts val="0"/>
              </a:spcBef>
              <a:spcAft>
                <a:spcPts val="0"/>
              </a:spcAft>
              <a:buNone/>
            </a:pPr>
            <a:r>
              <a:t/>
            </a:r>
            <a:endParaRPr sz="2100"/>
          </a:p>
          <a:p>
            <a:pPr indent="-438150" lvl="0" marL="609600" rtl="0" algn="l">
              <a:lnSpc>
                <a:spcPct val="115000"/>
              </a:lnSpc>
              <a:spcBef>
                <a:spcPts val="0"/>
              </a:spcBef>
              <a:spcAft>
                <a:spcPts val="0"/>
              </a:spcAft>
              <a:buSzPts val="2100"/>
              <a:buChar char="●"/>
            </a:pPr>
            <a:r>
              <a:rPr lang="en-IN" sz="2100"/>
              <a:t>If the image with the maximum similarity is the correct one, we consider it as correct and increase the number of correctly classified examples. </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ph idx="1" type="subTitle"/>
          </p:nvPr>
        </p:nvSpPr>
        <p:spPr>
          <a:xfrm>
            <a:off x="609480" y="273600"/>
            <a:ext cx="10972500" cy="5307900"/>
          </a:xfrm>
          <a:prstGeom prst="rect">
            <a:avLst/>
          </a:prstGeom>
        </p:spPr>
        <p:txBody>
          <a:bodyPr anchorCtr="0" anchor="ctr" bIns="0" lIns="0" spcFirstLastPara="1" rIns="0" wrap="square" tIns="0">
            <a:noAutofit/>
          </a:bodyPr>
          <a:lstStyle/>
          <a:p>
            <a:pPr indent="0" lvl="0" marL="0" rtl="0" algn="l">
              <a:spcBef>
                <a:spcPts val="1000"/>
              </a:spcBef>
              <a:spcAft>
                <a:spcPts val="0"/>
              </a:spcAft>
              <a:buNone/>
            </a:pPr>
            <a:r>
              <a:t/>
            </a:r>
            <a:endParaRPr/>
          </a:p>
        </p:txBody>
      </p:sp>
      <p:pic>
        <p:nvPicPr>
          <p:cNvPr id="359" name="Google Shape;359;p57"/>
          <p:cNvPicPr preferRelativeResize="0"/>
          <p:nvPr/>
        </p:nvPicPr>
        <p:blipFill>
          <a:blip r:embed="rId3">
            <a:alphaModFix/>
          </a:blip>
          <a:stretch>
            <a:fillRect/>
          </a:stretch>
        </p:blipFill>
        <p:spPr>
          <a:xfrm>
            <a:off x="609475" y="1541450"/>
            <a:ext cx="10972501" cy="37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8"/>
          <p:cNvPicPr preferRelativeResize="0"/>
          <p:nvPr/>
        </p:nvPicPr>
        <p:blipFill rotWithShape="1">
          <a:blip r:embed="rId3">
            <a:alphaModFix/>
          </a:blip>
          <a:srcRect b="0" l="0" r="0" t="0"/>
          <a:stretch/>
        </p:blipFill>
        <p:spPr>
          <a:xfrm>
            <a:off x="1730000" y="376684"/>
            <a:ext cx="9693501" cy="61046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Author </a:t>
            </a:r>
            <a:r>
              <a:rPr lang="en-IN">
                <a:latin typeface="Montserrat"/>
                <a:ea typeface="Montserrat"/>
                <a:cs typeface="Montserrat"/>
                <a:sym typeface="Montserrat"/>
              </a:rPr>
              <a:t>Affiliation</a:t>
            </a:r>
            <a:endParaRPr sz="6400"/>
          </a:p>
        </p:txBody>
      </p:sp>
      <p:sp>
        <p:nvSpPr>
          <p:cNvPr id="247" name="Google Shape;247;p41"/>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IN" sz="2000"/>
              <a:t>The authors are as follows:</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IN" sz="2000"/>
              <a:t>●Gregory Koch  </a:t>
            </a:r>
            <a:endParaRPr sz="2000"/>
          </a:p>
          <a:p>
            <a:pPr indent="0" lvl="0" marL="0" rtl="0" algn="l">
              <a:lnSpc>
                <a:spcPct val="115000"/>
              </a:lnSpc>
              <a:spcBef>
                <a:spcPts val="0"/>
              </a:spcBef>
              <a:spcAft>
                <a:spcPts val="0"/>
              </a:spcAft>
              <a:buClr>
                <a:schemeClr val="dk1"/>
              </a:buClr>
              <a:buSzPts val="1100"/>
              <a:buFont typeface="Arial"/>
              <a:buNone/>
            </a:pPr>
            <a:r>
              <a:rPr lang="en-IN" sz="2000"/>
              <a:t>●Richard Zemel </a:t>
            </a:r>
            <a:endParaRPr sz="2000"/>
          </a:p>
          <a:p>
            <a:pPr indent="0" lvl="0" marL="0" rtl="0" algn="l">
              <a:lnSpc>
                <a:spcPct val="115000"/>
              </a:lnSpc>
              <a:spcBef>
                <a:spcPts val="0"/>
              </a:spcBef>
              <a:spcAft>
                <a:spcPts val="0"/>
              </a:spcAft>
              <a:buClr>
                <a:schemeClr val="dk1"/>
              </a:buClr>
              <a:buSzPts val="1100"/>
              <a:buFont typeface="Arial"/>
              <a:buNone/>
            </a:pPr>
            <a:r>
              <a:rPr lang="en-IN" sz="2000"/>
              <a:t>●Ruslan Salakhutdinov </a:t>
            </a:r>
            <a:endParaRPr sz="2000"/>
          </a:p>
          <a:p>
            <a:pPr indent="0" lvl="0" marL="0" rtl="0" algn="l">
              <a:lnSpc>
                <a:spcPct val="115000"/>
              </a:lnSpc>
              <a:spcBef>
                <a:spcPts val="0"/>
              </a:spcBef>
              <a:spcAft>
                <a:spcPts val="0"/>
              </a:spcAft>
              <a:buClr>
                <a:schemeClr val="dk1"/>
              </a:buClr>
              <a:buSzPts val="1100"/>
              <a:buFont typeface="Arial"/>
              <a:buNone/>
            </a:pPr>
            <a:r>
              <a:rPr lang="en-IN" sz="2000"/>
              <a:t>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b="1" lang="en-IN" sz="2200">
                <a:latin typeface="Times New Roman"/>
                <a:ea typeface="Times New Roman"/>
                <a:cs typeface="Times New Roman"/>
                <a:sym typeface="Times New Roman"/>
              </a:rPr>
              <a:t>All authors are affiliated with </a:t>
            </a:r>
            <a:r>
              <a:rPr b="1" lang="en-IN" sz="2000"/>
              <a:t>Department of Computer Science, University of Toronto. Toronto, Ontario, Canada</a:t>
            </a:r>
            <a:endParaRPr b="1" sz="2000"/>
          </a:p>
          <a:p>
            <a:pPr indent="0" lvl="0" marL="0" rtl="0" algn="l">
              <a:spcBef>
                <a:spcPts val="1000"/>
              </a:spcBef>
              <a:spcAft>
                <a:spcPts val="0"/>
              </a:spcAft>
              <a:buNone/>
            </a:pPr>
            <a:r>
              <a:t/>
            </a:r>
            <a:endParaRPr/>
          </a:p>
        </p:txBody>
      </p:sp>
      <p:pic>
        <p:nvPicPr>
          <p:cNvPr id="248" name="Google Shape;248;p41"/>
          <p:cNvPicPr preferRelativeResize="0"/>
          <p:nvPr/>
        </p:nvPicPr>
        <p:blipFill>
          <a:blip r:embed="rId3">
            <a:alphaModFix/>
          </a:blip>
          <a:stretch>
            <a:fillRect/>
          </a:stretch>
        </p:blipFill>
        <p:spPr>
          <a:xfrm>
            <a:off x="4041400" y="1586588"/>
            <a:ext cx="6776676" cy="3684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9"/>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Results and Discussion</a:t>
            </a:r>
            <a:endParaRPr>
              <a:latin typeface="Montserrat"/>
              <a:ea typeface="Montserrat"/>
              <a:cs typeface="Montserrat"/>
              <a:sym typeface="Montserrat"/>
            </a:endParaRPr>
          </a:p>
        </p:txBody>
      </p:sp>
      <p:sp>
        <p:nvSpPr>
          <p:cNvPr id="371" name="Google Shape;371;p59"/>
          <p:cNvSpPr txBox="1"/>
          <p:nvPr>
            <p:ph idx="1" type="subTitle"/>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sz="2100"/>
              <a:t>Initially, the accuracy was not that high (~80%). However, after changing the activation functions, we were able to achieve accuracy of of 90.4%.</a:t>
            </a:r>
            <a:r>
              <a:rPr lang="en-IN" sz="1900"/>
              <a:t> </a:t>
            </a:r>
            <a:endParaRPr sz="27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p:txBody>
      </p:sp>
      <p:graphicFrame>
        <p:nvGraphicFramePr>
          <p:cNvPr id="372" name="Google Shape;372;p59"/>
          <p:cNvGraphicFramePr/>
          <p:nvPr/>
        </p:nvGraphicFramePr>
        <p:xfrm>
          <a:off x="2789475" y="2680625"/>
          <a:ext cx="3000000" cy="3000000"/>
        </p:xfrm>
        <a:graphic>
          <a:graphicData uri="http://schemas.openxmlformats.org/drawingml/2006/table">
            <a:tbl>
              <a:tblPr>
                <a:noFill/>
                <a:tableStyleId>{14EFCDF0-D580-44C4-AC4F-52618F995CD8}</a:tableStyleId>
              </a:tblPr>
              <a:tblGrid>
                <a:gridCol w="3241900"/>
                <a:gridCol w="3241900"/>
              </a:tblGrid>
              <a:tr h="824925">
                <a:tc>
                  <a:txBody>
                    <a:bodyPr/>
                    <a:lstStyle/>
                    <a:p>
                      <a:pPr indent="0" lvl="0" marL="0" rtl="0" algn="ctr">
                        <a:spcBef>
                          <a:spcPts val="0"/>
                        </a:spcBef>
                        <a:spcAft>
                          <a:spcPts val="0"/>
                        </a:spcAft>
                        <a:buNone/>
                      </a:pPr>
                      <a:r>
                        <a:rPr b="1" lang="en-IN" sz="2100"/>
                        <a:t>Activation Function</a:t>
                      </a:r>
                      <a:endParaRPr b="1" sz="2100"/>
                    </a:p>
                  </a:txBody>
                  <a:tcPr marT="91425" marB="91425" marR="91425" marL="91425" anchor="ctr"/>
                </a:tc>
                <a:tc>
                  <a:txBody>
                    <a:bodyPr/>
                    <a:lstStyle/>
                    <a:p>
                      <a:pPr indent="0" lvl="0" marL="0" rtl="0" algn="ctr">
                        <a:spcBef>
                          <a:spcPts val="0"/>
                        </a:spcBef>
                        <a:spcAft>
                          <a:spcPts val="0"/>
                        </a:spcAft>
                        <a:buNone/>
                      </a:pPr>
                      <a:r>
                        <a:rPr b="1" lang="en-IN" sz="2100"/>
                        <a:t>Accuracy</a:t>
                      </a:r>
                      <a:endParaRPr b="1" sz="2100"/>
                    </a:p>
                  </a:txBody>
                  <a:tcPr marT="91425" marB="91425" marR="91425" marL="91425" anchor="ctr"/>
                </a:tc>
              </a:tr>
              <a:tr h="824925">
                <a:tc>
                  <a:txBody>
                    <a:bodyPr/>
                    <a:lstStyle/>
                    <a:p>
                      <a:pPr indent="0" lvl="0" marL="0" rtl="0" algn="ctr">
                        <a:spcBef>
                          <a:spcPts val="0"/>
                        </a:spcBef>
                        <a:spcAft>
                          <a:spcPts val="0"/>
                        </a:spcAft>
                        <a:buNone/>
                      </a:pPr>
                      <a:r>
                        <a:rPr lang="en-IN" sz="2200"/>
                        <a:t>ReLU</a:t>
                      </a:r>
                      <a:endParaRPr sz="2200"/>
                    </a:p>
                  </a:txBody>
                  <a:tcPr marT="91425" marB="91425" marR="91425" marL="91425" anchor="ctr"/>
                </a:tc>
                <a:tc>
                  <a:txBody>
                    <a:bodyPr/>
                    <a:lstStyle/>
                    <a:p>
                      <a:pPr indent="0" lvl="0" marL="0" rtl="0" algn="ctr">
                        <a:spcBef>
                          <a:spcPts val="0"/>
                        </a:spcBef>
                        <a:spcAft>
                          <a:spcPts val="0"/>
                        </a:spcAft>
                        <a:buNone/>
                      </a:pPr>
                      <a:r>
                        <a:rPr lang="en-IN" sz="2200"/>
                        <a:t>80%</a:t>
                      </a:r>
                      <a:endParaRPr sz="2200"/>
                    </a:p>
                  </a:txBody>
                  <a:tcPr marT="91425" marB="91425" marR="91425" marL="91425" anchor="ctr"/>
                </a:tc>
              </a:tr>
              <a:tr h="824925">
                <a:tc>
                  <a:txBody>
                    <a:bodyPr/>
                    <a:lstStyle/>
                    <a:p>
                      <a:pPr indent="0" lvl="0" marL="0" rtl="0" algn="ctr">
                        <a:spcBef>
                          <a:spcPts val="0"/>
                        </a:spcBef>
                        <a:spcAft>
                          <a:spcPts val="0"/>
                        </a:spcAft>
                        <a:buNone/>
                      </a:pPr>
                      <a:r>
                        <a:rPr lang="en-IN" sz="2200"/>
                        <a:t>Leaky ReLU</a:t>
                      </a:r>
                      <a:endParaRPr sz="2200"/>
                    </a:p>
                  </a:txBody>
                  <a:tcPr marT="91425" marB="91425" marR="91425" marL="91425" anchor="ctr"/>
                </a:tc>
                <a:tc>
                  <a:txBody>
                    <a:bodyPr/>
                    <a:lstStyle/>
                    <a:p>
                      <a:pPr indent="0" lvl="0" marL="0" rtl="0" algn="ctr">
                        <a:spcBef>
                          <a:spcPts val="0"/>
                        </a:spcBef>
                        <a:spcAft>
                          <a:spcPts val="0"/>
                        </a:spcAft>
                        <a:buNone/>
                      </a:pPr>
                      <a:r>
                        <a:rPr lang="en-IN" sz="2200"/>
                        <a:t>89</a:t>
                      </a:r>
                      <a:r>
                        <a:rPr lang="en-IN" sz="2200"/>
                        <a:t>.2%</a:t>
                      </a:r>
                      <a:endParaRPr sz="2200"/>
                    </a:p>
                  </a:txBody>
                  <a:tcPr marT="91425" marB="91425" marR="91425" marL="91425" anchor="ctr"/>
                </a:tc>
              </a:tr>
              <a:tr h="824925">
                <a:tc>
                  <a:txBody>
                    <a:bodyPr/>
                    <a:lstStyle/>
                    <a:p>
                      <a:pPr indent="0" lvl="0" marL="0" rtl="0" algn="ctr">
                        <a:spcBef>
                          <a:spcPts val="0"/>
                        </a:spcBef>
                        <a:spcAft>
                          <a:spcPts val="0"/>
                        </a:spcAft>
                        <a:buNone/>
                      </a:pPr>
                      <a:r>
                        <a:rPr lang="en-IN" sz="2200"/>
                        <a:t>SELU</a:t>
                      </a:r>
                      <a:endParaRPr sz="2200"/>
                    </a:p>
                  </a:txBody>
                  <a:tcPr marT="91425" marB="91425" marR="91425" marL="91425" anchor="ctr"/>
                </a:tc>
                <a:tc>
                  <a:txBody>
                    <a:bodyPr/>
                    <a:lstStyle/>
                    <a:p>
                      <a:pPr indent="0" lvl="0" marL="0" rtl="0" algn="ctr">
                        <a:spcBef>
                          <a:spcPts val="0"/>
                        </a:spcBef>
                        <a:spcAft>
                          <a:spcPts val="0"/>
                        </a:spcAft>
                        <a:buNone/>
                      </a:pPr>
                      <a:r>
                        <a:rPr lang="en-IN" sz="2200"/>
                        <a:t>90.4%</a:t>
                      </a:r>
                      <a:endParaRPr sz="2200"/>
                    </a:p>
                  </a:txBody>
                  <a:tcPr marT="91425" marB="91425" marR="91425" marL="9142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Results and Discussion</a:t>
            </a:r>
            <a:endParaRPr>
              <a:latin typeface="Montserrat"/>
              <a:ea typeface="Montserrat"/>
              <a:cs typeface="Montserrat"/>
              <a:sym typeface="Montserrat"/>
            </a:endParaRPr>
          </a:p>
        </p:txBody>
      </p:sp>
      <p:sp>
        <p:nvSpPr>
          <p:cNvPr id="379" name="Google Shape;379;p60"/>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p:txBody>
      </p:sp>
      <p:pic>
        <p:nvPicPr>
          <p:cNvPr id="380" name="Google Shape;380;p60"/>
          <p:cNvPicPr preferRelativeResize="0"/>
          <p:nvPr/>
        </p:nvPicPr>
        <p:blipFill rotWithShape="1">
          <a:blip r:embed="rId3">
            <a:alphaModFix/>
          </a:blip>
          <a:srcRect b="0" l="1477" r="0" t="0"/>
          <a:stretch/>
        </p:blipFill>
        <p:spPr>
          <a:xfrm>
            <a:off x="119625" y="1604525"/>
            <a:ext cx="4043384" cy="2760100"/>
          </a:xfrm>
          <a:prstGeom prst="rect">
            <a:avLst/>
          </a:prstGeom>
          <a:noFill/>
          <a:ln cap="flat" cmpd="sng" w="9525">
            <a:solidFill>
              <a:schemeClr val="dk1"/>
            </a:solidFill>
            <a:prstDash val="solid"/>
            <a:round/>
            <a:headEnd len="sm" w="sm" type="none"/>
            <a:tailEnd len="sm" w="sm" type="none"/>
          </a:ln>
        </p:spPr>
      </p:pic>
      <p:pic>
        <p:nvPicPr>
          <p:cNvPr id="381" name="Google Shape;381;p60"/>
          <p:cNvPicPr preferRelativeResize="0"/>
          <p:nvPr/>
        </p:nvPicPr>
        <p:blipFill rotWithShape="1">
          <a:blip r:embed="rId4">
            <a:alphaModFix/>
          </a:blip>
          <a:srcRect b="6445" l="2079" r="9039" t="0"/>
          <a:stretch/>
        </p:blipFill>
        <p:spPr>
          <a:xfrm>
            <a:off x="8315775" y="1418400"/>
            <a:ext cx="3794575" cy="2619675"/>
          </a:xfrm>
          <a:prstGeom prst="rect">
            <a:avLst/>
          </a:prstGeom>
          <a:noFill/>
          <a:ln cap="flat" cmpd="sng" w="9525">
            <a:solidFill>
              <a:schemeClr val="dk1"/>
            </a:solidFill>
            <a:prstDash val="solid"/>
            <a:round/>
            <a:headEnd len="sm" w="sm" type="none"/>
            <a:tailEnd len="sm" w="sm" type="none"/>
          </a:ln>
        </p:spPr>
      </p:pic>
      <p:sp>
        <p:nvSpPr>
          <p:cNvPr id="382" name="Google Shape;382;p60"/>
          <p:cNvSpPr txBox="1"/>
          <p:nvPr/>
        </p:nvSpPr>
        <p:spPr>
          <a:xfrm>
            <a:off x="1415150" y="4364625"/>
            <a:ext cx="117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t>RELU</a:t>
            </a:r>
            <a:endParaRPr b="1"/>
          </a:p>
        </p:txBody>
      </p:sp>
      <p:sp>
        <p:nvSpPr>
          <p:cNvPr id="383" name="Google Shape;383;p60"/>
          <p:cNvSpPr txBox="1"/>
          <p:nvPr/>
        </p:nvSpPr>
        <p:spPr>
          <a:xfrm>
            <a:off x="5497275" y="3265725"/>
            <a:ext cx="13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t>Leaky RELU</a:t>
            </a:r>
            <a:endParaRPr b="1"/>
          </a:p>
        </p:txBody>
      </p:sp>
      <p:sp>
        <p:nvSpPr>
          <p:cNvPr id="384" name="Google Shape;384;p60"/>
          <p:cNvSpPr txBox="1"/>
          <p:nvPr/>
        </p:nvSpPr>
        <p:spPr>
          <a:xfrm>
            <a:off x="9756350" y="4038075"/>
            <a:ext cx="108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t>SELU</a:t>
            </a:r>
            <a:endParaRPr b="1"/>
          </a:p>
        </p:txBody>
      </p:sp>
      <p:pic>
        <p:nvPicPr>
          <p:cNvPr id="385" name="Google Shape;385;p60"/>
          <p:cNvPicPr preferRelativeResize="0"/>
          <p:nvPr/>
        </p:nvPicPr>
        <p:blipFill>
          <a:blip r:embed="rId5">
            <a:alphaModFix/>
          </a:blip>
          <a:stretch>
            <a:fillRect/>
          </a:stretch>
        </p:blipFill>
        <p:spPr>
          <a:xfrm>
            <a:off x="4205800" y="3665925"/>
            <a:ext cx="4067175" cy="27813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1"/>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Results and Discussion</a:t>
            </a:r>
            <a:endParaRPr>
              <a:latin typeface="Montserrat"/>
              <a:ea typeface="Montserrat"/>
              <a:cs typeface="Montserrat"/>
              <a:sym typeface="Montserrat"/>
            </a:endParaRPr>
          </a:p>
        </p:txBody>
      </p:sp>
      <p:sp>
        <p:nvSpPr>
          <p:cNvPr id="392" name="Google Shape;392;p61"/>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p:txBody>
      </p:sp>
      <p:sp>
        <p:nvSpPr>
          <p:cNvPr id="393" name="Google Shape;393;p61"/>
          <p:cNvSpPr txBox="1"/>
          <p:nvPr/>
        </p:nvSpPr>
        <p:spPr>
          <a:xfrm>
            <a:off x="462650" y="1604525"/>
            <a:ext cx="114981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IN" sz="2200">
                <a:solidFill>
                  <a:schemeClr val="dk1"/>
                </a:solidFill>
              </a:rPr>
              <a:t>We also plotted the accuracy for a Nearest Neighbour classifier and a Random Model using L2 distance on the same dataset and compared it with our model.</a:t>
            </a:r>
            <a:endParaRPr sz="2200">
              <a:solidFill>
                <a:schemeClr val="dk1"/>
              </a:solidFill>
            </a:endParaRPr>
          </a:p>
        </p:txBody>
      </p:sp>
      <p:pic>
        <p:nvPicPr>
          <p:cNvPr id="394" name="Google Shape;394;p61"/>
          <p:cNvPicPr preferRelativeResize="0"/>
          <p:nvPr/>
        </p:nvPicPr>
        <p:blipFill rotWithShape="1">
          <a:blip r:embed="rId3">
            <a:alphaModFix/>
          </a:blip>
          <a:srcRect b="38979" l="9304" r="11980" t="0"/>
          <a:stretch/>
        </p:blipFill>
        <p:spPr>
          <a:xfrm>
            <a:off x="3467724" y="2844475"/>
            <a:ext cx="5256563" cy="31971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2"/>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Results and Discussion</a:t>
            </a:r>
            <a:endParaRPr>
              <a:latin typeface="Montserrat"/>
              <a:ea typeface="Montserrat"/>
              <a:cs typeface="Montserrat"/>
              <a:sym typeface="Montserrat"/>
            </a:endParaRPr>
          </a:p>
        </p:txBody>
      </p:sp>
      <p:sp>
        <p:nvSpPr>
          <p:cNvPr id="401" name="Google Shape;401;p62"/>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p:txBody>
      </p:sp>
      <p:sp>
        <p:nvSpPr>
          <p:cNvPr id="402" name="Google Shape;402;p62"/>
          <p:cNvSpPr txBox="1"/>
          <p:nvPr/>
        </p:nvSpPr>
        <p:spPr>
          <a:xfrm>
            <a:off x="5429238" y="5932725"/>
            <a:ext cx="133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IN"/>
              <a:t>SELU</a:t>
            </a:r>
            <a:endParaRPr i="1"/>
          </a:p>
        </p:txBody>
      </p:sp>
      <p:sp>
        <p:nvSpPr>
          <p:cNvPr id="403" name="Google Shape;403;p62"/>
          <p:cNvSpPr txBox="1"/>
          <p:nvPr/>
        </p:nvSpPr>
        <p:spPr>
          <a:xfrm>
            <a:off x="462650" y="1604525"/>
            <a:ext cx="114981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IN" sz="2200">
                <a:solidFill>
                  <a:schemeClr val="dk1"/>
                </a:solidFill>
              </a:rPr>
              <a:t>We also changed the </a:t>
            </a:r>
            <a:r>
              <a:rPr lang="en-IN" sz="2200">
                <a:solidFill>
                  <a:schemeClr val="dk1"/>
                </a:solidFill>
              </a:rPr>
              <a:t>learning rate from 0.00006 to 0.00009 and added a decay rate of 0.99. By this, we were able to achieve an accuracy of 91.6%.</a:t>
            </a:r>
            <a:endParaRPr sz="1800">
              <a:solidFill>
                <a:schemeClr val="dk1"/>
              </a:solidFill>
            </a:endParaRPr>
          </a:p>
        </p:txBody>
      </p:sp>
      <p:pic>
        <p:nvPicPr>
          <p:cNvPr id="404" name="Google Shape;404;p62"/>
          <p:cNvPicPr preferRelativeResize="0"/>
          <p:nvPr/>
        </p:nvPicPr>
        <p:blipFill>
          <a:blip r:embed="rId3">
            <a:alphaModFix/>
          </a:blip>
          <a:stretch>
            <a:fillRect/>
          </a:stretch>
        </p:blipFill>
        <p:spPr>
          <a:xfrm>
            <a:off x="953225" y="2703250"/>
            <a:ext cx="4861548" cy="3229475"/>
          </a:xfrm>
          <a:prstGeom prst="rect">
            <a:avLst/>
          </a:prstGeom>
          <a:noFill/>
          <a:ln cap="flat" cmpd="sng" w="9525">
            <a:solidFill>
              <a:schemeClr val="dk1"/>
            </a:solidFill>
            <a:prstDash val="solid"/>
            <a:round/>
            <a:headEnd len="sm" w="sm" type="none"/>
            <a:tailEnd len="sm" w="sm" type="none"/>
          </a:ln>
        </p:spPr>
      </p:pic>
      <p:pic>
        <p:nvPicPr>
          <p:cNvPr id="405" name="Google Shape;405;p62"/>
          <p:cNvPicPr preferRelativeResize="0"/>
          <p:nvPr/>
        </p:nvPicPr>
        <p:blipFill>
          <a:blip r:embed="rId4">
            <a:alphaModFix/>
          </a:blip>
          <a:stretch>
            <a:fillRect/>
          </a:stretch>
        </p:blipFill>
        <p:spPr>
          <a:xfrm>
            <a:off x="6433450" y="2670163"/>
            <a:ext cx="4876800" cy="32956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sz="4400">
                <a:latin typeface="Montserrat"/>
                <a:ea typeface="Montserrat"/>
                <a:cs typeface="Montserrat"/>
                <a:sym typeface="Montserrat"/>
              </a:rPr>
              <a:t>Challenges Faced</a:t>
            </a:r>
            <a:endParaRPr sz="4400">
              <a:latin typeface="Montserrat"/>
              <a:ea typeface="Montserrat"/>
              <a:cs typeface="Montserrat"/>
              <a:sym typeface="Montserrat"/>
            </a:endParaRPr>
          </a:p>
        </p:txBody>
      </p:sp>
      <p:sp>
        <p:nvSpPr>
          <p:cNvPr id="411" name="Google Shape;411;p63"/>
          <p:cNvSpPr txBox="1"/>
          <p:nvPr>
            <p:ph idx="1" type="subTitle"/>
          </p:nvPr>
        </p:nvSpPr>
        <p:spPr>
          <a:xfrm>
            <a:off x="609480" y="1604520"/>
            <a:ext cx="10972500" cy="3977400"/>
          </a:xfrm>
          <a:prstGeom prst="rect">
            <a:avLst/>
          </a:prstGeom>
          <a:noFill/>
          <a:ln>
            <a:noFill/>
          </a:ln>
        </p:spPr>
        <p:txBody>
          <a:bodyPr anchorCtr="0" anchor="t" bIns="121900" lIns="121900" spcFirstLastPara="1" rIns="121900" wrap="square" tIns="121900">
            <a:normAutofit lnSpcReduction="10000"/>
          </a:bodyPr>
          <a:lstStyle/>
          <a:p>
            <a:pPr indent="-450850" lvl="0" marL="609600" rtl="0" algn="l">
              <a:lnSpc>
                <a:spcPct val="115000"/>
              </a:lnSpc>
              <a:spcBef>
                <a:spcPts val="0"/>
              </a:spcBef>
              <a:spcAft>
                <a:spcPts val="0"/>
              </a:spcAft>
              <a:buSzPts val="2300"/>
              <a:buChar char="●"/>
            </a:pPr>
            <a:r>
              <a:rPr lang="en-IN" sz="2300"/>
              <a:t>We initially found the dataset a bit hard to manipulate as it was quite large. However, with the help of a few articles online we were able to write the functions to extract the dataset and split the data into pairs. </a:t>
            </a:r>
            <a:endParaRPr sz="2300"/>
          </a:p>
          <a:p>
            <a:pPr indent="0" lvl="0" marL="228600" rtl="0" algn="l">
              <a:lnSpc>
                <a:spcPct val="115000"/>
              </a:lnSpc>
              <a:spcBef>
                <a:spcPts val="0"/>
              </a:spcBef>
              <a:spcAft>
                <a:spcPts val="0"/>
              </a:spcAft>
              <a:buNone/>
            </a:pPr>
            <a:r>
              <a:t/>
            </a:r>
            <a:endParaRPr sz="2300"/>
          </a:p>
          <a:p>
            <a:pPr indent="-450850" lvl="0" marL="609600" rtl="0" algn="l">
              <a:lnSpc>
                <a:spcPct val="115000"/>
              </a:lnSpc>
              <a:spcBef>
                <a:spcPts val="0"/>
              </a:spcBef>
              <a:spcAft>
                <a:spcPts val="0"/>
              </a:spcAft>
              <a:buSzPts val="2300"/>
              <a:buChar char="●"/>
            </a:pPr>
            <a:r>
              <a:rPr lang="en-IN" sz="2300"/>
              <a:t>The complex architecture of Siamese Networks was slightly hard to comprehend and we required other additional resources to completely understand the concept.</a:t>
            </a:r>
            <a:endParaRPr sz="2300"/>
          </a:p>
          <a:p>
            <a:pPr indent="0" lvl="0" marL="228600" rtl="0" algn="l">
              <a:lnSpc>
                <a:spcPct val="115000"/>
              </a:lnSpc>
              <a:spcBef>
                <a:spcPts val="0"/>
              </a:spcBef>
              <a:spcAft>
                <a:spcPts val="0"/>
              </a:spcAft>
              <a:buNone/>
            </a:pPr>
            <a:r>
              <a:t/>
            </a:r>
            <a:endParaRPr sz="2300"/>
          </a:p>
          <a:p>
            <a:pPr indent="-450850" lvl="0" marL="609600" rtl="0" algn="l">
              <a:lnSpc>
                <a:spcPct val="115000"/>
              </a:lnSpc>
              <a:spcBef>
                <a:spcPts val="0"/>
              </a:spcBef>
              <a:spcAft>
                <a:spcPts val="0"/>
              </a:spcAft>
              <a:buSzPts val="2300"/>
              <a:buChar char="●"/>
            </a:pPr>
            <a:r>
              <a:rPr lang="en-IN" sz="2300"/>
              <a:t>None of us had prior Deep Learning experience and had to learn Tensorflow/Keras from scratch. </a:t>
            </a:r>
            <a:endParaRPr sz="2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4"/>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sz="4400">
                <a:latin typeface="Montserrat"/>
                <a:ea typeface="Montserrat"/>
                <a:cs typeface="Montserrat"/>
                <a:sym typeface="Montserrat"/>
              </a:rPr>
              <a:t>Future Scope</a:t>
            </a:r>
            <a:endParaRPr sz="4400">
              <a:latin typeface="Montserrat"/>
              <a:ea typeface="Montserrat"/>
              <a:cs typeface="Montserrat"/>
              <a:sym typeface="Montserrat"/>
            </a:endParaRPr>
          </a:p>
        </p:txBody>
      </p:sp>
      <p:sp>
        <p:nvSpPr>
          <p:cNvPr id="417" name="Google Shape;417;p64"/>
          <p:cNvSpPr txBox="1"/>
          <p:nvPr>
            <p:ph idx="1" type="subTitle"/>
          </p:nvPr>
        </p:nvSpPr>
        <p:spPr>
          <a:xfrm>
            <a:off x="609480" y="1604520"/>
            <a:ext cx="10972500" cy="3977400"/>
          </a:xfrm>
          <a:prstGeom prst="rect">
            <a:avLst/>
          </a:prstGeom>
          <a:noFill/>
          <a:ln>
            <a:noFill/>
          </a:ln>
        </p:spPr>
        <p:txBody>
          <a:bodyPr anchorCtr="0" anchor="t" bIns="121900" lIns="121900" spcFirstLastPara="1" rIns="121900" wrap="square" tIns="121900">
            <a:normAutofit/>
          </a:bodyPr>
          <a:lstStyle/>
          <a:p>
            <a:pPr indent="-450850" lvl="0" marL="609600" rtl="0" algn="l">
              <a:lnSpc>
                <a:spcPct val="115000"/>
              </a:lnSpc>
              <a:spcBef>
                <a:spcPts val="0"/>
              </a:spcBef>
              <a:spcAft>
                <a:spcPts val="0"/>
              </a:spcAft>
              <a:buSzPts val="2300"/>
              <a:buChar char="●"/>
            </a:pPr>
            <a:r>
              <a:rPr lang="en-IN" sz="2300"/>
              <a:t>Instead of using binary cross-entropy, alternate loss functions like triplet and contrastive loss can be used which may give better results. </a:t>
            </a:r>
            <a:endParaRPr sz="2300"/>
          </a:p>
          <a:p>
            <a:pPr indent="-450850" lvl="0" marL="609600" rtl="0" algn="l">
              <a:lnSpc>
                <a:spcPct val="115000"/>
              </a:lnSpc>
              <a:spcBef>
                <a:spcPts val="0"/>
              </a:spcBef>
              <a:spcAft>
                <a:spcPts val="0"/>
              </a:spcAft>
              <a:buSzPts val="2300"/>
              <a:buChar char="●"/>
            </a:pPr>
            <a:r>
              <a:rPr lang="en-IN" sz="2300"/>
              <a:t>The one-shot classification model can be extended to 3D RGB images and used for applications like face recognition and verification. </a:t>
            </a:r>
            <a:endParaRPr sz="2300"/>
          </a:p>
          <a:p>
            <a:pPr indent="-450850" lvl="0" marL="609600" rtl="0" algn="l">
              <a:lnSpc>
                <a:spcPct val="115000"/>
              </a:lnSpc>
              <a:spcBef>
                <a:spcPts val="0"/>
              </a:spcBef>
              <a:spcAft>
                <a:spcPts val="0"/>
              </a:spcAft>
              <a:buSzPts val="2300"/>
              <a:buChar char="●"/>
            </a:pPr>
            <a:r>
              <a:rPr lang="en-IN" sz="2300"/>
              <a:t>Various data augmentation techniques like changing contrast, adding noise and random choosing can be tried. </a:t>
            </a:r>
            <a:endParaRPr sz="2300"/>
          </a:p>
          <a:p>
            <a:pPr indent="-450850" lvl="0" marL="609600" rtl="0" algn="l">
              <a:lnSpc>
                <a:spcPct val="115000"/>
              </a:lnSpc>
              <a:spcBef>
                <a:spcPts val="0"/>
              </a:spcBef>
              <a:spcAft>
                <a:spcPts val="0"/>
              </a:spcAft>
              <a:buSzPts val="2300"/>
              <a:buChar char="●"/>
            </a:pPr>
            <a:r>
              <a:rPr lang="en-IN" sz="2300"/>
              <a:t>Many of the hyper-parameters can be further tuned or a software like Whetlab can be used for further optimization.</a:t>
            </a:r>
            <a:endParaRPr sz="2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5"/>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sz="4400">
                <a:latin typeface="Montserrat"/>
                <a:ea typeface="Montserrat"/>
                <a:cs typeface="Montserrat"/>
                <a:sym typeface="Montserrat"/>
              </a:rPr>
              <a:t>Experience/Learning Outcome</a:t>
            </a:r>
            <a:endParaRPr sz="4400">
              <a:latin typeface="Montserrat"/>
              <a:ea typeface="Montserrat"/>
              <a:cs typeface="Montserrat"/>
              <a:sym typeface="Montserrat"/>
            </a:endParaRPr>
          </a:p>
        </p:txBody>
      </p:sp>
      <p:sp>
        <p:nvSpPr>
          <p:cNvPr id="423" name="Google Shape;423;p65"/>
          <p:cNvSpPr txBox="1"/>
          <p:nvPr>
            <p:ph idx="1" type="subTitle"/>
          </p:nvPr>
        </p:nvSpPr>
        <p:spPr>
          <a:xfrm>
            <a:off x="609480" y="1604520"/>
            <a:ext cx="10972500" cy="3977400"/>
          </a:xfrm>
          <a:prstGeom prst="rect">
            <a:avLst/>
          </a:prstGeom>
          <a:noFill/>
          <a:ln>
            <a:noFill/>
          </a:ln>
        </p:spPr>
        <p:txBody>
          <a:bodyPr anchorCtr="0" anchor="t" bIns="121900" lIns="121900" spcFirstLastPara="1" rIns="121900" wrap="square" tIns="121900">
            <a:normAutofit/>
          </a:bodyPr>
          <a:lstStyle/>
          <a:p>
            <a:pPr indent="-450850" lvl="0" marL="609600" rtl="0" algn="l">
              <a:lnSpc>
                <a:spcPct val="115000"/>
              </a:lnSpc>
              <a:spcBef>
                <a:spcPts val="0"/>
              </a:spcBef>
              <a:spcAft>
                <a:spcPts val="0"/>
              </a:spcAft>
              <a:buSzPts val="2300"/>
              <a:buChar char="●"/>
            </a:pPr>
            <a:r>
              <a:rPr lang="en-IN" sz="2300"/>
              <a:t>We learnt to use Tensorflow/Keras and applied Deep Learning techniques like CNN. </a:t>
            </a:r>
            <a:endParaRPr sz="2300"/>
          </a:p>
          <a:p>
            <a:pPr indent="-450850" lvl="0" marL="609600" rtl="0" algn="l">
              <a:lnSpc>
                <a:spcPct val="115000"/>
              </a:lnSpc>
              <a:spcBef>
                <a:spcPts val="0"/>
              </a:spcBef>
              <a:spcAft>
                <a:spcPts val="0"/>
              </a:spcAft>
              <a:buSzPts val="2300"/>
              <a:buChar char="●"/>
            </a:pPr>
            <a:r>
              <a:rPr lang="en-IN" sz="2300"/>
              <a:t>Learnt to use Python libraries like Pickle, Matplotlib, etc.</a:t>
            </a:r>
            <a:endParaRPr sz="2300"/>
          </a:p>
          <a:p>
            <a:pPr indent="-450850" lvl="0" marL="609600" rtl="0" algn="l">
              <a:lnSpc>
                <a:spcPct val="115000"/>
              </a:lnSpc>
              <a:spcBef>
                <a:spcPts val="0"/>
              </a:spcBef>
              <a:spcAft>
                <a:spcPts val="0"/>
              </a:spcAft>
              <a:buSzPts val="2300"/>
              <a:buChar char="●"/>
            </a:pPr>
            <a:r>
              <a:rPr lang="en-IN" sz="2300"/>
              <a:t>Understood hyperparameter optimization and tuned various hyperparameters to increase the accuracy.</a:t>
            </a:r>
            <a:endParaRPr sz="2300"/>
          </a:p>
          <a:p>
            <a:pPr indent="-450850" lvl="0" marL="609600" rtl="0" algn="l">
              <a:lnSpc>
                <a:spcPct val="115000"/>
              </a:lnSpc>
              <a:spcBef>
                <a:spcPts val="0"/>
              </a:spcBef>
              <a:spcAft>
                <a:spcPts val="0"/>
              </a:spcAft>
              <a:buSzPts val="2300"/>
              <a:buChar char="●"/>
            </a:pPr>
            <a:r>
              <a:rPr lang="en-IN" sz="2300"/>
              <a:t>Read about various new activation functions like SeLU which can be used as substitutes for ReLU.</a:t>
            </a:r>
            <a:endParaRPr sz="2300"/>
          </a:p>
          <a:p>
            <a:pPr indent="-450850" lvl="0" marL="609600" rtl="0" algn="l">
              <a:lnSpc>
                <a:spcPct val="115000"/>
              </a:lnSpc>
              <a:spcBef>
                <a:spcPts val="0"/>
              </a:spcBef>
              <a:spcAft>
                <a:spcPts val="0"/>
              </a:spcAft>
              <a:buSzPts val="2300"/>
              <a:buChar char="●"/>
            </a:pPr>
            <a:r>
              <a:rPr lang="en-IN" sz="2300"/>
              <a:t>We also learnt how to read research papers end-to-end and replicate the results by ourselves.</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6"/>
          <p:cNvSpPr txBox="1"/>
          <p:nvPr/>
        </p:nvSpPr>
        <p:spPr>
          <a:xfrm>
            <a:off x="4185669" y="2921168"/>
            <a:ext cx="3820661"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6000">
                <a:solidFill>
                  <a:schemeClr val="dk1"/>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Paper Description:</a:t>
            </a:r>
            <a:r>
              <a:rPr lang="en-IN" sz="4300">
                <a:latin typeface="Montserrat"/>
                <a:ea typeface="Montserrat"/>
                <a:cs typeface="Montserrat"/>
                <a:sym typeface="Montserrat"/>
              </a:rPr>
              <a:t> </a:t>
            </a:r>
            <a:r>
              <a:rPr lang="en-IN">
                <a:latin typeface="Montserrat"/>
                <a:ea typeface="Montserrat"/>
                <a:cs typeface="Montserrat"/>
                <a:sym typeface="Montserrat"/>
              </a:rPr>
              <a:t>Aim</a:t>
            </a:r>
            <a:endParaRPr>
              <a:latin typeface="Montserrat"/>
              <a:ea typeface="Montserrat"/>
              <a:cs typeface="Montserrat"/>
              <a:sym typeface="Montserrat"/>
            </a:endParaRPr>
          </a:p>
        </p:txBody>
      </p:sp>
      <p:sp>
        <p:nvSpPr>
          <p:cNvPr id="255" name="Google Shape;255;p42"/>
          <p:cNvSpPr txBox="1"/>
          <p:nvPr>
            <p:ph idx="1" type="subTitle"/>
          </p:nvPr>
        </p:nvSpPr>
        <p:spPr>
          <a:xfrm>
            <a:off x="609480" y="2298495"/>
            <a:ext cx="10972500" cy="39774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IN" sz="2600"/>
              <a:t>●</a:t>
            </a:r>
            <a:r>
              <a:rPr lang="en-IN" sz="2400"/>
              <a:t>Solving the one-shot classification </a:t>
            </a:r>
            <a:endParaRPr sz="2400"/>
          </a:p>
          <a:p>
            <a:pPr indent="0" lvl="0" marL="0" rtl="0" algn="l">
              <a:lnSpc>
                <a:spcPct val="115000"/>
              </a:lnSpc>
              <a:spcBef>
                <a:spcPts val="0"/>
              </a:spcBef>
              <a:spcAft>
                <a:spcPts val="0"/>
              </a:spcAft>
              <a:buNone/>
            </a:pPr>
            <a:r>
              <a:rPr lang="en-IN" sz="2400"/>
              <a:t>problem using siamese neural-networks </a:t>
            </a:r>
            <a:endParaRPr sz="2400"/>
          </a:p>
          <a:p>
            <a:pPr indent="0" lvl="0" marL="0" rtl="0" algn="l">
              <a:lnSpc>
                <a:spcPct val="115000"/>
              </a:lnSpc>
              <a:spcBef>
                <a:spcPts val="0"/>
              </a:spcBef>
              <a:spcAft>
                <a:spcPts val="0"/>
              </a:spcAft>
              <a:buNone/>
            </a:pPr>
            <a:r>
              <a:rPr lang="en-IN" sz="2600"/>
              <a:t>●</a:t>
            </a:r>
            <a:r>
              <a:rPr lang="en-IN" sz="2400"/>
              <a:t>Applying a structure to  naturally</a:t>
            </a:r>
            <a:endParaRPr sz="2400"/>
          </a:p>
          <a:p>
            <a:pPr indent="0" lvl="0" marL="0" rtl="0" algn="l">
              <a:lnSpc>
                <a:spcPct val="115000"/>
              </a:lnSpc>
              <a:spcBef>
                <a:spcPts val="0"/>
              </a:spcBef>
              <a:spcAft>
                <a:spcPts val="0"/>
              </a:spcAft>
              <a:buNone/>
            </a:pPr>
            <a:r>
              <a:rPr lang="en-IN" sz="2400"/>
              <a:t> rank similarity  between inputs.</a:t>
            </a:r>
            <a:endParaRPr sz="2400"/>
          </a:p>
          <a:p>
            <a:pPr indent="0" lvl="0" marL="0" rtl="0" algn="l">
              <a:lnSpc>
                <a:spcPct val="115000"/>
              </a:lnSpc>
              <a:spcBef>
                <a:spcPts val="0"/>
              </a:spcBef>
              <a:spcAft>
                <a:spcPts val="0"/>
              </a:spcAft>
              <a:buNone/>
            </a:pPr>
            <a:r>
              <a:rPr lang="en-IN" sz="2400"/>
              <a:t>●Training the </a:t>
            </a:r>
            <a:r>
              <a:rPr b="1" lang="en-IN" sz="2400"/>
              <a:t>network model </a:t>
            </a:r>
            <a:r>
              <a:rPr lang="en-IN" sz="2400"/>
              <a:t> to able to</a:t>
            </a:r>
            <a:endParaRPr sz="2400"/>
          </a:p>
          <a:p>
            <a:pPr indent="0" lvl="0" marL="0" rtl="0" algn="l">
              <a:lnSpc>
                <a:spcPct val="115000"/>
              </a:lnSpc>
              <a:spcBef>
                <a:spcPts val="0"/>
              </a:spcBef>
              <a:spcAft>
                <a:spcPts val="0"/>
              </a:spcAft>
              <a:buNone/>
            </a:pPr>
            <a:r>
              <a:rPr lang="en-IN" sz="2400"/>
              <a:t> identify various  different classes by</a:t>
            </a:r>
            <a:endParaRPr sz="2400"/>
          </a:p>
          <a:p>
            <a:pPr indent="0" lvl="0" marL="0" rtl="0" algn="l">
              <a:lnSpc>
                <a:spcPct val="115000"/>
              </a:lnSpc>
              <a:spcBef>
                <a:spcPts val="0"/>
              </a:spcBef>
              <a:spcAft>
                <a:spcPts val="0"/>
              </a:spcAft>
              <a:buNone/>
            </a:pPr>
            <a:r>
              <a:rPr lang="en-IN" sz="2400"/>
              <a:t> providing just a single training example.</a:t>
            </a:r>
            <a:endParaRPr sz="2400"/>
          </a:p>
          <a:p>
            <a:pPr indent="0" lvl="0" marL="0" rtl="0" algn="l">
              <a:lnSpc>
                <a:spcPct val="115000"/>
              </a:lnSpc>
              <a:spcBef>
                <a:spcPts val="0"/>
              </a:spcBef>
              <a:spcAft>
                <a:spcPts val="0"/>
              </a:spcAft>
              <a:buClr>
                <a:schemeClr val="dk1"/>
              </a:buClr>
              <a:buSzPts val="1100"/>
              <a:buFont typeface="Arial"/>
              <a:buNone/>
            </a:pPr>
            <a:r>
              <a:rPr lang="en-IN" sz="2400"/>
              <a:t>●Making model was able to outperform</a:t>
            </a:r>
            <a:endParaRPr sz="2400"/>
          </a:p>
          <a:p>
            <a:pPr indent="0" lvl="0" marL="0" rtl="0" algn="l">
              <a:lnSpc>
                <a:spcPct val="115000"/>
              </a:lnSpc>
              <a:spcBef>
                <a:spcPts val="0"/>
              </a:spcBef>
              <a:spcAft>
                <a:spcPts val="0"/>
              </a:spcAft>
              <a:buClr>
                <a:schemeClr val="dk1"/>
              </a:buClr>
              <a:buSzPts val="1100"/>
              <a:buFont typeface="Arial"/>
              <a:buNone/>
            </a:pPr>
            <a:r>
              <a:rPr lang="en-IN" sz="2400"/>
              <a:t> Other  deep-learning models on one-shot classification tasks. </a:t>
            </a:r>
            <a:endParaRPr sz="2400"/>
          </a:p>
          <a:p>
            <a:pPr indent="0" lvl="0" marL="0" rtl="0" algn="l">
              <a:lnSpc>
                <a:spcPct val="115000"/>
              </a:lnSpc>
              <a:spcBef>
                <a:spcPts val="1000"/>
              </a:spcBef>
              <a:spcAft>
                <a:spcPts val="0"/>
              </a:spcAft>
              <a:buNone/>
            </a:pPr>
            <a:r>
              <a:t/>
            </a:r>
            <a:endParaRPr sz="3700"/>
          </a:p>
        </p:txBody>
      </p:sp>
      <p:pic>
        <p:nvPicPr>
          <p:cNvPr id="256" name="Google Shape;256;p42"/>
          <p:cNvPicPr preferRelativeResize="0"/>
          <p:nvPr/>
        </p:nvPicPr>
        <p:blipFill>
          <a:blip r:embed="rId3">
            <a:alphaModFix/>
          </a:blip>
          <a:stretch>
            <a:fillRect/>
          </a:stretch>
        </p:blipFill>
        <p:spPr>
          <a:xfrm>
            <a:off x="6208500" y="1734650"/>
            <a:ext cx="5983499" cy="37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Paper Overview: Methodology </a:t>
            </a:r>
            <a:endParaRPr sz="6400">
              <a:latin typeface="Montserrat"/>
              <a:ea typeface="Montserrat"/>
              <a:cs typeface="Montserrat"/>
              <a:sym typeface="Montserrat"/>
            </a:endParaRPr>
          </a:p>
        </p:txBody>
      </p:sp>
      <p:sp>
        <p:nvSpPr>
          <p:cNvPr id="263" name="Google Shape;263;p43"/>
          <p:cNvSpPr txBox="1"/>
          <p:nvPr>
            <p:ph idx="1" type="subTitle"/>
          </p:nvPr>
        </p:nvSpPr>
        <p:spPr>
          <a:xfrm>
            <a:off x="609477" y="2298500"/>
            <a:ext cx="5813100" cy="39774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IN" sz="2200"/>
              <a:t>●Our standard model is a siamese convolutional neural network with L layers each consisting of  N</a:t>
            </a:r>
            <a:r>
              <a:rPr baseline="-25000" lang="en-IN" sz="3300"/>
              <a:t>l</a:t>
            </a:r>
            <a:r>
              <a:rPr lang="en-IN" sz="2200"/>
              <a:t> units,where the hidden vector in layer l for the first twin is represented by h</a:t>
            </a:r>
            <a:r>
              <a:rPr baseline="-25000" lang="en-IN" sz="3300"/>
              <a:t>1,l</a:t>
            </a:r>
            <a:r>
              <a:rPr lang="en-IN" sz="2200"/>
              <a:t> and similarly as h</a:t>
            </a:r>
            <a:r>
              <a:rPr baseline="-25000" lang="en-IN" sz="3300"/>
              <a:t>2,l</a:t>
            </a:r>
            <a:r>
              <a:rPr lang="en-IN" sz="2200"/>
              <a:t> for the second twin. </a:t>
            </a:r>
            <a:endParaRPr sz="2200"/>
          </a:p>
          <a:p>
            <a:pPr indent="0" lvl="0" marL="0" rtl="0" algn="l">
              <a:lnSpc>
                <a:spcPct val="115000"/>
              </a:lnSpc>
              <a:spcBef>
                <a:spcPts val="1000"/>
              </a:spcBef>
              <a:spcAft>
                <a:spcPts val="0"/>
              </a:spcAft>
              <a:buNone/>
            </a:pPr>
            <a:r>
              <a:t/>
            </a:r>
            <a:endParaRPr sz="3100"/>
          </a:p>
        </p:txBody>
      </p:sp>
      <p:pic>
        <p:nvPicPr>
          <p:cNvPr id="264" name="Google Shape;264;p43"/>
          <p:cNvPicPr preferRelativeResize="0"/>
          <p:nvPr/>
        </p:nvPicPr>
        <p:blipFill>
          <a:blip r:embed="rId3">
            <a:alphaModFix/>
          </a:blip>
          <a:stretch>
            <a:fillRect/>
          </a:stretch>
        </p:blipFill>
        <p:spPr>
          <a:xfrm>
            <a:off x="6980475" y="1641825"/>
            <a:ext cx="4694475" cy="463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Paper Overview: Methodology </a:t>
            </a:r>
            <a:endParaRPr sz="6400">
              <a:latin typeface="Montserrat"/>
              <a:ea typeface="Montserrat"/>
              <a:cs typeface="Montserrat"/>
              <a:sym typeface="Montserrat"/>
            </a:endParaRPr>
          </a:p>
        </p:txBody>
      </p:sp>
      <p:sp>
        <p:nvSpPr>
          <p:cNvPr id="271" name="Google Shape;271;p44"/>
          <p:cNvSpPr txBox="1"/>
          <p:nvPr>
            <p:ph idx="1" type="subTitle"/>
          </p:nvPr>
        </p:nvSpPr>
        <p:spPr>
          <a:xfrm>
            <a:off x="609750" y="1639550"/>
            <a:ext cx="10972500" cy="42684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IN" sz="2300"/>
              <a:t>●The model is composed of a sequence of convolutional layers, and each layer uses a single channel with varying filter sizes and a fixed stride of one.</a:t>
            </a:r>
            <a:endParaRPr sz="2300"/>
          </a:p>
          <a:p>
            <a:pPr indent="0" lvl="0" marL="0" rtl="0" algn="l">
              <a:lnSpc>
                <a:spcPct val="115000"/>
              </a:lnSpc>
              <a:spcBef>
                <a:spcPts val="0"/>
              </a:spcBef>
              <a:spcAft>
                <a:spcPts val="0"/>
              </a:spcAft>
              <a:buClr>
                <a:schemeClr val="dk1"/>
              </a:buClr>
              <a:buSzPts val="1100"/>
              <a:buFont typeface="Arial"/>
              <a:buNone/>
            </a:pPr>
            <a:r>
              <a:t/>
            </a:r>
            <a:endParaRPr sz="2300"/>
          </a:p>
          <a:p>
            <a:pPr indent="0" lvl="0" marL="0" rtl="0" algn="l">
              <a:lnSpc>
                <a:spcPct val="115000"/>
              </a:lnSpc>
              <a:spcBef>
                <a:spcPts val="0"/>
              </a:spcBef>
              <a:spcAft>
                <a:spcPts val="0"/>
              </a:spcAft>
              <a:buClr>
                <a:schemeClr val="dk1"/>
              </a:buClr>
              <a:buSzPts val="1100"/>
              <a:buFont typeface="Arial"/>
              <a:buNone/>
            </a:pPr>
            <a:r>
              <a:rPr lang="en-IN" sz="2300"/>
              <a:t>●The units in the final convolutional layer are flattened into a single vector. This convolutional layer is followed by a fully-connected layer, and then one more layer computing the induced distance metric between each siamese twin, which is given to a single sigmoidal output unit. </a:t>
            </a:r>
            <a:endParaRPr sz="2300"/>
          </a:p>
          <a:p>
            <a:pPr indent="0" lvl="0" marL="0" rtl="0" algn="l">
              <a:lnSpc>
                <a:spcPct val="115000"/>
              </a:lnSpc>
              <a:spcBef>
                <a:spcPts val="1000"/>
              </a:spcBef>
              <a:spcAft>
                <a:spcPts val="0"/>
              </a:spcAft>
              <a:buNone/>
            </a:pPr>
            <a:r>
              <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5"/>
          <p:cNvPicPr preferRelativeResize="0"/>
          <p:nvPr/>
        </p:nvPicPr>
        <p:blipFill>
          <a:blip r:embed="rId3">
            <a:alphaModFix/>
          </a:blip>
          <a:stretch>
            <a:fillRect/>
          </a:stretch>
        </p:blipFill>
        <p:spPr>
          <a:xfrm>
            <a:off x="152400" y="1948550"/>
            <a:ext cx="11887200" cy="3392770"/>
          </a:xfrm>
          <a:prstGeom prst="rect">
            <a:avLst/>
          </a:prstGeom>
          <a:noFill/>
          <a:ln>
            <a:noFill/>
          </a:ln>
        </p:spPr>
      </p:pic>
      <p:sp>
        <p:nvSpPr>
          <p:cNvPr id="278" name="Google Shape;278;p45"/>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latin typeface="Montserrat"/>
                <a:ea typeface="Montserrat"/>
                <a:cs typeface="Montserrat"/>
                <a:sym typeface="Montserrat"/>
              </a:rPr>
              <a:t>Overview of the model</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6"/>
          <p:cNvPicPr preferRelativeResize="0"/>
          <p:nvPr/>
        </p:nvPicPr>
        <p:blipFill>
          <a:blip r:embed="rId3">
            <a:alphaModFix/>
          </a:blip>
          <a:stretch>
            <a:fillRect/>
          </a:stretch>
        </p:blipFill>
        <p:spPr>
          <a:xfrm>
            <a:off x="1184025" y="1727975"/>
            <a:ext cx="10232524" cy="453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sz="4400">
                <a:latin typeface="Montserrat"/>
                <a:ea typeface="Montserrat"/>
                <a:cs typeface="Montserrat"/>
                <a:sym typeface="Montserrat"/>
              </a:rPr>
              <a:t>Paper Overview : Outcome</a:t>
            </a:r>
            <a:endParaRPr sz="4400">
              <a:latin typeface="Montserrat"/>
              <a:ea typeface="Montserrat"/>
              <a:cs typeface="Montserrat"/>
              <a:sym typeface="Montserrat"/>
            </a:endParaRPr>
          </a:p>
        </p:txBody>
      </p:sp>
      <p:sp>
        <p:nvSpPr>
          <p:cNvPr id="290" name="Google Shape;290;p47"/>
          <p:cNvSpPr txBox="1"/>
          <p:nvPr>
            <p:ph idx="1" type="body"/>
          </p:nvPr>
        </p:nvSpPr>
        <p:spPr>
          <a:xfrm>
            <a:off x="609480" y="1604520"/>
            <a:ext cx="10972500" cy="39774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lang="en-IN" sz="2400"/>
              <a:t>The proposed architecture managed to accomplish the one-shot classification task of being able to identify classes using just one training example. </a:t>
            </a:r>
            <a:endParaRPr sz="2400"/>
          </a:p>
          <a:p>
            <a:pPr indent="0" lvl="0" marL="609600" rtl="0" algn="l">
              <a:lnSpc>
                <a:spcPct val="115000"/>
              </a:lnSpc>
              <a:spcBef>
                <a:spcPts val="0"/>
              </a:spcBef>
              <a:spcAft>
                <a:spcPts val="0"/>
              </a:spcAft>
              <a:buNone/>
            </a:pPr>
            <a:r>
              <a:t/>
            </a:r>
            <a:endParaRPr sz="2400"/>
          </a:p>
          <a:p>
            <a:pPr indent="-457200" lvl="0" marL="609600" rtl="0" algn="l">
              <a:lnSpc>
                <a:spcPct val="115000"/>
              </a:lnSpc>
              <a:spcBef>
                <a:spcPts val="1000"/>
              </a:spcBef>
              <a:spcAft>
                <a:spcPts val="0"/>
              </a:spcAft>
              <a:buSzPts val="2400"/>
              <a:buChar char="●"/>
            </a:pPr>
            <a:r>
              <a:rPr lang="en-IN" sz="2400"/>
              <a:t>The model outperforms all available baselines by a significant margin and also achieves and accuracy very close to human-level (95.5%).</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1600"/>
              </a:spcBef>
              <a:spcAft>
                <a:spcPts val="1600"/>
              </a:spcAft>
              <a:buSzPts val="17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609480" y="273600"/>
            <a:ext cx="10972500" cy="11448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IN" sz="4400">
                <a:latin typeface="Montserrat"/>
                <a:ea typeface="Montserrat"/>
                <a:cs typeface="Montserrat"/>
                <a:sym typeface="Montserrat"/>
              </a:rPr>
              <a:t>Background Concepts</a:t>
            </a:r>
            <a:endParaRPr sz="4400">
              <a:latin typeface="Montserrat"/>
              <a:ea typeface="Montserrat"/>
              <a:cs typeface="Montserrat"/>
              <a:sym typeface="Montserrat"/>
            </a:endParaRPr>
          </a:p>
        </p:txBody>
      </p:sp>
      <p:sp>
        <p:nvSpPr>
          <p:cNvPr id="296" name="Google Shape;296;p48"/>
          <p:cNvSpPr txBox="1"/>
          <p:nvPr>
            <p:ph idx="1" type="subTitle"/>
          </p:nvPr>
        </p:nvSpPr>
        <p:spPr>
          <a:xfrm>
            <a:off x="827200" y="1796150"/>
            <a:ext cx="10235400" cy="20412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b="1" lang="en-IN" sz="2300"/>
              <a:t>Siamese Neural Network</a:t>
            </a:r>
            <a:r>
              <a:rPr lang="en-IN" sz="2300"/>
              <a:t>: A Siamese neural network consists of two identical subnetworks, a.k.a. twin networks, joined at their outputs. Not only the twin networks have identical architecture, but they also share weights.</a:t>
            </a:r>
            <a:endParaRPr sz="2300"/>
          </a:p>
          <a:p>
            <a:pPr indent="0" lvl="0" marL="0" rtl="0" algn="l">
              <a:lnSpc>
                <a:spcPct val="100000"/>
              </a:lnSpc>
              <a:spcBef>
                <a:spcPts val="0"/>
              </a:spcBef>
              <a:spcAft>
                <a:spcPts val="0"/>
              </a:spcAft>
              <a:buSzPts val="1400"/>
              <a:buNone/>
            </a:pPr>
            <a:r>
              <a:t/>
            </a:r>
            <a:endParaRPr sz="2300"/>
          </a:p>
          <a:p>
            <a:pPr indent="0" lvl="0" marL="0" rtl="0" algn="l">
              <a:lnSpc>
                <a:spcPct val="115000"/>
              </a:lnSpc>
              <a:spcBef>
                <a:spcPts val="1600"/>
              </a:spcBef>
              <a:spcAft>
                <a:spcPts val="0"/>
              </a:spcAft>
              <a:buSzPts val="1400"/>
              <a:buNone/>
            </a:pPr>
            <a:r>
              <a:t/>
            </a:r>
            <a:endParaRPr sz="2300"/>
          </a:p>
          <a:p>
            <a:pPr indent="0" lvl="0" marL="0" rtl="0" algn="l">
              <a:lnSpc>
                <a:spcPct val="100000"/>
              </a:lnSpc>
              <a:spcBef>
                <a:spcPts val="1600"/>
              </a:spcBef>
              <a:spcAft>
                <a:spcPts val="1600"/>
              </a:spcAft>
              <a:buSzPts val="1400"/>
              <a:buNone/>
            </a:pPr>
            <a:r>
              <a:t/>
            </a:r>
            <a:endParaRPr sz="2300"/>
          </a:p>
        </p:txBody>
      </p:sp>
      <p:pic>
        <p:nvPicPr>
          <p:cNvPr id="297" name="Google Shape;297;p48"/>
          <p:cNvPicPr preferRelativeResize="0"/>
          <p:nvPr/>
        </p:nvPicPr>
        <p:blipFill>
          <a:blip r:embed="rId3">
            <a:alphaModFix/>
          </a:blip>
          <a:stretch>
            <a:fillRect/>
          </a:stretch>
        </p:blipFill>
        <p:spPr>
          <a:xfrm>
            <a:off x="1896961" y="3287500"/>
            <a:ext cx="9062213" cy="291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