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9" r:id="rId9"/>
    <p:sldId id="267" r:id="rId10"/>
    <p:sldId id="268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0697" autoAdjust="0"/>
  </p:normalViewPr>
  <p:slideViewPr>
    <p:cSldViewPr>
      <p:cViewPr varScale="1">
        <p:scale>
          <a:sx n="30" d="100"/>
          <a:sy n="30" d="100"/>
        </p:scale>
        <p:origin x="1484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26.05.2024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26.05.2024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Hello and welcome, my name is Harshita   and today I will be presenting to you the results of the Data Analytics task.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pPr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35959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26.05.2024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Thank you very much for listening, please feel free to ask any questions that you may have!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26.05.2024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26.05.2024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26.05.2024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26.05.2024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26.05.2024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26.05.2024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26.05.2024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2844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26.05.2024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Data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A2B9-534F-28F1-D60E-43F87BB89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8964"/>
            <a:ext cx="17183744" cy="1098674"/>
          </a:xfrm>
        </p:spPr>
        <p:txBody>
          <a:bodyPr>
            <a:noAutofit/>
          </a:bodyPr>
          <a:lstStyle/>
          <a:p>
            <a:r>
              <a:rPr lang="en-IN" sz="8800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A88B8-DC21-6CDA-4D5B-122AB892C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056" y="1759124"/>
            <a:ext cx="16489832" cy="8527876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sz="5200" b="1" dirty="0"/>
              <a:t>Key Insight: </a:t>
            </a:r>
            <a:r>
              <a:rPr lang="en-IN" sz="5200" dirty="0"/>
              <a:t>High attrition among employees with life sciences education background.</a:t>
            </a:r>
          </a:p>
          <a:p>
            <a:r>
              <a:rPr lang="en-IN" sz="5200" b="1" dirty="0"/>
              <a:t>Affected Roles</a:t>
            </a:r>
            <a:r>
              <a:rPr lang="en-IN" sz="5200" dirty="0"/>
              <a:t>: Primarily laboratory and technician profiles.</a:t>
            </a:r>
          </a:p>
          <a:p>
            <a:r>
              <a:rPr lang="en-IN" sz="5200" b="1" dirty="0"/>
              <a:t>Salary Data</a:t>
            </a:r>
            <a:r>
              <a:rPr lang="en-IN" sz="5200" dirty="0"/>
              <a:t>: The Average salary for these roles is up to 5k.</a:t>
            </a:r>
          </a:p>
          <a:p>
            <a:r>
              <a:rPr lang="en-IN" sz="5200" b="1" dirty="0"/>
              <a:t>Implication</a:t>
            </a:r>
            <a:r>
              <a:rPr lang="en-IN" sz="5200" dirty="0"/>
              <a:t>: Indicates a need for targeted retention strategies in these specific roles and salary brackets.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9751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4902252"/>
            <a:chOff x="0" y="0"/>
            <a:chExt cx="11564591" cy="6536334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42381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4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endParaRPr lang="en-US" sz="44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4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 Statement</a:t>
              </a:r>
            </a:p>
            <a:p>
              <a:pPr>
                <a:lnSpc>
                  <a:spcPts val="2660"/>
                </a:lnSpc>
              </a:pPr>
              <a:endParaRPr lang="en-US" sz="44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4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endParaRPr lang="en-US" sz="44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4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endParaRPr lang="en-US" sz="44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4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2" y="584600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572000" y="1909667"/>
            <a:ext cx="11717179" cy="637175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dirty="0"/>
              <a:t>S</a:t>
            </a:r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73205" y="1909666"/>
            <a:ext cx="6551057" cy="6467667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46CD66-AC13-47A2-BDFC-B729BBDB5F2D}"/>
              </a:ext>
            </a:extLst>
          </p:cNvPr>
          <p:cNvSpPr txBox="1"/>
          <p:nvPr/>
        </p:nvSpPr>
        <p:spPr>
          <a:xfrm>
            <a:off x="8719948" y="2941116"/>
            <a:ext cx="759484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The HR Analytics Dashboard provides a detailed analysis of employee attrition, average salary, and tenure within the company, identifying key factors contributing to employee turnover and offering actionable insights for improving retention strategies.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Attrition Analysis: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Identified reasons for leaving and highlighted high-turnover departments.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Salary Analytics: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Provided average salary data and highlighted departmental salary discrepancies.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Tenure Analysis: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Determined average tenure and identified critical drop-off points.</a:t>
            </a:r>
          </a:p>
          <a:p>
            <a:endParaRPr lang="en-I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18176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1" name="TextBox 21"/>
          <p:cNvSpPr txBox="1"/>
          <p:nvPr/>
        </p:nvSpPr>
        <p:spPr>
          <a:xfrm>
            <a:off x="3069738" y="2308953"/>
            <a:ext cx="5786869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 Statement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7B857D-702A-49C1-94D1-1579893C1503}"/>
              </a:ext>
            </a:extLst>
          </p:cNvPr>
          <p:cNvSpPr txBox="1"/>
          <p:nvPr/>
        </p:nvSpPr>
        <p:spPr>
          <a:xfrm>
            <a:off x="2447257" y="5021200"/>
            <a:ext cx="751722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</a:rPr>
              <a:t>I</a:t>
            </a:r>
            <a:r>
              <a:rPr lang="en-US" sz="3200" b="1" u="sng" dirty="0">
                <a:solidFill>
                  <a:schemeClr val="bg1"/>
                </a:solidFill>
              </a:rPr>
              <a:t>mproving Employee Retention</a:t>
            </a:r>
          </a:p>
          <a:p>
            <a:endParaRPr lang="en-US" sz="2400" u="sng" dirty="0">
              <a:solidFill>
                <a:schemeClr val="bg1"/>
              </a:solidFill>
            </a:endParaRPr>
          </a:p>
          <a:p>
            <a:r>
              <a:rPr lang="en-US" sz="2800" u="sng" dirty="0">
                <a:solidFill>
                  <a:schemeClr val="bg1"/>
                </a:solidFill>
              </a:rPr>
              <a:t>We</a:t>
            </a:r>
            <a:r>
              <a:rPr lang="en-US" sz="3200" u="sng" dirty="0">
                <a:solidFill>
                  <a:schemeClr val="bg1"/>
                </a:solidFill>
              </a:rPr>
              <a:t> </a:t>
            </a:r>
            <a:r>
              <a:rPr lang="en-US" sz="2800" u="sng" dirty="0">
                <a:solidFill>
                  <a:schemeClr val="bg1"/>
                </a:solidFill>
              </a:rPr>
              <a:t>aim to identify and address the factors driving employee attrition, focusing on career advancement, compensation equity, and work-life balance. Our goal is to enhance employee satisfaction and retention through data-driven insights and targeted strategies.</a:t>
            </a:r>
            <a:endParaRPr lang="en-IN" sz="2800" u="sng" dirty="0">
              <a:solidFill>
                <a:schemeClr val="bg1"/>
              </a:solidFill>
            </a:endParaRPr>
          </a:p>
        </p:txBody>
      </p:sp>
      <p:pic>
        <p:nvPicPr>
          <p:cNvPr id="1026" name="Picture 2" descr="Hr Management Laptop Photos and Images | Shutterstock">
            <a:extLst>
              <a:ext uri="{FF2B5EF4-FFF2-40B4-BE49-F238E27FC236}">
                <a16:creationId xmlns:a16="http://schemas.microsoft.com/office/drawing/2014/main" id="{D21A5E16-525E-3553-7103-AE671F80D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800" y="2308953"/>
            <a:ext cx="7337136" cy="708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4FAC5E-314C-4B7E-86B2-4BC67498A897}"/>
              </a:ext>
            </a:extLst>
          </p:cNvPr>
          <p:cNvSpPr txBox="1"/>
          <p:nvPr/>
        </p:nvSpPr>
        <p:spPr>
          <a:xfrm>
            <a:off x="4056664" y="1348113"/>
            <a:ext cx="5493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Data Understanding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91B625-5E65-4399-B7EF-A90E482B29E0}"/>
              </a:ext>
            </a:extLst>
          </p:cNvPr>
          <p:cNvSpPr txBox="1"/>
          <p:nvPr/>
        </p:nvSpPr>
        <p:spPr>
          <a:xfrm>
            <a:off x="5764133" y="3107154"/>
            <a:ext cx="2429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Data Cleaning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A6C4FC-CA89-4909-914E-10821BC58210}"/>
              </a:ext>
            </a:extLst>
          </p:cNvPr>
          <p:cNvSpPr txBox="1"/>
          <p:nvPr/>
        </p:nvSpPr>
        <p:spPr>
          <a:xfrm>
            <a:off x="7803225" y="4781368"/>
            <a:ext cx="2429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Data Modelling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BF4D85-42CE-4C07-A46F-225FCAA25954}"/>
              </a:ext>
            </a:extLst>
          </p:cNvPr>
          <p:cNvSpPr txBox="1"/>
          <p:nvPr/>
        </p:nvSpPr>
        <p:spPr>
          <a:xfrm>
            <a:off x="9725885" y="6206233"/>
            <a:ext cx="2429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Data Analysis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C58DA2-8A77-4978-A07E-95D1583F33C6}"/>
              </a:ext>
            </a:extLst>
          </p:cNvPr>
          <p:cNvSpPr txBox="1"/>
          <p:nvPr/>
        </p:nvSpPr>
        <p:spPr>
          <a:xfrm>
            <a:off x="11337710" y="8037333"/>
            <a:ext cx="2941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Uncover Insights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59791F5-88FE-45E3-8923-DACE504A3BC3}"/>
              </a:ext>
            </a:extLst>
          </p:cNvPr>
          <p:cNvSpPr txBox="1"/>
          <p:nvPr/>
        </p:nvSpPr>
        <p:spPr>
          <a:xfrm>
            <a:off x="2851268" y="4058699"/>
            <a:ext cx="152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A100FF"/>
                </a:solidFill>
              </a:rPr>
              <a:t>238</a:t>
            </a:r>
          </a:p>
          <a:p>
            <a:pPr algn="ctr"/>
            <a:r>
              <a:rPr lang="en-US" sz="2400" dirty="0"/>
              <a:t>Attrition of Employees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615619-1B82-46C0-8A9C-43A8D8691A88}"/>
              </a:ext>
            </a:extLst>
          </p:cNvPr>
          <p:cNvSpPr txBox="1"/>
          <p:nvPr/>
        </p:nvSpPr>
        <p:spPr>
          <a:xfrm>
            <a:off x="7738645" y="4108015"/>
            <a:ext cx="20392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A100FF"/>
                </a:solidFill>
              </a:rPr>
              <a:t>1480</a:t>
            </a:r>
          </a:p>
          <a:p>
            <a:pPr algn="ctr"/>
            <a:r>
              <a:rPr lang="en-US" sz="2800" dirty="0"/>
              <a:t>Total Number of Employees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2AB508-FCED-4BE7-98AA-90390FA7F8FD}"/>
              </a:ext>
            </a:extLst>
          </p:cNvPr>
          <p:cNvSpPr txBox="1"/>
          <p:nvPr/>
        </p:nvSpPr>
        <p:spPr>
          <a:xfrm>
            <a:off x="13768703" y="4108015"/>
            <a:ext cx="333605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5400" dirty="0"/>
          </a:p>
          <a:p>
            <a:pPr algn="ctr"/>
            <a:endParaRPr lang="en-IN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1CC85-9035-45EE-ACF1-34DB411300CA}"/>
              </a:ext>
            </a:extLst>
          </p:cNvPr>
          <p:cNvSpPr txBox="1"/>
          <p:nvPr/>
        </p:nvSpPr>
        <p:spPr>
          <a:xfrm>
            <a:off x="12361141" y="4278500"/>
            <a:ext cx="362229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A100FF"/>
                </a:solidFill>
              </a:rPr>
              <a:t>16.1%</a:t>
            </a:r>
          </a:p>
          <a:p>
            <a:pPr algn="ctr"/>
            <a:endParaRPr lang="en-US" sz="2400" dirty="0"/>
          </a:p>
          <a:p>
            <a:pPr algn="ctr"/>
            <a:r>
              <a:rPr lang="en-IN" sz="2800" dirty="0"/>
              <a:t>Attrition Rate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9A27AA22-333C-4EBB-8B6A-38B782AE1F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1392" y="2023500"/>
            <a:ext cx="13637108" cy="70238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4AEFBC50-6A7C-986F-7557-42A33790A2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5408" y="1685151"/>
            <a:ext cx="13993579" cy="742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021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AAF64CE7-7414-A98C-75BC-B655E3A2F8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5408" y="967036"/>
            <a:ext cx="13849973" cy="780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presentation final1</Template>
  <TotalTime>34</TotalTime>
  <Words>287</Words>
  <Application>Microsoft Office PowerPoint</Application>
  <PresentationFormat>Custom</PresentationFormat>
  <Paragraphs>71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Graphik Regular</vt:lpstr>
      <vt:lpstr>Arial</vt:lpstr>
      <vt:lpstr>Calibri</vt:lpstr>
      <vt:lpstr>Clear Sans Regular Bold</vt:lpstr>
      <vt:lpstr>ui-sans-serif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harshita gaur</dc:creator>
  <cp:lastModifiedBy>harshita gaur</cp:lastModifiedBy>
  <cp:revision>2</cp:revision>
  <dcterms:created xsi:type="dcterms:W3CDTF">2024-05-26T13:39:37Z</dcterms:created>
  <dcterms:modified xsi:type="dcterms:W3CDTF">2024-05-26T14:14:17Z</dcterms:modified>
  <dc:identifier>DAEhDyfaYKE</dc:identifier>
</cp:coreProperties>
</file>