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794FEAA-C2CF-4C67-9D19-8C8994029F1F}" type="slidenum">
              <a:rPr b="0" lang="en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1CB169-C8D3-4629-98ED-CFD79101A41A}" type="slidenum">
              <a:rPr b="0" lang="en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cloud.smartdraw.com/share.aspx/?pubDocShare=09445A66C8F1EB0A0CFEA83CB3935258EE8" TargetMode="External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raw.githubusercontent.com/jithendra1798/SE-Project/main/assets/Dataflow1.png" TargetMode="External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208880" y="473040"/>
            <a:ext cx="7383240" cy="184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Gen</a:t>
            </a: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eric </a:t>
            </a: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Libr</a:t>
            </a: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ary </a:t>
            </a: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Syst</a:t>
            </a:r>
            <a:r>
              <a:rPr b="0" lang="en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em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318672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Proxima Nova"/>
                <a:ea typeface="Proxima Nova"/>
              </a:rPr>
              <a:t>Software </a:t>
            </a:r>
            <a:r>
              <a:rPr b="0" lang="en" sz="2400" spc="-1" strike="noStrike">
                <a:solidFill>
                  <a:srgbClr val="ffab40"/>
                </a:solidFill>
                <a:latin typeface="Proxima Nova"/>
                <a:ea typeface="Proxima Nova"/>
              </a:rPr>
              <a:t>engineering </a:t>
            </a:r>
            <a:r>
              <a:rPr b="0" lang="en" sz="2400" spc="-1" strike="noStrike">
                <a:solidFill>
                  <a:srgbClr val="ffab40"/>
                </a:solidFill>
                <a:latin typeface="Proxima Nova"/>
                <a:ea typeface="Proxima Nova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                  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System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Architecture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898640" y="1416600"/>
            <a:ext cx="1968480" cy="4114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Mobile ,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450320" y="1416600"/>
            <a:ext cx="2039040" cy="4114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laptops,pc,tablets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92120" y="2220120"/>
            <a:ext cx="816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944280" y="2421000"/>
            <a:ext cx="2511360" cy="5724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User Management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747240" y="2421000"/>
            <a:ext cx="2460960" cy="5724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Book Management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6439320" y="2325600"/>
            <a:ext cx="2460960" cy="5724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Admin Management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170640" y="2220120"/>
            <a:ext cx="1586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Logical Layer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663120" y="3556080"/>
            <a:ext cx="7935840" cy="2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1"/>
          <p:cNvSpPr/>
          <p:nvPr/>
        </p:nvSpPr>
        <p:spPr>
          <a:xfrm>
            <a:off x="3536280" y="3807360"/>
            <a:ext cx="2511360" cy="672840"/>
          </a:xfrm>
          <a:prstGeom prst="can">
            <a:avLst>
              <a:gd name="adj" fmla="val 373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170640" y="3636720"/>
            <a:ext cx="2039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Physical Layer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160560" y="1105200"/>
            <a:ext cx="106452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View Layer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                       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Project  Features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70640" y="1204920"/>
            <a:ext cx="87663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d1117"/>
                </a:solidFill>
                <a:latin typeface="Proxima Nova"/>
                <a:ea typeface="Proxima Nova"/>
              </a:rPr>
              <a:t>1. Admin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0d1117"/>
                </a:solidFill>
                <a:latin typeface="Proxima Nova"/>
                <a:ea typeface="Proxima Nova"/>
              </a:rPr>
              <a:t>2. User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0d1117"/>
                </a:solidFill>
                <a:latin typeface="Proxima Nova"/>
                <a:ea typeface="Proxima Nova"/>
              </a:rPr>
              <a:t>3. Other Features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 marL="457200" indent="-399600">
              <a:lnSpc>
                <a:spcPct val="100000"/>
              </a:lnSpc>
              <a:buClr>
                <a:srgbClr val="ff5722"/>
              </a:buClr>
              <a:buFont typeface="Alfa Slab One"/>
              <a:buAutoNum type="arabicPeriod"/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Admin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Add books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Confirm registration of user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see all user details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Remove/add users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Make others admin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see the books taken by user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5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track history of book (Users used)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2. User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lend max of 4 books.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Request other user, if he needs a book taken by other user.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Pays fine, if he lost the book or delays renewal of book.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History of books he took.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buy a book, if available to sale by another user or by library.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generate and use the Library ID card in PDF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Can give Feedback of experience while taking books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3. Other Functionalities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Automated emails to users, reminding for renewal of books.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Users can search books in the catalogue.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Lending/Taking books is of 3 categories.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" sz="1500" spc="-1" strike="noStrike">
                <a:solidFill>
                  <a:srgbClr val="000000"/>
                </a:solidFill>
                <a:latin typeface="Proxima Nova"/>
                <a:ea typeface="Proxima Nova"/>
              </a:rPr>
              <a:t>Take book from Library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" sz="1500" spc="-1" strike="noStrike">
                <a:solidFill>
                  <a:srgbClr val="000000"/>
                </a:solidFill>
                <a:latin typeface="Proxima Nova"/>
                <a:ea typeface="Proxima Nova"/>
              </a:rPr>
              <a:t>Take book from other user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000000"/>
              </a:buClr>
              <a:buFont typeface="Proxima Nova"/>
              <a:buChar char="○"/>
            </a:pPr>
            <a:r>
              <a:rPr b="0" lang="en" sz="1500" spc="-1" strike="noStrike">
                <a:solidFill>
                  <a:srgbClr val="000000"/>
                </a:solidFill>
                <a:latin typeface="Proxima Nova"/>
                <a:ea typeface="Proxima Nova"/>
              </a:rPr>
              <a:t>Buy book, if available for sale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Automated emails on registration approval/banning/termination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Automated generation of Library ID cards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Different types of subscriptions for users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67;p27" descr=""/>
          <p:cNvPicPr/>
          <p:nvPr/>
        </p:nvPicPr>
        <p:blipFill>
          <a:blip r:embed="rId1"/>
          <a:stretch/>
        </p:blipFill>
        <p:spPr>
          <a:xfrm>
            <a:off x="490320" y="801720"/>
            <a:ext cx="8131320" cy="42447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823680" y="149400"/>
            <a:ext cx="7464960" cy="9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5722"/>
                </a:solidFill>
                <a:latin typeface="Proxima Nova"/>
                <a:ea typeface="Proxima Nova"/>
              </a:rPr>
              <a:t>User data flow: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</a:rPr>
              <a:t>Admin Data Flow: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75;p28" descr=""/>
          <p:cNvPicPr/>
          <p:nvPr/>
        </p:nvPicPr>
        <p:blipFill>
          <a:blip r:embed="rId1"/>
          <a:stretch/>
        </p:blipFill>
        <p:spPr>
          <a:xfrm>
            <a:off x="237240" y="1152360"/>
            <a:ext cx="8237520" cy="311832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237240" y="3953160"/>
            <a:ext cx="85201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Link to the diagrams: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1c3aa9"/>
                </a:solidFill>
                <a:uFillTx/>
                <a:latin typeface="Proxima Nova"/>
                <a:ea typeface="Proxima Nova"/>
                <a:hlinkClick r:id="rId2"/>
              </a:rPr>
              <a:t>https://cloud.smartdraw.com/share.aspx/?pubDocShare=09445A66C8F1EB0A0CFEA83CB3935258EE8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 u="sng">
                <a:solidFill>
                  <a:srgbClr val="1c3aa9"/>
                </a:solidFill>
                <a:uFillTx/>
                <a:latin typeface="Alfa Slab One"/>
                <a:ea typeface="Alfa Slab One"/>
                <a:hlinkClick r:id="rId1"/>
              </a:rPr>
              <a:t>Activity Flow Diagram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60080" y="2826000"/>
            <a:ext cx="831420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Proxima Nova"/>
                <a:ea typeface="Proxima Nova"/>
              </a:rPr>
              <a:t>Whiteboard Presentation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09320" y="187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                      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Current Status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88;p30" descr=""/>
          <p:cNvPicPr/>
          <p:nvPr/>
        </p:nvPicPr>
        <p:blipFill>
          <a:blip r:embed="rId1"/>
          <a:stretch/>
        </p:blipFill>
        <p:spPr>
          <a:xfrm>
            <a:off x="798840" y="689400"/>
            <a:ext cx="7546320" cy="434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028520" y="662760"/>
            <a:ext cx="7560000" cy="3881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Team Members 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0d1117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Jitendra puppala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191CS237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Keerthana patil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191CS231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Mahadev Hatti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191CS133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Harshita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191CS120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Vamshi krishna M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191CS261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Course Name :</a:t>
            </a: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Software Engineering Lab(SE303)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Course instructor :</a:t>
            </a: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	</a:t>
            </a: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Dr.Annappa</a:t>
            </a:r>
            <a:r>
              <a:rPr b="1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About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the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Project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As the project name suggests automation in which the human input can be minimised and makes the work of librarian a lot easier and experience of user a lot simpler.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This has some new features like requesting book from other students, buying books from catalogue, if available for sale and reviewing and rating books and feedback of experience etc.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We can also track the history of users (books user has taken before and now).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We can also track history of books (users who took the book previously and now).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It makes library user and librarian work very simpler and easier.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Project scope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d1117"/>
              </a:buClr>
              <a:buFont typeface="Proxima Nova"/>
              <a:buChar char="★"/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The purpose of the proposed system is to provide uncomplicated, trouble-free environment to the respective users.                   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d1117"/>
              </a:buClr>
              <a:buFont typeface="Proxima Nova"/>
              <a:buChar char="★"/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It reduces the manual work being done in the current system.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d1117"/>
              </a:buClr>
              <a:buFont typeface="Proxima Nova"/>
              <a:buChar char="★"/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Make functionalities more error-free and explicit.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d1117"/>
              </a:buClr>
              <a:buFont typeface="Proxima Nova"/>
              <a:buChar char="★"/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Make information more precise and reliable.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Softw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are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speci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ficati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ons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77800" y="1152360"/>
            <a:ext cx="363960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d1117"/>
                </a:solidFill>
                <a:uFillTx/>
                <a:latin typeface="Proxima Nova"/>
                <a:ea typeface="Proxima Nova"/>
              </a:rPr>
              <a:t>Backend</a:t>
            </a:r>
            <a:r>
              <a:rPr b="1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PostgreSQL, Django                                 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2;p17" descr="Django Community | Django"/>
          <p:cNvPicPr/>
          <p:nvPr/>
        </p:nvPicPr>
        <p:blipFill>
          <a:blip r:embed="rId1"/>
          <a:stretch/>
        </p:blipFill>
        <p:spPr>
          <a:xfrm>
            <a:off x="394200" y="3573360"/>
            <a:ext cx="3171600" cy="131328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5192280" y="1103040"/>
            <a:ext cx="363960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d1117"/>
                </a:solidFill>
                <a:uFillTx/>
                <a:latin typeface="Proxima Nova"/>
                <a:ea typeface="Proxima Nova"/>
              </a:rPr>
              <a:t>Frontend</a:t>
            </a:r>
            <a:r>
              <a:rPr b="1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HTML, CSS , JS                    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4;p17" descr=""/>
          <p:cNvPicPr/>
          <p:nvPr/>
        </p:nvPicPr>
        <p:blipFill>
          <a:blip r:embed="rId2"/>
          <a:stretch/>
        </p:blipFill>
        <p:spPr>
          <a:xfrm>
            <a:off x="5279760" y="2039400"/>
            <a:ext cx="2887200" cy="28872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936000" y="2160000"/>
            <a:ext cx="1440000" cy="13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Client Software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Requirements: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0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The Software application can run in any of the following web browsers running on the specified operating systems: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Microsoft Edge (latest publicly-released version) running on Windows 10, Window 8.1, Windows 8, Windows 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Mozilla Firefox (latest publicly-released version) running on Windows 10, Windows 8.1, Windows 8, or Windows 7, Linux debian distros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rgbClr val="0d1117"/>
                </a:solidFill>
                <a:latin typeface="Proxima Nova"/>
                <a:ea typeface="Proxima Nova"/>
              </a:rPr>
              <a:t>Apple Safari (latest publicly-released version) running on the two latest publicly-release Mac OS versions, or Apple iPad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56160"/>
            <a:ext cx="8520120" cy="605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              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Hardware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Specifications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3135960"/>
            <a:ext cx="8520120" cy="175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For Mobile Devices / Tablets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311760" y="3646440"/>
          <a:ext cx="7860240" cy="1315080"/>
        </p:xfrm>
        <a:graphic>
          <a:graphicData uri="http://schemas.openxmlformats.org/drawingml/2006/table">
            <a:tbl>
              <a:tblPr/>
              <a:tblGrid>
                <a:gridCol w="3930120"/>
                <a:gridCol w="3930120"/>
              </a:tblGrid>
              <a:tr h="455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Browsers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9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iOS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iOS11+  with Safari 12+ or chrome 77+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9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Android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Android 7+ with Chrome 77+, Firefox 80+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4"/>
          <p:cNvGraphicFramePr/>
          <p:nvPr/>
        </p:nvGraphicFramePr>
        <p:xfrm>
          <a:off x="311760" y="1051560"/>
          <a:ext cx="7788600" cy="1419840"/>
        </p:xfrm>
        <a:graphic>
          <a:graphicData uri="http://schemas.openxmlformats.org/drawingml/2006/table">
            <a:tbl>
              <a:tblPr/>
              <a:tblGrid>
                <a:gridCol w="1243440"/>
                <a:gridCol w="3276000"/>
                <a:gridCol w="326916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Component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Minimum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Recommended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1.9 gigahertz (GHz) x86- or x64-bit dual core processor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 gigahertz (GHz) or faster 64-bit dual core processor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31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memory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Gb Ram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gb RAM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31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display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Super VGA with a resolution of 1024 x 768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Super VGA with a resolution of 1920 x 1080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CustomShape 5"/>
          <p:cNvSpPr/>
          <p:nvPr/>
        </p:nvSpPr>
        <p:spPr>
          <a:xfrm>
            <a:off x="206640" y="502200"/>
            <a:ext cx="37843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d1117"/>
                </a:solidFill>
                <a:latin typeface="Proxima Nova"/>
                <a:ea typeface="Proxima Nova"/>
              </a:rPr>
              <a:t>For Laptops/Desktops 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           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Non-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functional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Requirements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3000"/>
          </a:bodyPr>
          <a:p>
            <a:pPr marL="457200" indent="-33300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940" spc="-1" strike="noStrike">
                <a:solidFill>
                  <a:srgbClr val="0d1117"/>
                </a:solidFill>
                <a:latin typeface="Proxima Nova"/>
                <a:ea typeface="Proxima Nova"/>
              </a:rPr>
              <a:t>Scalability and reliability is taken care by Django, as it is simple, highly scalable and flexible.</a:t>
            </a: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940" spc="-1" strike="noStrike">
                <a:solidFill>
                  <a:srgbClr val="0d1117"/>
                </a:solidFill>
                <a:latin typeface="Proxima Nova"/>
                <a:ea typeface="Proxima Nova"/>
              </a:rPr>
              <a:t>Security of the sensitive data transmission of users is taken care by Django.</a:t>
            </a: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940" spc="-1" strike="noStrike">
                <a:solidFill>
                  <a:srgbClr val="0d1117"/>
                </a:solidFill>
                <a:latin typeface="Proxima Nova"/>
                <a:ea typeface="Proxima Nova"/>
              </a:rPr>
              <a:t>We designed the database with high data integrity.</a:t>
            </a: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940" spc="-1" strike="noStrike">
                <a:solidFill>
                  <a:srgbClr val="0d1117"/>
                </a:solidFill>
                <a:latin typeface="Proxima Nova"/>
                <a:ea typeface="Proxima Nova"/>
              </a:rPr>
              <a:t>The performance of the application will be good with the optimized queries in MySQL.</a:t>
            </a: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940" spc="-1" strike="noStrike">
                <a:solidFill>
                  <a:srgbClr val="0d1117"/>
                </a:solidFill>
                <a:latin typeface="Proxima Nova"/>
                <a:ea typeface="Proxima Nova"/>
              </a:rPr>
              <a:t>Maintainability and Manageability of the application will be good, as we are following the best Software principles.</a:t>
            </a: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15000"/>
              </a:lnSpc>
              <a:buClr>
                <a:srgbClr val="0d1117"/>
              </a:buClr>
              <a:buFont typeface="Proxima Nova"/>
              <a:buChar char="●"/>
            </a:pPr>
            <a:r>
              <a:rPr b="0" lang="en" sz="1940" spc="-1" strike="noStrike">
                <a:solidFill>
                  <a:srgbClr val="0d1117"/>
                </a:solidFill>
                <a:latin typeface="Proxima Nova"/>
                <a:ea typeface="Proxima Nova"/>
              </a:rPr>
              <a:t>The portability of the application is high, as we are using one of the most popular framework.</a:t>
            </a: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9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                        </a:t>
            </a:r>
            <a:r>
              <a:rPr b="0" lang="en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System Design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25480" y="1486080"/>
            <a:ext cx="1258920" cy="825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Admin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581280" y="1376640"/>
            <a:ext cx="1960560" cy="866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Generic library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924960" y="1370160"/>
            <a:ext cx="1382760" cy="825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2099520" y="1677600"/>
            <a:ext cx="1481400" cy="210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>
            <a:off x="2099520" y="1243800"/>
            <a:ext cx="14814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Admin Functionalities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5542200" y="1677600"/>
            <a:ext cx="1382760" cy="210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>
            <a:off x="5645880" y="1346040"/>
            <a:ext cx="107460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0"/>
          <p:cNvSpPr/>
          <p:nvPr/>
        </p:nvSpPr>
        <p:spPr>
          <a:xfrm>
            <a:off x="5645880" y="1243800"/>
            <a:ext cx="12589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User functionalities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4026960" y="3067560"/>
            <a:ext cx="968040" cy="82512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4450320" y="2243520"/>
            <a:ext cx="121320" cy="823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2021-11-03T10:27:29Z</dcterms:modified>
  <cp:revision>1</cp:revision>
  <dc:subject/>
  <dc:title/>
</cp:coreProperties>
</file>