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FOMGHygYqF66oXvMpg4wsIxYG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3DD8FE-19AC-441B-AEE0-F3BEFB245452}">
  <a:tblStyle styleId="{BA3DD8FE-19AC-441B-AEE0-F3BEFB2454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27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cloud.smartdraw.com/share.aspx/?pubDocShare=09445A66C8F1EB0A0CFEA83CB3935258EE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aw.githubusercontent.com/jithendra1798/SE-Project/main/assets/Dataflow1.p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1208700" y="472975"/>
            <a:ext cx="73836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Generic Library System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186698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6"/>
                </a:solidFill>
              </a:rPr>
              <a:t>Software engineering Project</a:t>
            </a:r>
            <a:r>
              <a:rPr lang="en">
                <a:solidFill>
                  <a:schemeClr val="accent6"/>
                </a:solidFill>
              </a:rPr>
              <a:t> (cs303)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                   System  Architecture</a:t>
            </a:r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8" name="Google Shape;128;p10"/>
          <p:cNvSpPr/>
          <p:nvPr/>
        </p:nvSpPr>
        <p:spPr>
          <a:xfrm>
            <a:off x="1898675" y="1416475"/>
            <a:ext cx="19689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4450325" y="1416475"/>
            <a:ext cx="20394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laptops,pc,tablets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0"/>
          <p:cNvCxnSpPr/>
          <p:nvPr/>
        </p:nvCxnSpPr>
        <p:spPr>
          <a:xfrm>
            <a:off x="492250" y="2220150"/>
            <a:ext cx="816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0"/>
          <p:cNvSpPr/>
          <p:nvPr/>
        </p:nvSpPr>
        <p:spPr>
          <a:xfrm>
            <a:off x="944300" y="2421050"/>
            <a:ext cx="2511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Management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747100" y="2421050"/>
            <a:ext cx="2461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6439425" y="2325600"/>
            <a:ext cx="2461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70775" y="2220150"/>
            <a:ext cx="15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Logical Layer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Google Shape;135;p10"/>
          <p:cNvCxnSpPr/>
          <p:nvPr/>
        </p:nvCxnSpPr>
        <p:spPr>
          <a:xfrm>
            <a:off x="663025" y="3556250"/>
            <a:ext cx="79362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0"/>
          <p:cNvSpPr/>
          <p:nvPr/>
        </p:nvSpPr>
        <p:spPr>
          <a:xfrm>
            <a:off x="3536150" y="3807400"/>
            <a:ext cx="2511600" cy="673200"/>
          </a:xfrm>
          <a:prstGeom prst="can">
            <a:avLst>
              <a:gd fmla="val 373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170775" y="3636650"/>
            <a:ext cx="20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 Layer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160725" y="1105050"/>
            <a:ext cx="10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View Layer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                        Project  Features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170800" y="1205025"/>
            <a:ext cx="876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0D1117"/>
                </a:solidFill>
              </a:rPr>
              <a:t>1. Admin</a:t>
            </a:r>
            <a:endParaRPr b="1" sz="2000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0D1117"/>
                </a:solidFill>
              </a:rPr>
              <a:t>2. User</a:t>
            </a:r>
            <a:endParaRPr b="1" sz="2000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0D1117"/>
                </a:solidFill>
              </a:rPr>
              <a:t>3. Other Features</a:t>
            </a:r>
            <a:endParaRPr b="1" sz="2000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D111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Admin</a:t>
            </a: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Char char="●"/>
            </a:pPr>
            <a:r>
              <a:rPr lang="en" sz="1500">
                <a:solidFill>
                  <a:srgbClr val="0D1117"/>
                </a:solidFill>
              </a:rPr>
              <a:t>Add books</a:t>
            </a:r>
            <a:endParaRPr sz="1500">
              <a:solidFill>
                <a:srgbClr val="0D1117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Char char="●"/>
            </a:pPr>
            <a:r>
              <a:rPr lang="en" sz="1500">
                <a:solidFill>
                  <a:srgbClr val="0D1117"/>
                </a:solidFill>
              </a:rPr>
              <a:t>Confirm registration of user</a:t>
            </a:r>
            <a:endParaRPr sz="1500">
              <a:solidFill>
                <a:srgbClr val="0D1117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Char char="●"/>
            </a:pPr>
            <a:r>
              <a:rPr lang="en" sz="1500">
                <a:solidFill>
                  <a:srgbClr val="0D1117"/>
                </a:solidFill>
              </a:rPr>
              <a:t>Can see all user details</a:t>
            </a:r>
            <a:endParaRPr sz="1500">
              <a:solidFill>
                <a:srgbClr val="0D1117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Char char="●"/>
            </a:pPr>
            <a:r>
              <a:rPr lang="en" sz="1500">
                <a:solidFill>
                  <a:srgbClr val="0D1117"/>
                </a:solidFill>
              </a:rPr>
              <a:t>Remove/add users</a:t>
            </a:r>
            <a:endParaRPr sz="1500">
              <a:solidFill>
                <a:srgbClr val="0D1117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Char char="●"/>
            </a:pPr>
            <a:r>
              <a:rPr lang="en" sz="1500">
                <a:solidFill>
                  <a:srgbClr val="0D1117"/>
                </a:solidFill>
              </a:rPr>
              <a:t>Make others admin</a:t>
            </a:r>
            <a:endParaRPr sz="1500">
              <a:solidFill>
                <a:srgbClr val="0D1117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Char char="●"/>
            </a:pPr>
            <a:r>
              <a:rPr lang="en" sz="1500">
                <a:solidFill>
                  <a:srgbClr val="0D1117"/>
                </a:solidFill>
              </a:rPr>
              <a:t>Can see the books taken by user</a:t>
            </a:r>
            <a:endParaRPr sz="1500">
              <a:solidFill>
                <a:srgbClr val="0D1117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500"/>
              <a:buChar char="●"/>
            </a:pPr>
            <a:r>
              <a:rPr lang="en" sz="1500">
                <a:solidFill>
                  <a:srgbClr val="0D1117"/>
                </a:solidFill>
              </a:rPr>
              <a:t>Can track history of book (Users used)</a:t>
            </a:r>
            <a:endParaRPr sz="1500">
              <a:solidFill>
                <a:srgbClr val="0D111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2. User</a:t>
            </a: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Request other user, if he needs a book taken by other user.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Pays fine, if he lost the book or delays renewal of book.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History of books he took.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Can buy a book, if available to sale by another user or by library.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Can give Feedback of experience while taking books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Can mention tasks in  to-do-list</a:t>
            </a:r>
            <a:endParaRPr sz="1600">
              <a:solidFill>
                <a:srgbClr val="0D111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3. Other Functionalities</a:t>
            </a:r>
            <a:endParaRPr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Automated emails to users, reminding for renewal of books..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Lending/Taking books is of 3 categories.</a:t>
            </a:r>
            <a:endParaRPr sz="16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Take book from Library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Take book from other user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Buy book, if available for sale</a:t>
            </a:r>
            <a:endParaRPr sz="15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Automated emails on registration approval/banning/termination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75" y="801575"/>
            <a:ext cx="8131750" cy="42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/>
          <p:nvPr/>
        </p:nvSpPr>
        <p:spPr>
          <a:xfrm>
            <a:off x="823750" y="149250"/>
            <a:ext cx="74652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User data flow:</a:t>
            </a:r>
            <a:endParaRPr b="1" i="0" sz="25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b="1" lang="en" sz="28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Admin Data Flow:</a:t>
            </a:r>
            <a:endParaRPr b="1" sz="4000">
              <a:highlight>
                <a:schemeClr val="lt1"/>
              </a:highlight>
            </a:endParaRPr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25" y="1152475"/>
            <a:ext cx="8238024" cy="31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6"/>
          <p:cNvSpPr txBox="1"/>
          <p:nvPr/>
        </p:nvSpPr>
        <p:spPr>
          <a:xfrm>
            <a:off x="237325" y="395327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to the diagrams: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https://cloud.smartdraw.com/share.aspx/?pubDocShare=09445A66C8F1EB0A0CFEA83CB3935258EE8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 u="sng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 Flow Diagram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https://raw.githubusercontent.com/jithendra1798/SE-Project/main/assets/Dataflow1.png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460200" y="2825825"/>
            <a:ext cx="83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Whiteboard Presentation</a:t>
            </a:r>
            <a:endParaRPr b="0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409150" y="187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                       Current Status</a:t>
            </a:r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663" y="689325"/>
            <a:ext cx="7546676" cy="434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028600" y="662600"/>
            <a:ext cx="7560300" cy="38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0D1117"/>
                </a:solidFill>
              </a:rPr>
              <a:t>Team Members :</a:t>
            </a:r>
            <a:endParaRPr b="1" sz="1600">
              <a:solidFill>
                <a:srgbClr val="0D1117"/>
              </a:solidFill>
            </a:endParaRPr>
          </a:p>
          <a:p>
            <a:pPr indent="-33022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600"/>
              <a:buAutoNum type="arabicPeriod"/>
            </a:pPr>
            <a:r>
              <a:rPr lang="en" sz="1600">
                <a:solidFill>
                  <a:srgbClr val="0D1117"/>
                </a:solidFill>
              </a:rPr>
              <a:t>Jitendra puppala	191CS237</a:t>
            </a:r>
            <a:endParaRPr sz="1600">
              <a:solidFill>
                <a:srgbClr val="0D1117"/>
              </a:solidFill>
            </a:endParaRPr>
          </a:p>
          <a:p>
            <a:pPr indent="-3302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AutoNum type="arabicPeriod"/>
            </a:pPr>
            <a:r>
              <a:rPr lang="en" sz="1600">
                <a:solidFill>
                  <a:srgbClr val="0D1117"/>
                </a:solidFill>
              </a:rPr>
              <a:t>Keerthana patil		191CS231</a:t>
            </a:r>
            <a:endParaRPr sz="1600">
              <a:solidFill>
                <a:srgbClr val="0D1117"/>
              </a:solidFill>
            </a:endParaRPr>
          </a:p>
          <a:p>
            <a:pPr indent="-3302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AutoNum type="arabicPeriod"/>
            </a:pPr>
            <a:r>
              <a:rPr lang="en" sz="1600">
                <a:solidFill>
                  <a:srgbClr val="0D1117"/>
                </a:solidFill>
              </a:rPr>
              <a:t>Mahadev Hatti		191CS133</a:t>
            </a:r>
            <a:endParaRPr sz="1600">
              <a:solidFill>
                <a:srgbClr val="0D1117"/>
              </a:solidFill>
            </a:endParaRPr>
          </a:p>
          <a:p>
            <a:pPr indent="-3302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AutoNum type="arabicPeriod"/>
            </a:pPr>
            <a:r>
              <a:rPr lang="en" sz="1600">
                <a:solidFill>
                  <a:srgbClr val="0D1117"/>
                </a:solidFill>
              </a:rPr>
              <a:t>Harshita			191CS120</a:t>
            </a:r>
            <a:endParaRPr sz="1600">
              <a:solidFill>
                <a:srgbClr val="0D1117"/>
              </a:solidFill>
            </a:endParaRPr>
          </a:p>
          <a:p>
            <a:pPr indent="-3302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AutoNum type="arabicPeriod"/>
            </a:pPr>
            <a:r>
              <a:rPr lang="en" sz="1600">
                <a:solidFill>
                  <a:srgbClr val="0D1117"/>
                </a:solidFill>
              </a:rPr>
              <a:t>Vamshi krishna M	191CS261</a:t>
            </a:r>
            <a:endParaRPr sz="1600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0D1117"/>
                </a:solidFill>
              </a:rPr>
              <a:t>Course Name :		</a:t>
            </a:r>
            <a:r>
              <a:rPr lang="en" sz="1600">
                <a:solidFill>
                  <a:srgbClr val="0D1117"/>
                </a:solidFill>
              </a:rPr>
              <a:t>Software Engineering Lab(SE303)</a:t>
            </a:r>
            <a:endParaRPr sz="1600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0D1117"/>
                </a:solidFill>
              </a:rPr>
              <a:t>Course instructor :	</a:t>
            </a:r>
            <a:r>
              <a:rPr lang="en" sz="1600">
                <a:solidFill>
                  <a:srgbClr val="0D1117"/>
                </a:solidFill>
              </a:rPr>
              <a:t>Dr.Annappa</a:t>
            </a:r>
            <a:r>
              <a:rPr b="1" lang="en" sz="1600">
                <a:solidFill>
                  <a:srgbClr val="0D1117"/>
                </a:solidFill>
              </a:rPr>
              <a:t> </a:t>
            </a:r>
            <a:endParaRPr b="1" sz="1600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As the project name suggests automation in which the human input can be minimised and makes the work of librarian a lot easier and experience of user a lot simpler.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This has some new features like requesting book from other students, buying books from catalogue, if available for sale and reviewing and rating books and feedback of experience etc.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We can also track the history of users (books user has taken before and now).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We can also track history of books (users who took the book previously and now).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It makes library user and librarian work very simpler and easier.</a:t>
            </a:r>
            <a:endParaRPr sz="1600">
              <a:solidFill>
                <a:srgbClr val="0D111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800"/>
              <a:buChar char="★"/>
            </a:pPr>
            <a:r>
              <a:rPr lang="en">
                <a:solidFill>
                  <a:srgbClr val="0D1117"/>
                </a:solidFill>
              </a:rPr>
              <a:t>The purpose of the proposed system is to provide uncomplicated, trouble-free environment to the respective users.                                              </a:t>
            </a:r>
            <a:endParaRPr>
              <a:solidFill>
                <a:srgbClr val="0D111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800"/>
              <a:buChar char="★"/>
            </a:pPr>
            <a:r>
              <a:rPr lang="en">
                <a:solidFill>
                  <a:srgbClr val="0D1117"/>
                </a:solidFill>
              </a:rPr>
              <a:t>It reduces the manual work being done in the current system.</a:t>
            </a:r>
            <a:endParaRPr>
              <a:solidFill>
                <a:srgbClr val="0D111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800"/>
              <a:buChar char="★"/>
            </a:pPr>
            <a:r>
              <a:rPr lang="en">
                <a:solidFill>
                  <a:srgbClr val="0D1117"/>
                </a:solidFill>
              </a:rPr>
              <a:t>Make functionalities more error-free and explicit.          </a:t>
            </a:r>
            <a:endParaRPr>
              <a:solidFill>
                <a:srgbClr val="0D111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800"/>
              <a:buChar char="★"/>
            </a:pPr>
            <a:r>
              <a:rPr lang="en">
                <a:solidFill>
                  <a:srgbClr val="0D1117"/>
                </a:solidFill>
              </a:rPr>
              <a:t>Make information more precise and reliable.</a:t>
            </a:r>
            <a:endParaRPr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Software specifications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577675" y="1152475"/>
            <a:ext cx="36399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rgbClr val="0D1117"/>
                </a:solidFill>
              </a:rPr>
              <a:t>Backend</a:t>
            </a:r>
            <a:r>
              <a:rPr b="1" lang="en">
                <a:solidFill>
                  <a:srgbClr val="0D1117"/>
                </a:solidFill>
              </a:rPr>
              <a:t> :</a:t>
            </a:r>
            <a:endParaRPr b="1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D1117"/>
                </a:solidFill>
              </a:rPr>
              <a:t>Django</a:t>
            </a:r>
            <a:r>
              <a:rPr lang="en">
                <a:solidFill>
                  <a:srgbClr val="0D1117"/>
                </a:solidFill>
              </a:rPr>
              <a:t>, PostgreSQL                                                            </a:t>
            </a:r>
            <a:endParaRPr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jango Community | Django"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50" y="3573500"/>
            <a:ext cx="3171825" cy="13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>
            <p:ph idx="1" type="body"/>
          </p:nvPr>
        </p:nvSpPr>
        <p:spPr>
          <a:xfrm>
            <a:off x="5192400" y="1103050"/>
            <a:ext cx="36399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rgbClr val="0D1117"/>
                </a:solidFill>
              </a:rPr>
              <a:t>Frontend</a:t>
            </a:r>
            <a:r>
              <a:rPr b="1" lang="en">
                <a:solidFill>
                  <a:srgbClr val="0D1117"/>
                </a:solidFill>
              </a:rPr>
              <a:t> :</a:t>
            </a:r>
            <a:endParaRPr b="1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D1117"/>
                </a:solidFill>
              </a:rPr>
              <a:t>HTML, CSS , JS                                               </a:t>
            </a:r>
            <a:endParaRPr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9650" y="2039300"/>
            <a:ext cx="2887599" cy="2887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 is a great pub/sub &amp;amp; job server" id="84" name="Google Shape;8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150" y="2091946"/>
            <a:ext cx="2633875" cy="148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Client Software Requirements: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The Software application can run in any of the following web browsers running on the specified operating systems: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Microsoft Edge (latest publicly-released version) running on Windows 10, Window 8.1, Windows 8, Windows 7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Mozilla Firefox (latest publicly-released version) running on Windows 10, Windows 8.1, Windows 8, or Windows 7, Linux debian distros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Apple Safari (latest publicly-released version) running on the two latest publicly-release Mac OS versions, or Apple iPad</a:t>
            </a:r>
            <a:endParaRPr sz="1600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56150"/>
            <a:ext cx="8520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               Hardware Specifications 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3136075"/>
            <a:ext cx="85206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D1117"/>
                </a:solidFill>
              </a:rPr>
              <a:t>For Mobile Devices / Tablets :</a:t>
            </a:r>
            <a:endParaRPr>
              <a:solidFill>
                <a:srgbClr val="0D1117"/>
              </a:solidFill>
            </a:endParaRPr>
          </a:p>
        </p:txBody>
      </p:sp>
      <p:graphicFrame>
        <p:nvGraphicFramePr>
          <p:cNvPr id="97" name="Google Shape;97;p7"/>
          <p:cNvGraphicFramePr/>
          <p:nvPr/>
        </p:nvGraphicFramePr>
        <p:xfrm>
          <a:off x="311700" y="364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{BA3DD8FE-19AC-441B-AEE0-F3BEFB245452}</a:tableStyleId>
              </a:tblPr>
              <a:tblGrid>
                <a:gridCol w="3930325"/>
                <a:gridCol w="3930325"/>
              </a:tblGrid>
              <a:tr h="4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Browsers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2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iOS11+  with Safari 12+ or chrome 77+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  <a:tr h="42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Android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Android 7+ with Chrome 77+, Firefox 80+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7"/>
          <p:cNvGraphicFramePr/>
          <p:nvPr/>
        </p:nvGraphicFramePr>
        <p:xfrm>
          <a:off x="311700" y="105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{BA3DD8FE-19AC-441B-AEE0-F3BEFB245452}</a:tableStyleId>
              </a:tblPr>
              <a:tblGrid>
                <a:gridCol w="1243700"/>
                <a:gridCol w="3276050"/>
                <a:gridCol w="3269075"/>
              </a:tblGrid>
              <a:tr h="3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Component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Minimum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Recommended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54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Processor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1.9 gigahertz (GHz) x86- or x64-bit dual core processor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3.3 gigahertz (GHz) or faster 64-bit dual core processor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memory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 Gb Ram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 gb RAM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display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Super VGA with a resolution of 1024 x 768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Super VGA with a resolution of 1920 x 1080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7"/>
          <p:cNvSpPr txBox="1"/>
          <p:nvPr/>
        </p:nvSpPr>
        <p:spPr>
          <a:xfrm>
            <a:off x="206500" y="502150"/>
            <a:ext cx="378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D1117"/>
                </a:solidFill>
                <a:latin typeface="Proxima Nova"/>
                <a:ea typeface="Proxima Nova"/>
                <a:cs typeface="Proxima Nova"/>
                <a:sym typeface="Proxima Nova"/>
              </a:rPr>
              <a:t>For Laptops/Desktops :</a:t>
            </a:r>
            <a:endParaRPr b="0" i="0" sz="1400" u="none" cap="none" strike="noStrike">
              <a:solidFill>
                <a:srgbClr val="0D11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            Non-functional Requirements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35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Char char="●"/>
            </a:pPr>
            <a:r>
              <a:rPr lang="en" sz="1942">
                <a:solidFill>
                  <a:srgbClr val="0D1117"/>
                </a:solidFill>
              </a:rPr>
              <a:t>Scalability and reliability is taken care by Django, as it is simple, highly scalable and flexible.</a:t>
            </a:r>
            <a:endParaRPr sz="1942">
              <a:solidFill>
                <a:srgbClr val="0D1117"/>
              </a:solidFill>
            </a:endParaRPr>
          </a:p>
          <a:p>
            <a:pPr indent="-3335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Char char="●"/>
            </a:pPr>
            <a:r>
              <a:rPr lang="en" sz="1942">
                <a:solidFill>
                  <a:srgbClr val="0D1117"/>
                </a:solidFill>
              </a:rPr>
              <a:t>Security of the sensitive data transmission of users is taken care by Django.</a:t>
            </a:r>
            <a:endParaRPr sz="1942">
              <a:solidFill>
                <a:srgbClr val="0D1117"/>
              </a:solidFill>
            </a:endParaRPr>
          </a:p>
          <a:p>
            <a:pPr indent="-3335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Char char="●"/>
            </a:pPr>
            <a:r>
              <a:rPr lang="en" sz="1942">
                <a:solidFill>
                  <a:srgbClr val="0D1117"/>
                </a:solidFill>
              </a:rPr>
              <a:t>We designed the database with high data integrity.</a:t>
            </a:r>
            <a:endParaRPr sz="1942">
              <a:solidFill>
                <a:srgbClr val="0D1117"/>
              </a:solidFill>
            </a:endParaRPr>
          </a:p>
          <a:p>
            <a:pPr indent="-3335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Char char="●"/>
            </a:pPr>
            <a:r>
              <a:rPr lang="en" sz="1942">
                <a:solidFill>
                  <a:srgbClr val="0D1117"/>
                </a:solidFill>
              </a:rPr>
              <a:t>The performance of the application will be good with the optimized queries in PostgreSQL.</a:t>
            </a:r>
            <a:endParaRPr sz="1942">
              <a:solidFill>
                <a:srgbClr val="0D1117"/>
              </a:solidFill>
            </a:endParaRPr>
          </a:p>
          <a:p>
            <a:pPr indent="-3335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Char char="●"/>
            </a:pPr>
            <a:r>
              <a:rPr lang="en" sz="1942">
                <a:solidFill>
                  <a:srgbClr val="0D1117"/>
                </a:solidFill>
              </a:rPr>
              <a:t>Maintainability and Manageability of the application will be good, as we are following the best Software principles.</a:t>
            </a:r>
            <a:endParaRPr sz="1942">
              <a:solidFill>
                <a:srgbClr val="0D1117"/>
              </a:solidFill>
            </a:endParaRPr>
          </a:p>
          <a:p>
            <a:pPr indent="-3335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Char char="●"/>
            </a:pPr>
            <a:r>
              <a:rPr lang="en" sz="1942">
                <a:solidFill>
                  <a:srgbClr val="0D1117"/>
                </a:solidFill>
              </a:rPr>
              <a:t>The portability of the application is high, as we are using one of the most popular framework.</a:t>
            </a:r>
            <a:endParaRPr sz="1942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                       System Design</a:t>
            </a:r>
            <a:endParaRPr/>
          </a:p>
        </p:txBody>
      </p:sp>
      <p:sp>
        <p:nvSpPr>
          <p:cNvPr id="111" name="Google Shape;11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825650" y="1486150"/>
            <a:ext cx="1259100" cy="8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3581275" y="1376675"/>
            <a:ext cx="1960800" cy="8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 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6925075" y="1370325"/>
            <a:ext cx="1383000" cy="8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2099600" y="1677675"/>
            <a:ext cx="1481700" cy="210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2099600" y="1243825"/>
            <a:ext cx="148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Admin Functionalities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5542075" y="1677675"/>
            <a:ext cx="1383000" cy="210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5645800" y="1346150"/>
            <a:ext cx="10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5645800" y="1243825"/>
            <a:ext cx="12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User functionalities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4026900" y="3067475"/>
            <a:ext cx="968400" cy="825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4450200" y="2243675"/>
            <a:ext cx="121800" cy="823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