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rial Bold" charset="1" panose="020B0802020202020204"/>
      <p:regular r:id="rId17"/>
    </p:embeddedFont>
    <p:embeddedFont>
      <p:font typeface="Arial" charset="1" panose="020B0502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notesSlides/notesSlide5.xml" Type="http://schemas.openxmlformats.org/officeDocument/2006/relationships/notesSlide"/><Relationship Id="rId23" Target="notesSlides/notesSlide6.xml" Type="http://schemas.openxmlformats.org/officeDocument/2006/relationships/notesSlide"/><Relationship Id="rId24" Target="notesSlides/notesSlide7.xml" Type="http://schemas.openxmlformats.org/officeDocument/2006/relationships/notesSlide"/><Relationship Id="rId25"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3.jpe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https://www.freepik.com/"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https://www.freepik.com/"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https://www.freepik.com/"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https://www.freepik.com/" TargetMode="External" Type="http://schemas.openxmlformats.org/officeDocument/2006/relationships/hyperlink"/><Relationship Id="rId6"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https://ieeexplore.ieee.org/document/10454930" TargetMode="External" Type="http://schemas.openxmlformats.org/officeDocument/2006/relationships/hyperlink"/><Relationship Id="rId6" Target="https://ieeexplore.ieee.org/document/10454930" TargetMode="External" Type="http://schemas.openxmlformats.org/officeDocument/2006/relationships/hyperlink"/><Relationship Id="rId7" Target="https://www.researchgate.net/publication/365074860"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Freeform 11" id="11" descr="A person sitting at a desk with a comput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5"/>
            <a:stretch>
              <a:fillRect l="0" t="0" r="0" b="0"/>
            </a:stretch>
          </a:blipFill>
        </p:spPr>
      </p:sp>
      <p:grpSp>
        <p:nvGrpSpPr>
          <p:cNvPr name="Group 12" id="12"/>
          <p:cNvGrpSpPr/>
          <p:nvPr/>
        </p:nvGrpSpPr>
        <p:grpSpPr>
          <a:xfrm rot="0">
            <a:off x="8791575" y="857250"/>
            <a:ext cx="7048500" cy="1504950"/>
            <a:chOff x="0" y="0"/>
            <a:chExt cx="9398000" cy="2006600"/>
          </a:xfrm>
        </p:grpSpPr>
        <p:sp>
          <p:nvSpPr>
            <p:cNvPr name="Freeform 13" id="13"/>
            <p:cNvSpPr/>
            <p:nvPr/>
          </p:nvSpPr>
          <p:spPr>
            <a:xfrm flipH="false" flipV="false" rot="0">
              <a:off x="25400" y="25400"/>
              <a:ext cx="9347200" cy="1955800"/>
            </a:xfrm>
            <a:custGeom>
              <a:avLst/>
              <a:gdLst/>
              <a:ahLst/>
              <a:cxnLst/>
              <a:rect r="r" b="b" t="t" l="l"/>
              <a:pathLst>
                <a:path h="1955800" w="9347200">
                  <a:moveTo>
                    <a:pt x="0" y="326009"/>
                  </a:moveTo>
                  <a:cubicBezTo>
                    <a:pt x="0" y="145923"/>
                    <a:pt x="148971" y="0"/>
                    <a:pt x="332613" y="0"/>
                  </a:cubicBezTo>
                  <a:lnTo>
                    <a:pt x="9014587" y="0"/>
                  </a:lnTo>
                  <a:cubicBezTo>
                    <a:pt x="9198229" y="0"/>
                    <a:pt x="9347200" y="145923"/>
                    <a:pt x="9347200" y="326009"/>
                  </a:cubicBezTo>
                  <a:lnTo>
                    <a:pt x="9347200" y="1629791"/>
                  </a:lnTo>
                  <a:cubicBezTo>
                    <a:pt x="9347200" y="1809877"/>
                    <a:pt x="9198229" y="1955800"/>
                    <a:pt x="9014587" y="1955800"/>
                  </a:cubicBezTo>
                  <a:lnTo>
                    <a:pt x="332613" y="1955800"/>
                  </a:lnTo>
                  <a:cubicBezTo>
                    <a:pt x="148971" y="1955800"/>
                    <a:pt x="0" y="1809877"/>
                    <a:pt x="0" y="1629791"/>
                  </a:cubicBezTo>
                  <a:close/>
                </a:path>
              </a:pathLst>
            </a:custGeom>
            <a:solidFill>
              <a:srgbClr val="EBEEF9"/>
            </a:solidFill>
          </p:spPr>
        </p:sp>
        <p:sp>
          <p:nvSpPr>
            <p:cNvPr name="Freeform 14" id="14"/>
            <p:cNvSpPr/>
            <p:nvPr/>
          </p:nvSpPr>
          <p:spPr>
            <a:xfrm flipH="false" flipV="false" rot="0">
              <a:off x="0" y="0"/>
              <a:ext cx="9398000" cy="2006600"/>
            </a:xfrm>
            <a:custGeom>
              <a:avLst/>
              <a:gdLst/>
              <a:ahLst/>
              <a:cxnLst/>
              <a:rect r="r" b="b" t="t" l="l"/>
              <a:pathLst>
                <a:path h="2006600" w="9398000">
                  <a:moveTo>
                    <a:pt x="0" y="351409"/>
                  </a:moveTo>
                  <a:cubicBezTo>
                    <a:pt x="0" y="156845"/>
                    <a:pt x="160782" y="0"/>
                    <a:pt x="358013" y="0"/>
                  </a:cubicBezTo>
                  <a:lnTo>
                    <a:pt x="9039987" y="0"/>
                  </a:lnTo>
                  <a:lnTo>
                    <a:pt x="9039987" y="25400"/>
                  </a:lnTo>
                  <a:lnTo>
                    <a:pt x="9039987" y="0"/>
                  </a:lnTo>
                  <a:cubicBezTo>
                    <a:pt x="9237218" y="0"/>
                    <a:pt x="9398000" y="156845"/>
                    <a:pt x="9398000" y="351409"/>
                  </a:cubicBezTo>
                  <a:lnTo>
                    <a:pt x="9372600" y="351409"/>
                  </a:lnTo>
                  <a:lnTo>
                    <a:pt x="9398000" y="351409"/>
                  </a:lnTo>
                  <a:lnTo>
                    <a:pt x="9398000" y="1655191"/>
                  </a:lnTo>
                  <a:lnTo>
                    <a:pt x="9372600" y="1655191"/>
                  </a:lnTo>
                  <a:lnTo>
                    <a:pt x="9398000" y="1655191"/>
                  </a:lnTo>
                  <a:cubicBezTo>
                    <a:pt x="9398000" y="1849755"/>
                    <a:pt x="9237218" y="2006600"/>
                    <a:pt x="9039987" y="2006600"/>
                  </a:cubicBezTo>
                  <a:lnTo>
                    <a:pt x="9039987" y="1981200"/>
                  </a:lnTo>
                  <a:lnTo>
                    <a:pt x="9039987" y="2006600"/>
                  </a:lnTo>
                  <a:lnTo>
                    <a:pt x="358013" y="2006600"/>
                  </a:lnTo>
                  <a:lnTo>
                    <a:pt x="358013" y="1981200"/>
                  </a:lnTo>
                  <a:lnTo>
                    <a:pt x="358013" y="2006600"/>
                  </a:lnTo>
                  <a:cubicBezTo>
                    <a:pt x="160782" y="2006600"/>
                    <a:pt x="0" y="1849755"/>
                    <a:pt x="0" y="1655191"/>
                  </a:cubicBezTo>
                  <a:lnTo>
                    <a:pt x="0" y="351409"/>
                  </a:lnTo>
                  <a:lnTo>
                    <a:pt x="25400" y="351409"/>
                  </a:lnTo>
                  <a:lnTo>
                    <a:pt x="0" y="351409"/>
                  </a:lnTo>
                  <a:moveTo>
                    <a:pt x="50800" y="351409"/>
                  </a:moveTo>
                  <a:lnTo>
                    <a:pt x="50800" y="1655191"/>
                  </a:lnTo>
                  <a:lnTo>
                    <a:pt x="25400" y="1655191"/>
                  </a:lnTo>
                  <a:lnTo>
                    <a:pt x="50800" y="1655191"/>
                  </a:lnTo>
                  <a:cubicBezTo>
                    <a:pt x="50800" y="1820799"/>
                    <a:pt x="187833" y="1955800"/>
                    <a:pt x="358013" y="1955800"/>
                  </a:cubicBezTo>
                  <a:lnTo>
                    <a:pt x="9039987" y="1955800"/>
                  </a:lnTo>
                  <a:cubicBezTo>
                    <a:pt x="9210167" y="1955800"/>
                    <a:pt x="9347200" y="1820799"/>
                    <a:pt x="9347200" y="1655191"/>
                  </a:cubicBezTo>
                  <a:lnTo>
                    <a:pt x="9347200" y="351409"/>
                  </a:lnTo>
                  <a:cubicBezTo>
                    <a:pt x="9347200" y="185801"/>
                    <a:pt x="9210167" y="50800"/>
                    <a:pt x="9039987" y="50800"/>
                  </a:cubicBezTo>
                  <a:lnTo>
                    <a:pt x="358013" y="50800"/>
                  </a:lnTo>
                  <a:lnTo>
                    <a:pt x="358013" y="25400"/>
                  </a:lnTo>
                  <a:lnTo>
                    <a:pt x="358013" y="50800"/>
                  </a:lnTo>
                  <a:cubicBezTo>
                    <a:pt x="187833" y="50800"/>
                    <a:pt x="50800" y="185801"/>
                    <a:pt x="50800" y="351409"/>
                  </a:cubicBezTo>
                  <a:close/>
                </a:path>
              </a:pathLst>
            </a:custGeom>
            <a:solidFill>
              <a:srgbClr val="D9D9D9"/>
            </a:solidFill>
          </p:spPr>
        </p:sp>
      </p:grpSp>
      <p:grpSp>
        <p:nvGrpSpPr>
          <p:cNvPr name="Group 15" id="15"/>
          <p:cNvGrpSpPr/>
          <p:nvPr/>
        </p:nvGrpSpPr>
        <p:grpSpPr>
          <a:xfrm rot="0">
            <a:off x="9538512" y="5143500"/>
            <a:ext cx="6995159" cy="1061829"/>
            <a:chOff x="0" y="0"/>
            <a:chExt cx="9326878" cy="1415772"/>
          </a:xfrm>
        </p:grpSpPr>
        <p:sp>
          <p:nvSpPr>
            <p:cNvPr name="Freeform 16" id="16"/>
            <p:cNvSpPr/>
            <p:nvPr/>
          </p:nvSpPr>
          <p:spPr>
            <a:xfrm flipH="false" flipV="false" rot="0">
              <a:off x="0" y="0"/>
              <a:ext cx="9326878" cy="1415772"/>
            </a:xfrm>
            <a:custGeom>
              <a:avLst/>
              <a:gdLst/>
              <a:ahLst/>
              <a:cxnLst/>
              <a:rect r="r" b="b" t="t" l="l"/>
              <a:pathLst>
                <a:path h="1415772" w="9326878">
                  <a:moveTo>
                    <a:pt x="0" y="0"/>
                  </a:moveTo>
                  <a:lnTo>
                    <a:pt x="9326878" y="0"/>
                  </a:lnTo>
                  <a:lnTo>
                    <a:pt x="9326878" y="1415772"/>
                  </a:lnTo>
                  <a:lnTo>
                    <a:pt x="0" y="1415772"/>
                  </a:lnTo>
                  <a:close/>
                </a:path>
              </a:pathLst>
            </a:custGeom>
            <a:solidFill>
              <a:srgbClr val="000000">
                <a:alpha val="0"/>
              </a:srgbClr>
            </a:solidFill>
          </p:spPr>
        </p:sp>
        <p:sp>
          <p:nvSpPr>
            <p:cNvPr name="TextBox 17" id="17"/>
            <p:cNvSpPr txBox="true"/>
            <p:nvPr/>
          </p:nvSpPr>
          <p:spPr>
            <a:xfrm>
              <a:off x="0" y="-123825"/>
              <a:ext cx="9326878" cy="1539597"/>
            </a:xfrm>
            <a:prstGeom prst="rect">
              <a:avLst/>
            </a:prstGeom>
          </p:spPr>
          <p:txBody>
            <a:bodyPr anchor="t" rtlCol="false" tIns="0" lIns="0" bIns="0" rIns="0"/>
            <a:lstStyle/>
            <a:p>
              <a:pPr algn="r">
                <a:lnSpc>
                  <a:spcPts val="7200"/>
                </a:lnSpc>
              </a:pPr>
              <a:r>
                <a:rPr lang="en-US" sz="6000" b="true">
                  <a:solidFill>
                    <a:srgbClr val="FFFFFF"/>
                  </a:solidFill>
                  <a:latin typeface="Arial Bold"/>
                  <a:ea typeface="Arial Bold"/>
                  <a:cs typeface="Arial Bold"/>
                  <a:sym typeface="Arial Bold"/>
                </a:rPr>
                <a:t>Case Study Title</a:t>
              </a:r>
            </a:p>
          </p:txBody>
        </p:sp>
      </p:grpSp>
      <p:sp>
        <p:nvSpPr>
          <p:cNvPr name="Freeform 18" id="18" descr="A close up of a logo  Description automatically generated"/>
          <p:cNvSpPr/>
          <p:nvPr/>
        </p:nvSpPr>
        <p:spPr>
          <a:xfrm flipH="false" flipV="false" rot="0">
            <a:off x="13576988" y="1251987"/>
            <a:ext cx="1894735" cy="616250"/>
          </a:xfrm>
          <a:custGeom>
            <a:avLst/>
            <a:gdLst/>
            <a:ahLst/>
            <a:cxnLst/>
            <a:rect r="r" b="b" t="t" l="l"/>
            <a:pathLst>
              <a:path h="616250" w="1894735">
                <a:moveTo>
                  <a:pt x="0" y="0"/>
                </a:moveTo>
                <a:lnTo>
                  <a:pt x="1894735" y="0"/>
                </a:lnTo>
                <a:lnTo>
                  <a:pt x="1894735" y="616250"/>
                </a:lnTo>
                <a:lnTo>
                  <a:pt x="0" y="616250"/>
                </a:lnTo>
                <a:lnTo>
                  <a:pt x="0" y="0"/>
                </a:lnTo>
                <a:close/>
              </a:path>
            </a:pathLst>
          </a:custGeom>
          <a:blipFill>
            <a:blip r:embed="rId6"/>
            <a:stretch>
              <a:fillRect l="0" t="-86" r="0" b="-86"/>
            </a:stretch>
          </a:blipFill>
        </p:spPr>
      </p:sp>
      <p:sp>
        <p:nvSpPr>
          <p:cNvPr name="Freeform 19" id="19" descr="A yellow and red shell logo  Description automatically generated"/>
          <p:cNvSpPr/>
          <p:nvPr/>
        </p:nvSpPr>
        <p:spPr>
          <a:xfrm flipH="false" flipV="false" rot="0">
            <a:off x="9144000" y="1061829"/>
            <a:ext cx="1185239" cy="996567"/>
          </a:xfrm>
          <a:custGeom>
            <a:avLst/>
            <a:gdLst/>
            <a:ahLst/>
            <a:cxnLst/>
            <a:rect r="r" b="b" t="t" l="l"/>
            <a:pathLst>
              <a:path h="996567" w="1185239">
                <a:moveTo>
                  <a:pt x="0" y="0"/>
                </a:moveTo>
                <a:lnTo>
                  <a:pt x="1185239" y="0"/>
                </a:lnTo>
                <a:lnTo>
                  <a:pt x="1185239" y="996567"/>
                </a:lnTo>
                <a:lnTo>
                  <a:pt x="0" y="996567"/>
                </a:lnTo>
                <a:lnTo>
                  <a:pt x="0" y="0"/>
                </a:lnTo>
                <a:close/>
              </a:path>
            </a:pathLst>
          </a:custGeom>
          <a:blipFill>
            <a:blip r:embed="rId7"/>
            <a:stretch>
              <a:fillRect l="0" t="0" r="0" b="0"/>
            </a:stretch>
          </a:blipFill>
        </p:spPr>
      </p:sp>
      <p:grpSp>
        <p:nvGrpSpPr>
          <p:cNvPr name="Group 20" id="20"/>
          <p:cNvGrpSpPr/>
          <p:nvPr/>
        </p:nvGrpSpPr>
        <p:grpSpPr>
          <a:xfrm rot="0">
            <a:off x="8258175" y="6386304"/>
            <a:ext cx="9001125" cy="1066198"/>
            <a:chOff x="0" y="0"/>
            <a:chExt cx="12001500" cy="1421597"/>
          </a:xfrm>
        </p:grpSpPr>
        <p:sp>
          <p:nvSpPr>
            <p:cNvPr name="Freeform 21" id="21"/>
            <p:cNvSpPr/>
            <p:nvPr/>
          </p:nvSpPr>
          <p:spPr>
            <a:xfrm flipH="false" flipV="false" rot="0">
              <a:off x="0" y="0"/>
              <a:ext cx="12001500" cy="1421597"/>
            </a:xfrm>
            <a:custGeom>
              <a:avLst/>
              <a:gdLst/>
              <a:ahLst/>
              <a:cxnLst/>
              <a:rect r="r" b="b" t="t" l="l"/>
              <a:pathLst>
                <a:path h="1421597" w="12001500">
                  <a:moveTo>
                    <a:pt x="0" y="0"/>
                  </a:moveTo>
                  <a:lnTo>
                    <a:pt x="12001500" y="0"/>
                  </a:lnTo>
                  <a:lnTo>
                    <a:pt x="12001500" y="1421597"/>
                  </a:lnTo>
                  <a:lnTo>
                    <a:pt x="0" y="1421597"/>
                  </a:lnTo>
                  <a:close/>
                </a:path>
              </a:pathLst>
            </a:custGeom>
            <a:solidFill>
              <a:srgbClr val="000000">
                <a:alpha val="0"/>
              </a:srgbClr>
            </a:solidFill>
          </p:spPr>
        </p:sp>
        <p:sp>
          <p:nvSpPr>
            <p:cNvPr name="TextBox 22" id="22"/>
            <p:cNvSpPr txBox="true"/>
            <p:nvPr/>
          </p:nvSpPr>
          <p:spPr>
            <a:xfrm>
              <a:off x="0" y="-57150"/>
              <a:ext cx="12001500" cy="1478747"/>
            </a:xfrm>
            <a:prstGeom prst="rect">
              <a:avLst/>
            </a:prstGeom>
          </p:spPr>
          <p:txBody>
            <a:bodyPr anchor="t" rtlCol="false" tIns="0" lIns="0" bIns="0" rIns="0"/>
            <a:lstStyle/>
            <a:p>
              <a:pPr algn="l">
                <a:lnSpc>
                  <a:spcPts val="3360"/>
                </a:lnSpc>
              </a:pPr>
              <a:r>
                <a:rPr lang="en-US" sz="2800">
                  <a:solidFill>
                    <a:srgbClr val="FFFFFF"/>
                  </a:solidFill>
                  <a:latin typeface="Arial"/>
                  <a:ea typeface="Arial"/>
                  <a:cs typeface="Arial"/>
                  <a:sym typeface="Arial"/>
                </a:rPr>
                <a:t>College Name:Lokmanya Tilak College Of Engineering</a:t>
              </a:r>
            </a:p>
            <a:p>
              <a:pPr algn="l">
                <a:lnSpc>
                  <a:spcPts val="3360"/>
                </a:lnSpc>
              </a:pPr>
              <a:r>
                <a:rPr lang="en-US" sz="2800">
                  <a:solidFill>
                    <a:srgbClr val="FFFFFF"/>
                  </a:solidFill>
                  <a:latin typeface="Arial"/>
                  <a:ea typeface="Arial"/>
                  <a:cs typeface="Arial"/>
                  <a:sym typeface="Arial"/>
                </a:rPr>
                <a:t>Student Name: Harshita Pradhan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5471" y="2177354"/>
            <a:ext cx="15653872" cy="6814185"/>
            <a:chOff x="0" y="0"/>
            <a:chExt cx="20871830" cy="9085580"/>
          </a:xfrm>
        </p:grpSpPr>
        <p:sp>
          <p:nvSpPr>
            <p:cNvPr name="Freeform 12" id="12"/>
            <p:cNvSpPr/>
            <p:nvPr/>
          </p:nvSpPr>
          <p:spPr>
            <a:xfrm flipH="false" flipV="false" rot="0">
              <a:off x="0" y="0"/>
              <a:ext cx="20871830" cy="9085580"/>
            </a:xfrm>
            <a:custGeom>
              <a:avLst/>
              <a:gdLst/>
              <a:ahLst/>
              <a:cxnLst/>
              <a:rect r="r" b="b" t="t" l="l"/>
              <a:pathLst>
                <a:path h="9085580" w="20871830">
                  <a:moveTo>
                    <a:pt x="0" y="0"/>
                  </a:moveTo>
                  <a:lnTo>
                    <a:pt x="20871830" y="0"/>
                  </a:lnTo>
                  <a:lnTo>
                    <a:pt x="20871830" y="9085580"/>
                  </a:lnTo>
                  <a:lnTo>
                    <a:pt x="0" y="9085580"/>
                  </a:lnTo>
                  <a:close/>
                </a:path>
              </a:pathLst>
            </a:custGeom>
            <a:solidFill>
              <a:srgbClr val="000000">
                <a:alpha val="0"/>
              </a:srgbClr>
            </a:solidFill>
          </p:spPr>
        </p:sp>
        <p:sp>
          <p:nvSpPr>
            <p:cNvPr name="TextBox 13" id="13"/>
            <p:cNvSpPr txBox="true"/>
            <p:nvPr/>
          </p:nvSpPr>
          <p:spPr>
            <a:xfrm>
              <a:off x="0" y="-57150"/>
              <a:ext cx="20871830" cy="9142730"/>
            </a:xfrm>
            <a:prstGeom prst="rect">
              <a:avLst/>
            </a:prstGeom>
          </p:spPr>
          <p:txBody>
            <a:bodyPr anchor="t" rtlCol="false" tIns="0" lIns="0" bIns="0" rIns="0"/>
            <a:lstStyle/>
            <a:p>
              <a:pPr algn="l" marL="542924" indent="-271462" lvl="1">
                <a:lnSpc>
                  <a:spcPts val="3599"/>
                </a:lnSpc>
                <a:buFont typeface="Arial"/>
                <a:buChar char="•"/>
              </a:pPr>
              <a:r>
                <a:rPr lang="en-US" sz="2999">
                  <a:solidFill>
                    <a:srgbClr val="000000"/>
                  </a:solidFill>
                  <a:latin typeface="Arial"/>
                  <a:ea typeface="Arial"/>
                  <a:cs typeface="Arial"/>
                  <a:sym typeface="Arial"/>
                </a:rPr>
                <a:t>Brief Overview:</a:t>
              </a:r>
            </a:p>
            <a:p>
              <a:pPr algn="l">
                <a:lnSpc>
                  <a:spcPts val="3599"/>
                </a:lnSpc>
              </a:pPr>
              <a:r>
                <a:rPr lang="en-US" sz="2999">
                  <a:solidFill>
                    <a:srgbClr val="000000"/>
                  </a:solidFill>
                  <a:latin typeface="Arial"/>
                  <a:ea typeface="Arial"/>
                  <a:cs typeface="Arial"/>
                  <a:sym typeface="Arial"/>
                </a:rPr>
                <a:t>Air pollution is a major global concern affecting human health and the environment. Predicting air quality can help in taking preventive measures to reduce pollution exposure. This study focuses on predicting air quality index (AQI) using machine learning techniques based on real-world air pollution datasets</a:t>
              </a:r>
            </a:p>
            <a:p>
              <a:pPr algn="l" marL="542924" indent="-271462" lvl="1">
                <a:lnSpc>
                  <a:spcPts val="3599"/>
                </a:lnSpc>
              </a:pPr>
            </a:p>
            <a:p>
              <a:pPr algn="l" marL="542924" indent="-271462" lvl="1">
                <a:lnSpc>
                  <a:spcPts val="3599"/>
                </a:lnSpc>
              </a:pPr>
            </a:p>
            <a:p>
              <a:pPr algn="l" marL="542924" indent="-271462" lvl="1">
                <a:lnSpc>
                  <a:spcPts val="3599"/>
                </a:lnSpc>
                <a:buFont typeface="Arial"/>
                <a:buChar char="•"/>
              </a:pPr>
              <a:r>
                <a:rPr lang="en-US" sz="2999">
                  <a:solidFill>
                    <a:srgbClr val="000000"/>
                  </a:solidFill>
                  <a:latin typeface="Arial"/>
                  <a:ea typeface="Arial"/>
                  <a:cs typeface="Arial"/>
                  <a:sym typeface="Arial"/>
                </a:rPr>
                <a:t>Key Objectives:</a:t>
              </a:r>
            </a:p>
            <a:p>
              <a:pPr algn="l">
                <a:lnSpc>
                  <a:spcPts val="3599"/>
                </a:lnSpc>
              </a:pPr>
            </a:p>
            <a:p>
              <a:pPr algn="l" marL="542924" indent="-271462" lvl="1">
                <a:lnSpc>
                  <a:spcPts val="3599"/>
                </a:lnSpc>
                <a:buFont typeface="Arial"/>
                <a:buChar char="•"/>
              </a:pPr>
              <a:r>
                <a:rPr lang="en-US" sz="2999">
                  <a:solidFill>
                    <a:srgbClr val="000000"/>
                  </a:solidFill>
                  <a:latin typeface="Arial"/>
                  <a:ea typeface="Arial"/>
                  <a:cs typeface="Arial"/>
                  <a:sym typeface="Arial"/>
                </a:rPr>
                <a:t>To analyze air pollution data and identify key pollutants.</a:t>
              </a:r>
            </a:p>
            <a:p>
              <a:pPr algn="l" marL="542924" indent="-271462" lvl="1">
                <a:lnSpc>
                  <a:spcPts val="3599"/>
                </a:lnSpc>
                <a:buFont typeface="Arial"/>
                <a:buChar char="•"/>
              </a:pPr>
              <a:r>
                <a:rPr lang="en-US" sz="2999">
                  <a:solidFill>
                    <a:srgbClr val="000000"/>
                  </a:solidFill>
                  <a:latin typeface="Arial"/>
                  <a:ea typeface="Arial"/>
                  <a:cs typeface="Arial"/>
                  <a:sym typeface="Arial"/>
                </a:rPr>
                <a:t>To develop an accurate air quality prediction model.</a:t>
              </a:r>
            </a:p>
            <a:p>
              <a:pPr algn="l" marL="542924" indent="-271462" lvl="1">
                <a:lnSpc>
                  <a:spcPts val="3599"/>
                </a:lnSpc>
                <a:buFont typeface="Arial"/>
                <a:buChar char="•"/>
              </a:pPr>
              <a:r>
                <a:rPr lang="en-US" sz="2999">
                  <a:solidFill>
                    <a:srgbClr val="000000"/>
                  </a:solidFill>
                  <a:latin typeface="Arial"/>
                  <a:ea typeface="Arial"/>
                  <a:cs typeface="Arial"/>
                  <a:sym typeface="Arial"/>
                </a:rPr>
                <a:t>To evaluate the effectiveness of different machine learning algorithms.</a:t>
              </a:r>
            </a:p>
            <a:p>
              <a:pPr algn="l" marL="542924" indent="-271462" lvl="1">
                <a:lnSpc>
                  <a:spcPts val="3599"/>
                </a:lnSpc>
                <a:buFont typeface="Arial"/>
                <a:buChar char="•"/>
              </a:pPr>
              <a:r>
                <a:rPr lang="en-US" sz="2999">
                  <a:solidFill>
                    <a:srgbClr val="000000"/>
                  </a:solidFill>
                  <a:latin typeface="Arial"/>
                  <a:ea typeface="Arial"/>
                  <a:cs typeface="Arial"/>
                  <a:sym typeface="Arial"/>
                </a:rPr>
                <a:t>To provide real-time air quality forecasting for better decision-making.</a:t>
              </a:r>
            </a:p>
            <a:p>
              <a:pPr algn="l">
                <a:lnSpc>
                  <a:spcPts val="3599"/>
                </a:lnSpc>
              </a:pPr>
            </a:p>
            <a:p>
              <a:pPr algn="l">
                <a:lnSpc>
                  <a:spcPts val="3599"/>
                </a:lnSpc>
              </a:pPr>
            </a:p>
          </p:txBody>
        </p:sp>
      </p:grpSp>
      <p:grpSp>
        <p:nvGrpSpPr>
          <p:cNvPr name="Group 14" id="14"/>
          <p:cNvGrpSpPr/>
          <p:nvPr/>
        </p:nvGrpSpPr>
        <p:grpSpPr>
          <a:xfrm rot="0">
            <a:off x="303106" y="1458806"/>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Problem Statement</a:t>
              </a:r>
            </a:p>
          </p:txBody>
        </p:sp>
      </p:grpSp>
      <p:grpSp>
        <p:nvGrpSpPr>
          <p:cNvPr name="Group 17" id="17"/>
          <p:cNvGrpSpPr/>
          <p:nvPr/>
        </p:nvGrpSpPr>
        <p:grpSpPr>
          <a:xfrm rot="0">
            <a:off x="299714" y="9202994"/>
            <a:ext cx="1193806" cy="415499"/>
            <a:chOff x="0" y="0"/>
            <a:chExt cx="1591742" cy="553998"/>
          </a:xfrm>
        </p:grpSpPr>
        <p:sp>
          <p:nvSpPr>
            <p:cNvPr name="Freeform 18" id="18"/>
            <p:cNvSpPr/>
            <p:nvPr/>
          </p:nvSpPr>
          <p:spPr>
            <a:xfrm flipH="false" flipV="false" rot="0">
              <a:off x="0" y="0"/>
              <a:ext cx="1591742" cy="553998"/>
            </a:xfrm>
            <a:custGeom>
              <a:avLst/>
              <a:gdLst/>
              <a:ahLst/>
              <a:cxnLst/>
              <a:rect r="r" b="b" t="t" l="l"/>
              <a:pathLst>
                <a:path h="553998" w="1591742">
                  <a:moveTo>
                    <a:pt x="0" y="0"/>
                  </a:moveTo>
                  <a:lnTo>
                    <a:pt x="1591742" y="0"/>
                  </a:lnTo>
                  <a:lnTo>
                    <a:pt x="1591742" y="553998"/>
                  </a:lnTo>
                  <a:lnTo>
                    <a:pt x="0" y="553998"/>
                  </a:lnTo>
                  <a:close/>
                </a:path>
              </a:pathLst>
            </a:custGeom>
            <a:solidFill>
              <a:srgbClr val="000000">
                <a:alpha val="0"/>
              </a:srgbClr>
            </a:solidFill>
          </p:spPr>
        </p:sp>
        <p:sp>
          <p:nvSpPr>
            <p:cNvPr name="TextBox 19" id="19"/>
            <p:cNvSpPr txBox="true"/>
            <p:nvPr/>
          </p:nvSpPr>
          <p:spPr>
            <a:xfrm>
              <a:off x="0" y="-38100"/>
              <a:ext cx="1591742" cy="592098"/>
            </a:xfrm>
            <a:prstGeom prst="rect">
              <a:avLst/>
            </a:prstGeom>
          </p:spPr>
          <p:txBody>
            <a:bodyPr anchor="t" rtlCol="false" tIns="0" lIns="0" bIns="0" rIns="0"/>
            <a:lstStyle/>
            <a:p>
              <a:pPr algn="l">
                <a:lnSpc>
                  <a:spcPts val="2160"/>
                </a:lnSpc>
              </a:pPr>
              <a:r>
                <a:rPr lang="en-US" sz="1800" b="true">
                  <a:solidFill>
                    <a:srgbClr val="000000"/>
                  </a:solidFill>
                  <a:latin typeface="Arial Bold"/>
                  <a:ea typeface="Arial Bold"/>
                  <a:cs typeface="Arial Bold"/>
                  <a:sym typeface="Arial Bold"/>
                </a:rPr>
                <a:t>Source : </a:t>
              </a:r>
            </a:p>
          </p:txBody>
        </p:sp>
      </p:grpSp>
      <p:grpSp>
        <p:nvGrpSpPr>
          <p:cNvPr name="Group 20" id="20"/>
          <p:cNvGrpSpPr/>
          <p:nvPr/>
        </p:nvGrpSpPr>
        <p:grpSpPr>
          <a:xfrm rot="0">
            <a:off x="1320794" y="9202994"/>
            <a:ext cx="2763526" cy="415499"/>
            <a:chOff x="0" y="0"/>
            <a:chExt cx="3684702" cy="553998"/>
          </a:xfrm>
        </p:grpSpPr>
        <p:sp>
          <p:nvSpPr>
            <p:cNvPr name="Freeform 21" id="21"/>
            <p:cNvSpPr/>
            <p:nvPr/>
          </p:nvSpPr>
          <p:spPr>
            <a:xfrm flipH="false" flipV="false" rot="0">
              <a:off x="0" y="0"/>
              <a:ext cx="3684702" cy="553998"/>
            </a:xfrm>
            <a:custGeom>
              <a:avLst/>
              <a:gdLst/>
              <a:ahLst/>
              <a:cxnLst/>
              <a:rect r="r" b="b" t="t" l="l"/>
              <a:pathLst>
                <a:path h="553998" w="3684702">
                  <a:moveTo>
                    <a:pt x="0" y="0"/>
                  </a:moveTo>
                  <a:lnTo>
                    <a:pt x="3684702" y="0"/>
                  </a:lnTo>
                  <a:lnTo>
                    <a:pt x="3684702" y="553998"/>
                  </a:lnTo>
                  <a:lnTo>
                    <a:pt x="0" y="553998"/>
                  </a:lnTo>
                  <a:close/>
                </a:path>
              </a:pathLst>
            </a:custGeom>
            <a:solidFill>
              <a:srgbClr val="000000">
                <a:alpha val="0"/>
              </a:srgbClr>
            </a:solidFill>
          </p:spPr>
        </p:sp>
        <p:sp>
          <p:nvSpPr>
            <p:cNvPr name="TextBox 22" id="22"/>
            <p:cNvSpPr txBox="true"/>
            <p:nvPr/>
          </p:nvSpPr>
          <p:spPr>
            <a:xfrm>
              <a:off x="0" y="-38100"/>
              <a:ext cx="3684702" cy="592098"/>
            </a:xfrm>
            <a:prstGeom prst="rect">
              <a:avLst/>
            </a:prstGeom>
          </p:spPr>
          <p:txBody>
            <a:bodyPr anchor="t" rtlCol="false" tIns="0" lIns="0" bIns="0" rIns="0"/>
            <a:lstStyle/>
            <a:p>
              <a:pPr algn="l">
                <a:lnSpc>
                  <a:spcPts val="2160"/>
                </a:lnSpc>
              </a:pPr>
              <a:r>
                <a:rPr lang="en-US" sz="1800" u="sng">
                  <a:solidFill>
                    <a:srgbClr val="0000FF"/>
                  </a:solidFill>
                  <a:latin typeface="Arial"/>
                  <a:ea typeface="Arial"/>
                  <a:cs typeface="Arial"/>
                  <a:sym typeface="Arial"/>
                  <a:hlinkClick r:id="rId5" tooltip="https://www.freepik.com/"/>
                </a:rPr>
                <a:t>www.freepik.com/</a:t>
              </a:r>
            </a:p>
          </p:txBody>
        </p:sp>
      </p:grpSp>
      <p:sp>
        <p:nvSpPr>
          <p:cNvPr name="AutoShape 23" id="23"/>
          <p:cNvSpPr/>
          <p:nvPr/>
        </p:nvSpPr>
        <p:spPr>
          <a:xfrm rot="3577">
            <a:off x="-9530" y="9083040"/>
            <a:ext cx="18307060"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03106" y="1758888"/>
            <a:ext cx="15653872" cy="14014704"/>
            <a:chOff x="0" y="0"/>
            <a:chExt cx="20871830" cy="18686272"/>
          </a:xfrm>
        </p:grpSpPr>
        <p:sp>
          <p:nvSpPr>
            <p:cNvPr name="Freeform 12" id="12"/>
            <p:cNvSpPr/>
            <p:nvPr/>
          </p:nvSpPr>
          <p:spPr>
            <a:xfrm flipH="false" flipV="false" rot="0">
              <a:off x="0" y="0"/>
              <a:ext cx="20871830" cy="18686272"/>
            </a:xfrm>
            <a:custGeom>
              <a:avLst/>
              <a:gdLst/>
              <a:ahLst/>
              <a:cxnLst/>
              <a:rect r="r" b="b" t="t" l="l"/>
              <a:pathLst>
                <a:path h="18686272" w="20871830">
                  <a:moveTo>
                    <a:pt x="0" y="0"/>
                  </a:moveTo>
                  <a:lnTo>
                    <a:pt x="20871830" y="0"/>
                  </a:lnTo>
                  <a:lnTo>
                    <a:pt x="20871830" y="18686272"/>
                  </a:lnTo>
                  <a:lnTo>
                    <a:pt x="0" y="18686272"/>
                  </a:lnTo>
                  <a:close/>
                </a:path>
              </a:pathLst>
            </a:custGeom>
            <a:solidFill>
              <a:srgbClr val="000000">
                <a:alpha val="0"/>
              </a:srgbClr>
            </a:solidFill>
          </p:spPr>
        </p:sp>
        <p:sp>
          <p:nvSpPr>
            <p:cNvPr name="TextBox 13" id="13"/>
            <p:cNvSpPr txBox="true"/>
            <p:nvPr/>
          </p:nvSpPr>
          <p:spPr>
            <a:xfrm>
              <a:off x="0" y="-57150"/>
              <a:ext cx="20871830" cy="18743422"/>
            </a:xfrm>
            <a:prstGeom prst="rect">
              <a:avLst/>
            </a:prstGeom>
          </p:spPr>
          <p:txBody>
            <a:bodyPr anchor="t" rtlCol="false" tIns="0" lIns="0" bIns="0" rIns="0"/>
            <a:lstStyle/>
            <a:p>
              <a:pPr algn="l" marL="488632" indent="-244316" lvl="1">
                <a:lnSpc>
                  <a:spcPts val="3240"/>
                </a:lnSpc>
                <a:buFont typeface="Arial"/>
                <a:buChar char="•"/>
              </a:pPr>
              <a:r>
                <a:rPr lang="en-US" sz="2700">
                  <a:solidFill>
                    <a:srgbClr val="000000"/>
                  </a:solidFill>
                  <a:latin typeface="Arial"/>
                  <a:ea typeface="Arial"/>
                  <a:cs typeface="Arial"/>
                  <a:sym typeface="Arial"/>
                </a:rPr>
                <a:t>Dataset Description:</a:t>
              </a:r>
            </a:p>
            <a:p>
              <a:pPr algn="l">
                <a:lnSpc>
                  <a:spcPts val="3240"/>
                </a:lnSpc>
              </a:pPr>
              <a:r>
                <a:rPr lang="en-US" sz="2700">
                  <a:solidFill>
                    <a:srgbClr val="000000"/>
                  </a:solidFill>
                  <a:latin typeface="Arial"/>
                  <a:ea typeface="Arial"/>
                  <a:cs typeface="Arial"/>
                  <a:sym typeface="Arial"/>
                </a:rPr>
                <a:t>The dataset used for Air Quality Prediction contains real-world air pollution data collected from multiple locations across India. It includes various air pollutants, meteorological factors, and timestamps, enabling analysis and forecasting of the Air Quality Index (AQI).</a:t>
              </a:r>
            </a:p>
            <a:p>
              <a:pPr algn="l">
                <a:lnSpc>
                  <a:spcPts val="3240"/>
                </a:lnSpc>
              </a:pPr>
            </a:p>
            <a:p>
              <a:pPr algn="l" marL="582930" indent="-291465" lvl="1">
                <a:lnSpc>
                  <a:spcPts val="3240"/>
                </a:lnSpc>
                <a:buFont typeface="Arial"/>
                <a:buChar char="•"/>
              </a:pPr>
              <a:r>
                <a:rPr lang="en-US" sz="2700">
                  <a:solidFill>
                    <a:srgbClr val="000000"/>
                  </a:solidFill>
                  <a:latin typeface="Arial"/>
                  <a:ea typeface="Arial"/>
                  <a:cs typeface="Arial"/>
                  <a:sym typeface="Arial"/>
                </a:rPr>
                <a:t>Dataset Source:</a:t>
              </a:r>
            </a:p>
            <a:p>
              <a:pPr algn="l">
                <a:lnSpc>
                  <a:spcPts val="3240"/>
                </a:lnSpc>
              </a:pPr>
              <a:r>
                <a:rPr lang="en-US" sz="2700">
                  <a:solidFill>
                    <a:srgbClr val="000000"/>
                  </a:solidFill>
                  <a:latin typeface="Arial"/>
                  <a:ea typeface="Arial"/>
                  <a:cs typeface="Arial"/>
                  <a:sym typeface="Arial"/>
                </a:rPr>
                <a:t>The dataset can be accessed from open data platforms like Kaggle, UCI Machine Learning Repository</a:t>
              </a:r>
            </a:p>
            <a:p>
              <a:pPr algn="l">
                <a:lnSpc>
                  <a:spcPts val="3240"/>
                </a:lnSpc>
              </a:pPr>
            </a:p>
            <a:p>
              <a:pPr algn="l" marL="582930" indent="-291465" lvl="1">
                <a:lnSpc>
                  <a:spcPts val="3240"/>
                </a:lnSpc>
                <a:buFont typeface="Arial"/>
                <a:buChar char="•"/>
              </a:pPr>
              <a:r>
                <a:rPr lang="en-US" sz="2700">
                  <a:solidFill>
                    <a:srgbClr val="000000"/>
                  </a:solidFill>
                  <a:latin typeface="Arial"/>
                  <a:ea typeface="Arial"/>
                  <a:cs typeface="Arial"/>
                  <a:sym typeface="Arial"/>
                </a:rPr>
                <a:t>Dataset Size: </a:t>
              </a:r>
              <a:r>
                <a:rPr lang="en-US" sz="2700">
                  <a:solidFill>
                    <a:srgbClr val="000000"/>
                  </a:solidFill>
                  <a:latin typeface="Arial"/>
                  <a:ea typeface="Arial"/>
                  <a:cs typeface="Arial"/>
                  <a:sym typeface="Arial"/>
                </a:rPr>
                <a:t>403 rows, 12 columns</a:t>
              </a:r>
            </a:p>
            <a:p>
              <a:pPr algn="l">
                <a:lnSpc>
                  <a:spcPts val="3240"/>
                </a:lnSpc>
              </a:pPr>
              <a:r>
                <a:rPr lang="en-US" sz="2700">
                  <a:solidFill>
                    <a:srgbClr val="000000"/>
                  </a:solidFill>
                  <a:latin typeface="Arial"/>
                  <a:ea typeface="Arial"/>
                  <a:cs typeface="Arial"/>
                  <a:sym typeface="Arial"/>
                </a:rPr>
                <a:t>        Columns: Index(['State', 'City', 'PM2.5', 'PM10', 'O3', 'SO2', 'CO', 'Wind Speed',  'Humidity', 'Temp', 'AQI', 'AQI Type']</a:t>
              </a:r>
            </a:p>
            <a:p>
              <a:pPr algn="l">
                <a:lnSpc>
                  <a:spcPts val="3240"/>
                </a:lnSpc>
              </a:pPr>
            </a:p>
            <a:p>
              <a:pPr algn="l" marL="582930" indent="-291465" lvl="1">
                <a:lnSpc>
                  <a:spcPts val="3240"/>
                </a:lnSpc>
                <a:buFont typeface="Arial"/>
                <a:buChar char="•"/>
              </a:pPr>
              <a:r>
                <a:rPr lang="en-US" sz="2700">
                  <a:solidFill>
                    <a:srgbClr val="000000"/>
                  </a:solidFill>
                  <a:latin typeface="Arial"/>
                  <a:ea typeface="Arial"/>
                  <a:cs typeface="Arial"/>
                  <a:sym typeface="Arial"/>
                </a:rPr>
                <a:t>Key Features:</a:t>
              </a:r>
            </a:p>
            <a:p>
              <a:pPr algn="l" marL="582930" indent="-291465" lvl="1">
                <a:lnSpc>
                  <a:spcPts val="3240"/>
                </a:lnSpc>
                <a:buAutoNum type="arabicPeriod" startAt="1"/>
              </a:pPr>
              <a:r>
                <a:rPr lang="en-US" sz="2700">
                  <a:solidFill>
                    <a:srgbClr val="000000"/>
                  </a:solidFill>
                  <a:latin typeface="Arial"/>
                  <a:ea typeface="Arial"/>
                  <a:cs typeface="Arial"/>
                  <a:sym typeface="Arial"/>
                </a:rPr>
                <a:t>Air Pollutants: PM2.5, PM10, NO2, SO2, CO, O3 (major air quality indicators).</a:t>
              </a:r>
            </a:p>
            <a:p>
              <a:pPr algn="l" marL="582930" indent="-291465" lvl="1">
                <a:lnSpc>
                  <a:spcPts val="3240"/>
                </a:lnSpc>
                <a:buAutoNum type="arabicPeriod" startAt="1"/>
              </a:pPr>
              <a:r>
                <a:rPr lang="en-US" sz="2700">
                  <a:solidFill>
                    <a:srgbClr val="000000"/>
                  </a:solidFill>
                  <a:latin typeface="Arial"/>
                  <a:ea typeface="Arial"/>
                  <a:cs typeface="Arial"/>
                  <a:sym typeface="Arial"/>
                </a:rPr>
                <a:t>Meteorological Factors: Temperature, Humidity, Wind Speed, Pressure (influences pollutant dispersion).</a:t>
              </a:r>
            </a:p>
            <a:p>
              <a:pPr algn="l" marL="582930" indent="-291465" lvl="1">
                <a:lnSpc>
                  <a:spcPts val="3240"/>
                </a:lnSpc>
                <a:buAutoNum type="arabicPeriod" startAt="1"/>
              </a:pPr>
              <a:r>
                <a:rPr lang="en-US" sz="2700">
                  <a:solidFill>
                    <a:srgbClr val="000000"/>
                  </a:solidFill>
                  <a:latin typeface="Arial"/>
                  <a:ea typeface="Arial"/>
                  <a:cs typeface="Arial"/>
                  <a:sym typeface="Arial"/>
                </a:rPr>
                <a:t>Location &amp; Time: City/Station Name, Date &amp; Time (for geographical &amp; temporal analysis). This dataset helps in analyzing and predicting Air Quality Index (AQI). </a:t>
              </a:r>
            </a:p>
            <a:p>
              <a:pPr algn="l">
                <a:lnSpc>
                  <a:spcPts val="3240"/>
                </a:lnSpc>
              </a:pPr>
            </a:p>
            <a:p>
              <a:pPr algn="l">
                <a:lnSpc>
                  <a:spcPts val="3240"/>
                </a:lnSpc>
              </a:pPr>
            </a:p>
            <a:p>
              <a:pPr algn="l">
                <a:lnSpc>
                  <a:spcPts val="3240"/>
                </a:lnSpc>
              </a:pPr>
              <a:r>
                <a:rPr lang="en-US" sz="2700">
                  <a:solidFill>
                    <a:srgbClr val="000000"/>
                  </a:solidFill>
                  <a:latin typeface="Arial"/>
                  <a:ea typeface="Arial"/>
                  <a:cs typeface="Arial"/>
                  <a:sym typeface="Arial"/>
                </a:rPr>
                <a:t>     </a:t>
              </a: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p:txBody>
        </p:sp>
      </p:grpSp>
      <p:grpSp>
        <p:nvGrpSpPr>
          <p:cNvPr name="Group 14" id="14"/>
          <p:cNvGrpSpPr/>
          <p:nvPr/>
        </p:nvGrpSpPr>
        <p:grpSpPr>
          <a:xfrm rot="0">
            <a:off x="287863" y="1158723"/>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Dataset Overview(Optional)</a:t>
              </a:r>
            </a:p>
          </p:txBody>
        </p:sp>
      </p:grpSp>
      <p:grpSp>
        <p:nvGrpSpPr>
          <p:cNvPr name="Group 17" id="17"/>
          <p:cNvGrpSpPr/>
          <p:nvPr/>
        </p:nvGrpSpPr>
        <p:grpSpPr>
          <a:xfrm rot="0">
            <a:off x="299714" y="9202994"/>
            <a:ext cx="1193806" cy="415499"/>
            <a:chOff x="0" y="0"/>
            <a:chExt cx="1591742" cy="553998"/>
          </a:xfrm>
        </p:grpSpPr>
        <p:sp>
          <p:nvSpPr>
            <p:cNvPr name="Freeform 18" id="18"/>
            <p:cNvSpPr/>
            <p:nvPr/>
          </p:nvSpPr>
          <p:spPr>
            <a:xfrm flipH="false" flipV="false" rot="0">
              <a:off x="0" y="0"/>
              <a:ext cx="1591742" cy="553998"/>
            </a:xfrm>
            <a:custGeom>
              <a:avLst/>
              <a:gdLst/>
              <a:ahLst/>
              <a:cxnLst/>
              <a:rect r="r" b="b" t="t" l="l"/>
              <a:pathLst>
                <a:path h="553998" w="1591742">
                  <a:moveTo>
                    <a:pt x="0" y="0"/>
                  </a:moveTo>
                  <a:lnTo>
                    <a:pt x="1591742" y="0"/>
                  </a:lnTo>
                  <a:lnTo>
                    <a:pt x="1591742" y="553998"/>
                  </a:lnTo>
                  <a:lnTo>
                    <a:pt x="0" y="553998"/>
                  </a:lnTo>
                  <a:close/>
                </a:path>
              </a:pathLst>
            </a:custGeom>
            <a:solidFill>
              <a:srgbClr val="000000">
                <a:alpha val="0"/>
              </a:srgbClr>
            </a:solidFill>
          </p:spPr>
        </p:sp>
        <p:sp>
          <p:nvSpPr>
            <p:cNvPr name="TextBox 19" id="19"/>
            <p:cNvSpPr txBox="true"/>
            <p:nvPr/>
          </p:nvSpPr>
          <p:spPr>
            <a:xfrm>
              <a:off x="0" y="-38100"/>
              <a:ext cx="1591742" cy="592098"/>
            </a:xfrm>
            <a:prstGeom prst="rect">
              <a:avLst/>
            </a:prstGeom>
          </p:spPr>
          <p:txBody>
            <a:bodyPr anchor="t" rtlCol="false" tIns="0" lIns="0" bIns="0" rIns="0"/>
            <a:lstStyle/>
            <a:p>
              <a:pPr algn="l">
                <a:lnSpc>
                  <a:spcPts val="2160"/>
                </a:lnSpc>
              </a:pPr>
              <a:r>
                <a:rPr lang="en-US" sz="1800" b="true">
                  <a:solidFill>
                    <a:srgbClr val="000000"/>
                  </a:solidFill>
                  <a:latin typeface="Arial Bold"/>
                  <a:ea typeface="Arial Bold"/>
                  <a:cs typeface="Arial Bold"/>
                  <a:sym typeface="Arial Bold"/>
                </a:rPr>
                <a:t>Source : </a:t>
              </a:r>
            </a:p>
          </p:txBody>
        </p:sp>
      </p:grpSp>
      <p:grpSp>
        <p:nvGrpSpPr>
          <p:cNvPr name="Group 20" id="20"/>
          <p:cNvGrpSpPr/>
          <p:nvPr/>
        </p:nvGrpSpPr>
        <p:grpSpPr>
          <a:xfrm rot="0">
            <a:off x="1320794" y="9202994"/>
            <a:ext cx="2763526" cy="415499"/>
            <a:chOff x="0" y="0"/>
            <a:chExt cx="3684702" cy="553998"/>
          </a:xfrm>
        </p:grpSpPr>
        <p:sp>
          <p:nvSpPr>
            <p:cNvPr name="Freeform 21" id="21"/>
            <p:cNvSpPr/>
            <p:nvPr/>
          </p:nvSpPr>
          <p:spPr>
            <a:xfrm flipH="false" flipV="false" rot="0">
              <a:off x="0" y="0"/>
              <a:ext cx="3684702" cy="553998"/>
            </a:xfrm>
            <a:custGeom>
              <a:avLst/>
              <a:gdLst/>
              <a:ahLst/>
              <a:cxnLst/>
              <a:rect r="r" b="b" t="t" l="l"/>
              <a:pathLst>
                <a:path h="553998" w="3684702">
                  <a:moveTo>
                    <a:pt x="0" y="0"/>
                  </a:moveTo>
                  <a:lnTo>
                    <a:pt x="3684702" y="0"/>
                  </a:lnTo>
                  <a:lnTo>
                    <a:pt x="3684702" y="553998"/>
                  </a:lnTo>
                  <a:lnTo>
                    <a:pt x="0" y="553998"/>
                  </a:lnTo>
                  <a:close/>
                </a:path>
              </a:pathLst>
            </a:custGeom>
            <a:solidFill>
              <a:srgbClr val="000000">
                <a:alpha val="0"/>
              </a:srgbClr>
            </a:solidFill>
          </p:spPr>
        </p:sp>
        <p:sp>
          <p:nvSpPr>
            <p:cNvPr name="TextBox 22" id="22"/>
            <p:cNvSpPr txBox="true"/>
            <p:nvPr/>
          </p:nvSpPr>
          <p:spPr>
            <a:xfrm>
              <a:off x="0" y="-38100"/>
              <a:ext cx="3684702" cy="592098"/>
            </a:xfrm>
            <a:prstGeom prst="rect">
              <a:avLst/>
            </a:prstGeom>
          </p:spPr>
          <p:txBody>
            <a:bodyPr anchor="t" rtlCol="false" tIns="0" lIns="0" bIns="0" rIns="0"/>
            <a:lstStyle/>
            <a:p>
              <a:pPr algn="l">
                <a:lnSpc>
                  <a:spcPts val="2160"/>
                </a:lnSpc>
              </a:pPr>
              <a:r>
                <a:rPr lang="en-US" sz="1800" u="sng">
                  <a:solidFill>
                    <a:srgbClr val="0000FF"/>
                  </a:solidFill>
                  <a:latin typeface="Arial"/>
                  <a:ea typeface="Arial"/>
                  <a:cs typeface="Arial"/>
                  <a:sym typeface="Arial"/>
                  <a:hlinkClick r:id="rId5" tooltip="https://www.freepik.com/"/>
                </a:rPr>
                <a:t>www.freepik.com/</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5471" y="2177354"/>
            <a:ext cx="15653872" cy="8237982"/>
            <a:chOff x="0" y="0"/>
            <a:chExt cx="20871830" cy="10983976"/>
          </a:xfrm>
        </p:grpSpPr>
        <p:sp>
          <p:nvSpPr>
            <p:cNvPr name="Freeform 12" id="12"/>
            <p:cNvSpPr/>
            <p:nvPr/>
          </p:nvSpPr>
          <p:spPr>
            <a:xfrm flipH="false" flipV="false" rot="0">
              <a:off x="0" y="0"/>
              <a:ext cx="20871830" cy="10983976"/>
            </a:xfrm>
            <a:custGeom>
              <a:avLst/>
              <a:gdLst/>
              <a:ahLst/>
              <a:cxnLst/>
              <a:rect r="r" b="b" t="t" l="l"/>
              <a:pathLst>
                <a:path h="10983976" w="20871830">
                  <a:moveTo>
                    <a:pt x="0" y="0"/>
                  </a:moveTo>
                  <a:lnTo>
                    <a:pt x="20871830" y="0"/>
                  </a:lnTo>
                  <a:lnTo>
                    <a:pt x="20871830" y="10983976"/>
                  </a:lnTo>
                  <a:lnTo>
                    <a:pt x="0" y="10983976"/>
                  </a:lnTo>
                  <a:close/>
                </a:path>
              </a:pathLst>
            </a:custGeom>
            <a:solidFill>
              <a:srgbClr val="000000">
                <a:alpha val="0"/>
              </a:srgbClr>
            </a:solidFill>
          </p:spPr>
        </p:sp>
        <p:sp>
          <p:nvSpPr>
            <p:cNvPr name="TextBox 13" id="13"/>
            <p:cNvSpPr txBox="true"/>
            <p:nvPr/>
          </p:nvSpPr>
          <p:spPr>
            <a:xfrm>
              <a:off x="0" y="-66675"/>
              <a:ext cx="20871830" cy="11050651"/>
            </a:xfrm>
            <a:prstGeom prst="rect">
              <a:avLst/>
            </a:prstGeom>
          </p:spPr>
          <p:txBody>
            <a:bodyPr anchor="t" rtlCol="false" tIns="0" lIns="0" bIns="0" rIns="0"/>
            <a:lstStyle/>
            <a:p>
              <a:pPr algn="l" marL="515779" indent="-257889" lvl="1">
                <a:lnSpc>
                  <a:spcPts val="3419"/>
                </a:lnSpc>
                <a:buFont typeface="Arial"/>
                <a:buChar char="•"/>
              </a:pPr>
              <a:r>
                <a:rPr lang="en-US" b="true" sz="2850">
                  <a:solidFill>
                    <a:srgbClr val="000000"/>
                  </a:solidFill>
                  <a:latin typeface="Arial Bold"/>
                  <a:ea typeface="Arial Bold"/>
                  <a:cs typeface="Arial Bold"/>
                  <a:sym typeface="Arial Bold"/>
                </a:rPr>
                <a:t>Approach:</a:t>
              </a:r>
            </a:p>
            <a:p>
              <a:pPr algn="l" marL="515779" indent="-257889" lvl="1">
                <a:lnSpc>
                  <a:spcPts val="3419"/>
                </a:lnSpc>
                <a:buFont typeface="Arial"/>
                <a:buChar char="•"/>
              </a:pPr>
              <a:r>
                <a:rPr lang="en-US" sz="2850">
                  <a:solidFill>
                    <a:srgbClr val="000000"/>
                  </a:solidFill>
                  <a:latin typeface="Arial"/>
                  <a:ea typeface="Arial"/>
                  <a:cs typeface="Arial"/>
                  <a:sym typeface="Arial"/>
                </a:rPr>
                <a:t>Data Acquisition: Collect air quality data from reliable sources.</a:t>
              </a:r>
            </a:p>
            <a:p>
              <a:pPr algn="l" marL="515779" indent="-257889" lvl="1">
                <a:lnSpc>
                  <a:spcPts val="3419"/>
                </a:lnSpc>
                <a:buFont typeface="Arial"/>
                <a:buChar char="•"/>
              </a:pPr>
              <a:r>
                <a:rPr lang="en-US" sz="2850">
                  <a:solidFill>
                    <a:srgbClr val="000000"/>
                  </a:solidFill>
                  <a:latin typeface="Arial"/>
                  <a:ea typeface="Arial"/>
                  <a:cs typeface="Arial"/>
                  <a:sym typeface="Arial"/>
                </a:rPr>
                <a:t>Data Cleaning &amp; Preprocessing: Handle missing values, normalize data, and extract relevant features.</a:t>
              </a:r>
            </a:p>
            <a:p>
              <a:pPr algn="l" marL="515779" indent="-257889" lvl="1">
                <a:lnSpc>
                  <a:spcPts val="3419"/>
                </a:lnSpc>
                <a:buFont typeface="Arial"/>
                <a:buChar char="•"/>
              </a:pPr>
              <a:r>
                <a:rPr lang="en-US" sz="2850">
                  <a:solidFill>
                    <a:srgbClr val="000000"/>
                  </a:solidFill>
                  <a:latin typeface="Arial"/>
                  <a:ea typeface="Arial"/>
                  <a:cs typeface="Arial"/>
                  <a:sym typeface="Arial"/>
                </a:rPr>
                <a:t>Exploratory Data Analysis (EDA): Identify patterns, correlations, and trends in pollution levels.</a:t>
              </a:r>
            </a:p>
            <a:p>
              <a:pPr algn="l" marL="515779" indent="-257889" lvl="1">
                <a:lnSpc>
                  <a:spcPts val="3419"/>
                </a:lnSpc>
                <a:buFont typeface="Arial"/>
                <a:buChar char="•"/>
              </a:pPr>
              <a:r>
                <a:rPr lang="en-US" sz="2850">
                  <a:solidFill>
                    <a:srgbClr val="000000"/>
                  </a:solidFill>
                  <a:latin typeface="Arial"/>
                  <a:ea typeface="Arial"/>
                  <a:cs typeface="Arial"/>
                  <a:sym typeface="Arial"/>
                </a:rPr>
                <a:t>Model Development: Train machine learning models (Regression, Random Forest, Neural Networks) for AQI prediction.</a:t>
              </a:r>
            </a:p>
            <a:p>
              <a:pPr algn="l" marL="515779" indent="-257889" lvl="1">
                <a:lnSpc>
                  <a:spcPts val="3419"/>
                </a:lnSpc>
                <a:buFont typeface="Arial"/>
                <a:buChar char="•"/>
              </a:pPr>
              <a:r>
                <a:rPr lang="en-US" sz="2850">
                  <a:solidFill>
                    <a:srgbClr val="000000"/>
                  </a:solidFill>
                  <a:latin typeface="Arial"/>
                  <a:ea typeface="Arial"/>
                  <a:cs typeface="Arial"/>
                  <a:sym typeface="Arial"/>
                </a:rPr>
                <a:t>Model Evaluation &amp; Optimization: Test accuracy using MAE, RMSE, and fine-tune for better performance.</a:t>
              </a:r>
            </a:p>
            <a:p>
              <a:pPr algn="l" marL="515779" indent="-257889" lvl="1">
                <a:lnSpc>
                  <a:spcPts val="3419"/>
                </a:lnSpc>
                <a:buFont typeface="Arial"/>
                <a:buChar char="•"/>
              </a:pPr>
              <a:r>
                <a:rPr lang="en-US" sz="2850">
                  <a:solidFill>
                    <a:srgbClr val="000000"/>
                  </a:solidFill>
                  <a:latin typeface="Arial"/>
                  <a:ea typeface="Arial"/>
                  <a:cs typeface="Arial"/>
                  <a:sym typeface="Arial"/>
                </a:rPr>
                <a:t>Deployment: Deploy the model using a web app or IoT integration for real-time predictions.</a:t>
              </a:r>
            </a:p>
            <a:p>
              <a:pPr algn="l" marL="515779" indent="-257889" lvl="1">
                <a:lnSpc>
                  <a:spcPts val="3419"/>
                </a:lnSpc>
              </a:pPr>
            </a:p>
            <a:p>
              <a:pPr algn="l" marL="515779" indent="-257889" lvl="1">
                <a:lnSpc>
                  <a:spcPts val="3419"/>
                </a:lnSpc>
                <a:buFont typeface="Arial"/>
                <a:buChar char="•"/>
              </a:pPr>
              <a:r>
                <a:rPr lang="en-US" b="true" sz="2850">
                  <a:solidFill>
                    <a:srgbClr val="000000"/>
                  </a:solidFill>
                  <a:latin typeface="Arial Bold"/>
                  <a:ea typeface="Arial Bold"/>
                  <a:cs typeface="Arial Bold"/>
                  <a:sym typeface="Arial Bold"/>
                </a:rPr>
                <a:t>Algorithm Used:</a:t>
              </a:r>
            </a:p>
            <a:p>
              <a:pPr algn="l" marL="615315" indent="-307658" lvl="1">
                <a:lnSpc>
                  <a:spcPts val="3419"/>
                </a:lnSpc>
                <a:buFont typeface="Arial"/>
                <a:buChar char="•"/>
              </a:pPr>
              <a:r>
                <a:rPr lang="en-US" sz="2850">
                  <a:solidFill>
                    <a:srgbClr val="000000"/>
                  </a:solidFill>
                  <a:latin typeface="Arial"/>
                  <a:ea typeface="Arial"/>
                  <a:cs typeface="Arial"/>
                  <a:sym typeface="Arial"/>
                </a:rPr>
                <a:t>Logistic Regression is a classification algorithm, making it useful for predicting AQI categories.</a:t>
              </a:r>
            </a:p>
            <a:p>
              <a:pPr algn="l" marL="615315" indent="-307658" lvl="1">
                <a:lnSpc>
                  <a:spcPts val="3419"/>
                </a:lnSpc>
                <a:buFont typeface="Arial"/>
                <a:buChar char="•"/>
              </a:pPr>
              <a:r>
                <a:rPr lang="en-US" sz="2850">
                  <a:solidFill>
                    <a:srgbClr val="000000"/>
                  </a:solidFill>
                  <a:latin typeface="Arial"/>
                  <a:ea typeface="Arial"/>
                  <a:cs typeface="Arial"/>
                  <a:sym typeface="Arial"/>
                </a:rPr>
                <a:t>It is computationally efficient and works well with small to medium-sized datasets.</a:t>
              </a:r>
            </a:p>
            <a:p>
              <a:pPr algn="l" marL="615315" indent="-307658" lvl="1">
                <a:lnSpc>
                  <a:spcPts val="3419"/>
                </a:lnSpc>
                <a:buFont typeface="Arial"/>
                <a:buChar char="•"/>
              </a:pPr>
              <a:r>
                <a:rPr lang="en-US" sz="2850">
                  <a:solidFill>
                    <a:srgbClr val="000000"/>
                  </a:solidFill>
                  <a:latin typeface="Arial"/>
                  <a:ea typeface="Arial"/>
                  <a:cs typeface="Arial"/>
                  <a:sym typeface="Arial"/>
                </a:rPr>
                <a:t>Provides probabilistic outputs, helping in risk assessment for air pollution levels.</a:t>
              </a:r>
            </a:p>
            <a:p>
              <a:pPr algn="l">
                <a:lnSpc>
                  <a:spcPts val="3419"/>
                </a:lnSpc>
              </a:pPr>
            </a:p>
            <a:p>
              <a:pPr algn="l" marL="515779" indent="-257889" lvl="1">
                <a:lnSpc>
                  <a:spcPts val="3419"/>
                </a:lnSpc>
              </a:pPr>
            </a:p>
            <a:p>
              <a:pPr algn="l" marL="515779" indent="-257889" lvl="1">
                <a:lnSpc>
                  <a:spcPts val="3419"/>
                </a:lnSpc>
              </a:pPr>
            </a:p>
          </p:txBody>
        </p:sp>
      </p:grpSp>
      <p:grpSp>
        <p:nvGrpSpPr>
          <p:cNvPr name="Group 14" id="14"/>
          <p:cNvGrpSpPr/>
          <p:nvPr/>
        </p:nvGrpSpPr>
        <p:grpSpPr>
          <a:xfrm rot="0">
            <a:off x="303106" y="1458806"/>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Methodology</a:t>
              </a:r>
            </a:p>
          </p:txBody>
        </p:sp>
      </p:grpSp>
      <p:grpSp>
        <p:nvGrpSpPr>
          <p:cNvPr name="Group 17" id="17"/>
          <p:cNvGrpSpPr/>
          <p:nvPr/>
        </p:nvGrpSpPr>
        <p:grpSpPr>
          <a:xfrm rot="0">
            <a:off x="315471" y="9529805"/>
            <a:ext cx="1193806" cy="415499"/>
            <a:chOff x="0" y="0"/>
            <a:chExt cx="1591742" cy="553998"/>
          </a:xfrm>
        </p:grpSpPr>
        <p:sp>
          <p:nvSpPr>
            <p:cNvPr name="Freeform 18" id="18"/>
            <p:cNvSpPr/>
            <p:nvPr/>
          </p:nvSpPr>
          <p:spPr>
            <a:xfrm flipH="false" flipV="false" rot="0">
              <a:off x="0" y="0"/>
              <a:ext cx="1591742" cy="553998"/>
            </a:xfrm>
            <a:custGeom>
              <a:avLst/>
              <a:gdLst/>
              <a:ahLst/>
              <a:cxnLst/>
              <a:rect r="r" b="b" t="t" l="l"/>
              <a:pathLst>
                <a:path h="553998" w="1591742">
                  <a:moveTo>
                    <a:pt x="0" y="0"/>
                  </a:moveTo>
                  <a:lnTo>
                    <a:pt x="1591742" y="0"/>
                  </a:lnTo>
                  <a:lnTo>
                    <a:pt x="1591742" y="553998"/>
                  </a:lnTo>
                  <a:lnTo>
                    <a:pt x="0" y="553998"/>
                  </a:lnTo>
                  <a:close/>
                </a:path>
              </a:pathLst>
            </a:custGeom>
            <a:solidFill>
              <a:srgbClr val="000000">
                <a:alpha val="0"/>
              </a:srgbClr>
            </a:solidFill>
          </p:spPr>
        </p:sp>
        <p:sp>
          <p:nvSpPr>
            <p:cNvPr name="TextBox 19" id="19"/>
            <p:cNvSpPr txBox="true"/>
            <p:nvPr/>
          </p:nvSpPr>
          <p:spPr>
            <a:xfrm>
              <a:off x="0" y="-38100"/>
              <a:ext cx="1591742" cy="592098"/>
            </a:xfrm>
            <a:prstGeom prst="rect">
              <a:avLst/>
            </a:prstGeom>
          </p:spPr>
          <p:txBody>
            <a:bodyPr anchor="t" rtlCol="false" tIns="0" lIns="0" bIns="0" rIns="0"/>
            <a:lstStyle/>
            <a:p>
              <a:pPr algn="l">
                <a:lnSpc>
                  <a:spcPts val="2160"/>
                </a:lnSpc>
              </a:pPr>
              <a:r>
                <a:rPr lang="en-US" sz="1800" b="true">
                  <a:solidFill>
                    <a:srgbClr val="000000"/>
                  </a:solidFill>
                  <a:latin typeface="Arial Bold"/>
                  <a:ea typeface="Arial Bold"/>
                  <a:cs typeface="Arial Bold"/>
                  <a:sym typeface="Arial Bold"/>
                </a:rPr>
                <a:t>Source : </a:t>
              </a:r>
            </a:p>
          </p:txBody>
        </p:sp>
      </p:grpSp>
      <p:grpSp>
        <p:nvGrpSpPr>
          <p:cNvPr name="Group 20" id="20"/>
          <p:cNvGrpSpPr/>
          <p:nvPr/>
        </p:nvGrpSpPr>
        <p:grpSpPr>
          <a:xfrm rot="0">
            <a:off x="1347495" y="9529805"/>
            <a:ext cx="2763526" cy="415499"/>
            <a:chOff x="0" y="0"/>
            <a:chExt cx="3684702" cy="553998"/>
          </a:xfrm>
        </p:grpSpPr>
        <p:sp>
          <p:nvSpPr>
            <p:cNvPr name="Freeform 21" id="21"/>
            <p:cNvSpPr/>
            <p:nvPr/>
          </p:nvSpPr>
          <p:spPr>
            <a:xfrm flipH="false" flipV="false" rot="0">
              <a:off x="0" y="0"/>
              <a:ext cx="3684702" cy="553998"/>
            </a:xfrm>
            <a:custGeom>
              <a:avLst/>
              <a:gdLst/>
              <a:ahLst/>
              <a:cxnLst/>
              <a:rect r="r" b="b" t="t" l="l"/>
              <a:pathLst>
                <a:path h="553998" w="3684702">
                  <a:moveTo>
                    <a:pt x="0" y="0"/>
                  </a:moveTo>
                  <a:lnTo>
                    <a:pt x="3684702" y="0"/>
                  </a:lnTo>
                  <a:lnTo>
                    <a:pt x="3684702" y="553998"/>
                  </a:lnTo>
                  <a:lnTo>
                    <a:pt x="0" y="553998"/>
                  </a:lnTo>
                  <a:close/>
                </a:path>
              </a:pathLst>
            </a:custGeom>
            <a:solidFill>
              <a:srgbClr val="000000">
                <a:alpha val="0"/>
              </a:srgbClr>
            </a:solidFill>
          </p:spPr>
        </p:sp>
        <p:sp>
          <p:nvSpPr>
            <p:cNvPr name="TextBox 22" id="22"/>
            <p:cNvSpPr txBox="true"/>
            <p:nvPr/>
          </p:nvSpPr>
          <p:spPr>
            <a:xfrm>
              <a:off x="0" y="-38100"/>
              <a:ext cx="3684702" cy="592098"/>
            </a:xfrm>
            <a:prstGeom prst="rect">
              <a:avLst/>
            </a:prstGeom>
          </p:spPr>
          <p:txBody>
            <a:bodyPr anchor="t" rtlCol="false" tIns="0" lIns="0" bIns="0" rIns="0"/>
            <a:lstStyle/>
            <a:p>
              <a:pPr algn="l">
                <a:lnSpc>
                  <a:spcPts val="2160"/>
                </a:lnSpc>
              </a:pPr>
              <a:r>
                <a:rPr lang="en-US" sz="1800" u="sng">
                  <a:solidFill>
                    <a:srgbClr val="0000FF"/>
                  </a:solidFill>
                  <a:latin typeface="Arial"/>
                  <a:ea typeface="Arial"/>
                  <a:cs typeface="Arial"/>
                  <a:sym typeface="Arial"/>
                  <a:hlinkClick r:id="rId5" tooltip="https://www.freepik.com/"/>
                </a:rPr>
                <a:t>www.freepik.com/</a:t>
              </a:r>
            </a:p>
          </p:txBody>
        </p:sp>
      </p:grpSp>
      <p:sp>
        <p:nvSpPr>
          <p:cNvPr name="AutoShape 23" id="23"/>
          <p:cNvSpPr/>
          <p:nvPr/>
        </p:nvSpPr>
        <p:spPr>
          <a:xfrm>
            <a:off x="5718" y="9737554"/>
            <a:ext cx="18307050" cy="19050"/>
          </a:xfrm>
          <a:prstGeom prst="line">
            <a:avLst/>
          </a:prstGeom>
          <a:ln cap="rnd" w="9525">
            <a:solidFill>
              <a:srgbClr val="FFFF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6"/>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Conclusion</a:t>
              </a:r>
            </a:p>
          </p:txBody>
        </p:sp>
      </p:grpSp>
      <p:grpSp>
        <p:nvGrpSpPr>
          <p:cNvPr name="Group 14" id="14"/>
          <p:cNvGrpSpPr/>
          <p:nvPr/>
        </p:nvGrpSpPr>
        <p:grpSpPr>
          <a:xfrm rot="0">
            <a:off x="315471" y="2192847"/>
            <a:ext cx="10732408" cy="7207631"/>
            <a:chOff x="0" y="0"/>
            <a:chExt cx="14309877" cy="9610175"/>
          </a:xfrm>
        </p:grpSpPr>
        <p:sp>
          <p:nvSpPr>
            <p:cNvPr name="Freeform 15" id="15"/>
            <p:cNvSpPr/>
            <p:nvPr/>
          </p:nvSpPr>
          <p:spPr>
            <a:xfrm flipH="false" flipV="false" rot="0">
              <a:off x="0" y="0"/>
              <a:ext cx="14309877" cy="9610175"/>
            </a:xfrm>
            <a:custGeom>
              <a:avLst/>
              <a:gdLst/>
              <a:ahLst/>
              <a:cxnLst/>
              <a:rect r="r" b="b" t="t" l="l"/>
              <a:pathLst>
                <a:path h="9610175" w="14309877">
                  <a:moveTo>
                    <a:pt x="0" y="0"/>
                  </a:moveTo>
                  <a:lnTo>
                    <a:pt x="14309877" y="0"/>
                  </a:lnTo>
                  <a:lnTo>
                    <a:pt x="14309877" y="9610175"/>
                  </a:lnTo>
                  <a:lnTo>
                    <a:pt x="0" y="9610175"/>
                  </a:lnTo>
                  <a:close/>
                </a:path>
              </a:pathLst>
            </a:custGeom>
            <a:solidFill>
              <a:srgbClr val="000000">
                <a:alpha val="0"/>
              </a:srgbClr>
            </a:solidFill>
          </p:spPr>
        </p:sp>
        <p:sp>
          <p:nvSpPr>
            <p:cNvPr name="TextBox 16" id="16"/>
            <p:cNvSpPr txBox="true"/>
            <p:nvPr/>
          </p:nvSpPr>
          <p:spPr>
            <a:xfrm>
              <a:off x="0" y="-57150"/>
              <a:ext cx="14309877" cy="9667325"/>
            </a:xfrm>
            <a:prstGeom prst="rect">
              <a:avLst/>
            </a:prstGeom>
          </p:spPr>
          <p:txBody>
            <a:bodyPr anchor="t" rtlCol="false" tIns="0" lIns="0" bIns="0" rIns="0"/>
            <a:lstStyle/>
            <a:p>
              <a:pPr algn="l" marL="524827" indent="-262413" lvl="1">
                <a:lnSpc>
                  <a:spcPts val="3479"/>
                </a:lnSpc>
                <a:buFont typeface="Arial"/>
                <a:buChar char="•"/>
              </a:pPr>
              <a:r>
                <a:rPr lang="en-US" b="true" sz="2899">
                  <a:solidFill>
                    <a:srgbClr val="000000"/>
                  </a:solidFill>
                  <a:latin typeface="Arial Bold"/>
                  <a:ea typeface="Arial Bold"/>
                  <a:cs typeface="Arial Bold"/>
                  <a:sym typeface="Arial Bold"/>
                </a:rPr>
                <a:t>Summary:</a:t>
              </a:r>
            </a:p>
            <a:p>
              <a:pPr algn="l">
                <a:lnSpc>
                  <a:spcPts val="3719"/>
                </a:lnSpc>
              </a:pPr>
              <a:r>
                <a:rPr lang="en-US" sz="3099">
                  <a:solidFill>
                    <a:srgbClr val="000000"/>
                  </a:solidFill>
                  <a:latin typeface="Arial"/>
                  <a:ea typeface="Arial"/>
                  <a:cs typeface="Arial"/>
                  <a:sym typeface="Arial"/>
                </a:rPr>
                <a:t>This study uses machine learning (Logistic Regression  to predict air quality based on pollutant data.</a:t>
              </a:r>
            </a:p>
            <a:p>
              <a:pPr algn="l">
                <a:lnSpc>
                  <a:spcPts val="3719"/>
                </a:lnSpc>
              </a:pPr>
              <a:r>
                <a:rPr lang="en-US" sz="3099">
                  <a:solidFill>
                    <a:srgbClr val="000000"/>
                  </a:solidFill>
                  <a:latin typeface="Arial"/>
                  <a:ea typeface="Arial"/>
                  <a:cs typeface="Arial"/>
                  <a:sym typeface="Arial"/>
                </a:rPr>
                <a:t>Effectiveness:</a:t>
              </a:r>
            </a:p>
            <a:p>
              <a:pPr algn="l" marL="669288" indent="-334644" lvl="1">
                <a:lnSpc>
                  <a:spcPts val="3719"/>
                </a:lnSpc>
                <a:buFont typeface="Arial"/>
                <a:buChar char="•"/>
              </a:pPr>
              <a:r>
                <a:rPr lang="en-US" sz="3099">
                  <a:solidFill>
                    <a:srgbClr val="000000"/>
                  </a:solidFill>
                  <a:latin typeface="Arial"/>
                  <a:ea typeface="Arial"/>
                  <a:cs typeface="Arial"/>
                  <a:sym typeface="Arial"/>
                </a:rPr>
                <a:t>Accurate AQI prediction for better pollution monitoring.</a:t>
              </a:r>
            </a:p>
            <a:p>
              <a:pPr algn="l" marL="669288" indent="-334644" lvl="1">
                <a:lnSpc>
                  <a:spcPts val="3719"/>
                </a:lnSpc>
                <a:buFont typeface="Arial"/>
                <a:buChar char="•"/>
              </a:pPr>
              <a:r>
                <a:rPr lang="en-US" sz="3099">
                  <a:solidFill>
                    <a:srgbClr val="000000"/>
                  </a:solidFill>
                  <a:latin typeface="Arial"/>
                  <a:ea typeface="Arial"/>
                  <a:cs typeface="Arial"/>
                  <a:sym typeface="Arial"/>
                </a:rPr>
                <a:t>Real-time insights for proactive decision-making.</a:t>
              </a:r>
            </a:p>
            <a:p>
              <a:pPr algn="l" marL="669288" indent="-334644" lvl="1">
                <a:lnSpc>
                  <a:spcPts val="3719"/>
                </a:lnSpc>
                <a:buFont typeface="Arial"/>
                <a:buChar char="•"/>
              </a:pPr>
              <a:r>
                <a:rPr lang="en-US" sz="3099">
                  <a:solidFill>
                    <a:srgbClr val="000000"/>
                  </a:solidFill>
                  <a:latin typeface="Arial"/>
                  <a:ea typeface="Arial"/>
                  <a:cs typeface="Arial"/>
                  <a:sym typeface="Arial"/>
                </a:rPr>
                <a:t>Scalable &amp; adaptable for different locations.</a:t>
              </a:r>
            </a:p>
            <a:p>
              <a:pPr algn="l">
                <a:lnSpc>
                  <a:spcPts val="3240"/>
                </a:lnSpc>
              </a:pPr>
            </a:p>
            <a:p>
              <a:pPr algn="l" marL="488632" indent="-244316" lvl="1">
                <a:lnSpc>
                  <a:spcPts val="3240"/>
                </a:lnSpc>
              </a:pPr>
            </a:p>
            <a:p>
              <a:pPr algn="l" marL="542924" indent="-271462" lvl="1">
                <a:lnSpc>
                  <a:spcPts val="3599"/>
                </a:lnSpc>
                <a:buFont typeface="Arial"/>
                <a:buChar char="•"/>
              </a:pPr>
              <a:r>
                <a:rPr lang="en-US" b="true" sz="2999">
                  <a:solidFill>
                    <a:srgbClr val="000000"/>
                  </a:solidFill>
                  <a:latin typeface="Arial Bold"/>
                  <a:ea typeface="Arial Bold"/>
                  <a:cs typeface="Arial Bold"/>
                  <a:sym typeface="Arial Bold"/>
                </a:rPr>
                <a:t>Future Work:</a:t>
              </a:r>
            </a:p>
            <a:p>
              <a:pPr algn="l" marL="542924" indent="-271462" lvl="1">
                <a:lnSpc>
                  <a:spcPts val="3599"/>
                </a:lnSpc>
                <a:buFont typeface="Arial"/>
                <a:buChar char="•"/>
              </a:pPr>
              <a:r>
                <a:rPr lang="en-US" sz="2999">
                  <a:solidFill>
                    <a:srgbClr val="000000"/>
                  </a:solidFill>
                  <a:latin typeface="Arial"/>
                  <a:ea typeface="Arial"/>
                  <a:cs typeface="Arial"/>
                  <a:sym typeface="Arial"/>
                </a:rPr>
                <a:t>Expand datasets for region-specific predictions.</a:t>
              </a:r>
            </a:p>
            <a:p>
              <a:pPr algn="l" marL="542924" indent="-271462" lvl="1">
                <a:lnSpc>
                  <a:spcPts val="3599"/>
                </a:lnSpc>
                <a:buFont typeface="Arial"/>
                <a:buChar char="•"/>
              </a:pPr>
              <a:r>
                <a:rPr lang="en-US" sz="2999">
                  <a:solidFill>
                    <a:srgbClr val="000000"/>
                  </a:solidFill>
                  <a:latin typeface="Arial"/>
                  <a:ea typeface="Arial"/>
                  <a:cs typeface="Arial"/>
                  <a:sym typeface="Arial"/>
                </a:rPr>
                <a:t>Develop hybrid models combining ML and weather simulations.</a:t>
              </a:r>
            </a:p>
            <a:p>
              <a:pPr algn="l" marL="542924" indent="-271462" lvl="1">
                <a:lnSpc>
                  <a:spcPts val="3599"/>
                </a:lnSpc>
                <a:buFont typeface="Arial"/>
                <a:buChar char="•"/>
              </a:pPr>
              <a:r>
                <a:rPr lang="en-US" sz="2999">
                  <a:solidFill>
                    <a:srgbClr val="000000"/>
                  </a:solidFill>
                  <a:latin typeface="Arial"/>
                  <a:ea typeface="Arial"/>
                  <a:cs typeface="Arial"/>
                  <a:sym typeface="Arial"/>
                </a:rPr>
                <a:t>Create mobile/web apps for public accessibility.</a:t>
              </a:r>
            </a:p>
            <a:p>
              <a:pPr algn="l" marL="488632" indent="-244316" lvl="1">
                <a:lnSpc>
                  <a:spcPts val="3240"/>
                </a:lnSpc>
              </a:pPr>
            </a:p>
            <a:p>
              <a:pPr algn="l" marL="488632" indent="-244316" lvl="1">
                <a:lnSpc>
                  <a:spcPts val="3240"/>
                </a:lnSpc>
              </a:pPr>
            </a:p>
          </p:txBody>
        </p:sp>
      </p:grpSp>
      <p:grpSp>
        <p:nvGrpSpPr>
          <p:cNvPr name="Group 17" id="17"/>
          <p:cNvGrpSpPr/>
          <p:nvPr/>
        </p:nvGrpSpPr>
        <p:grpSpPr>
          <a:xfrm rot="0">
            <a:off x="299714" y="9202994"/>
            <a:ext cx="1193806" cy="415499"/>
            <a:chOff x="0" y="0"/>
            <a:chExt cx="1591742" cy="553998"/>
          </a:xfrm>
        </p:grpSpPr>
        <p:sp>
          <p:nvSpPr>
            <p:cNvPr name="Freeform 18" id="18"/>
            <p:cNvSpPr/>
            <p:nvPr/>
          </p:nvSpPr>
          <p:spPr>
            <a:xfrm flipH="false" flipV="false" rot="0">
              <a:off x="0" y="0"/>
              <a:ext cx="1591742" cy="553998"/>
            </a:xfrm>
            <a:custGeom>
              <a:avLst/>
              <a:gdLst/>
              <a:ahLst/>
              <a:cxnLst/>
              <a:rect r="r" b="b" t="t" l="l"/>
              <a:pathLst>
                <a:path h="553998" w="1591742">
                  <a:moveTo>
                    <a:pt x="0" y="0"/>
                  </a:moveTo>
                  <a:lnTo>
                    <a:pt x="1591742" y="0"/>
                  </a:lnTo>
                  <a:lnTo>
                    <a:pt x="1591742" y="553998"/>
                  </a:lnTo>
                  <a:lnTo>
                    <a:pt x="0" y="553998"/>
                  </a:lnTo>
                  <a:close/>
                </a:path>
              </a:pathLst>
            </a:custGeom>
            <a:solidFill>
              <a:srgbClr val="000000">
                <a:alpha val="0"/>
              </a:srgbClr>
            </a:solidFill>
          </p:spPr>
        </p:sp>
        <p:sp>
          <p:nvSpPr>
            <p:cNvPr name="TextBox 19" id="19"/>
            <p:cNvSpPr txBox="true"/>
            <p:nvPr/>
          </p:nvSpPr>
          <p:spPr>
            <a:xfrm>
              <a:off x="0" y="-38100"/>
              <a:ext cx="1591742" cy="592098"/>
            </a:xfrm>
            <a:prstGeom prst="rect">
              <a:avLst/>
            </a:prstGeom>
          </p:spPr>
          <p:txBody>
            <a:bodyPr anchor="t" rtlCol="false" tIns="0" lIns="0" bIns="0" rIns="0"/>
            <a:lstStyle/>
            <a:p>
              <a:pPr algn="l">
                <a:lnSpc>
                  <a:spcPts val="2160"/>
                </a:lnSpc>
              </a:pPr>
              <a:r>
                <a:rPr lang="en-US" sz="1800" b="true">
                  <a:solidFill>
                    <a:srgbClr val="000000"/>
                  </a:solidFill>
                  <a:latin typeface="Arial Bold"/>
                  <a:ea typeface="Arial Bold"/>
                  <a:cs typeface="Arial Bold"/>
                  <a:sym typeface="Arial Bold"/>
                </a:rPr>
                <a:t>Source : </a:t>
              </a:r>
            </a:p>
          </p:txBody>
        </p:sp>
      </p:grpSp>
      <p:grpSp>
        <p:nvGrpSpPr>
          <p:cNvPr name="Group 20" id="20"/>
          <p:cNvGrpSpPr/>
          <p:nvPr/>
        </p:nvGrpSpPr>
        <p:grpSpPr>
          <a:xfrm rot="0">
            <a:off x="1320794" y="9202994"/>
            <a:ext cx="2763526" cy="415499"/>
            <a:chOff x="0" y="0"/>
            <a:chExt cx="3684702" cy="553998"/>
          </a:xfrm>
        </p:grpSpPr>
        <p:sp>
          <p:nvSpPr>
            <p:cNvPr name="Freeform 21" id="21"/>
            <p:cNvSpPr/>
            <p:nvPr/>
          </p:nvSpPr>
          <p:spPr>
            <a:xfrm flipH="false" flipV="false" rot="0">
              <a:off x="0" y="0"/>
              <a:ext cx="3684702" cy="553998"/>
            </a:xfrm>
            <a:custGeom>
              <a:avLst/>
              <a:gdLst/>
              <a:ahLst/>
              <a:cxnLst/>
              <a:rect r="r" b="b" t="t" l="l"/>
              <a:pathLst>
                <a:path h="553998" w="3684702">
                  <a:moveTo>
                    <a:pt x="0" y="0"/>
                  </a:moveTo>
                  <a:lnTo>
                    <a:pt x="3684702" y="0"/>
                  </a:lnTo>
                  <a:lnTo>
                    <a:pt x="3684702" y="553998"/>
                  </a:lnTo>
                  <a:lnTo>
                    <a:pt x="0" y="553998"/>
                  </a:lnTo>
                  <a:close/>
                </a:path>
              </a:pathLst>
            </a:custGeom>
            <a:solidFill>
              <a:srgbClr val="000000">
                <a:alpha val="0"/>
              </a:srgbClr>
            </a:solidFill>
          </p:spPr>
        </p:sp>
        <p:sp>
          <p:nvSpPr>
            <p:cNvPr name="TextBox 22" id="22"/>
            <p:cNvSpPr txBox="true"/>
            <p:nvPr/>
          </p:nvSpPr>
          <p:spPr>
            <a:xfrm>
              <a:off x="0" y="-38100"/>
              <a:ext cx="3684702" cy="592098"/>
            </a:xfrm>
            <a:prstGeom prst="rect">
              <a:avLst/>
            </a:prstGeom>
          </p:spPr>
          <p:txBody>
            <a:bodyPr anchor="t" rtlCol="false" tIns="0" lIns="0" bIns="0" rIns="0"/>
            <a:lstStyle/>
            <a:p>
              <a:pPr algn="l">
                <a:lnSpc>
                  <a:spcPts val="2160"/>
                </a:lnSpc>
              </a:pPr>
              <a:r>
                <a:rPr lang="en-US" sz="1800" u="sng">
                  <a:solidFill>
                    <a:srgbClr val="0000FF"/>
                  </a:solidFill>
                  <a:latin typeface="Arial"/>
                  <a:ea typeface="Arial"/>
                  <a:cs typeface="Arial"/>
                  <a:sym typeface="Arial"/>
                  <a:hlinkClick r:id="rId5" tooltip="https://www.freepik.com/"/>
                </a:rPr>
                <a:t>www.freepik.com/</a:t>
              </a:r>
            </a:p>
          </p:txBody>
        </p:sp>
      </p:grpSp>
      <p:sp>
        <p:nvSpPr>
          <p:cNvPr name="AutoShape 23" id="23"/>
          <p:cNvSpPr/>
          <p:nvPr/>
        </p:nvSpPr>
        <p:spPr>
          <a:xfrm rot="3577">
            <a:off x="-9530" y="9083040"/>
            <a:ext cx="18307060" cy="0"/>
          </a:xfrm>
          <a:prstGeom prst="line">
            <a:avLst/>
          </a:prstGeom>
          <a:ln cap="rnd" w="9525">
            <a:solidFill>
              <a:srgbClr val="FFFFFF"/>
            </a:solidFill>
            <a:prstDash val="solid"/>
            <a:headEnd type="none" len="sm" w="sm"/>
            <a:tailEnd type="none" len="sm" w="sm"/>
          </a:ln>
        </p:spPr>
      </p:sp>
      <p:sp>
        <p:nvSpPr>
          <p:cNvPr name="Freeform 24" id="24" descr="A light bulb with a black background  Description automatically generated"/>
          <p:cNvSpPr/>
          <p:nvPr/>
        </p:nvSpPr>
        <p:spPr>
          <a:xfrm flipH="false" flipV="false" rot="0">
            <a:off x="10668000" y="1638300"/>
            <a:ext cx="6827520" cy="6948172"/>
          </a:xfrm>
          <a:custGeom>
            <a:avLst/>
            <a:gdLst/>
            <a:ahLst/>
            <a:cxnLst/>
            <a:rect r="r" b="b" t="t" l="l"/>
            <a:pathLst>
              <a:path h="6948172" w="6827520">
                <a:moveTo>
                  <a:pt x="0" y="0"/>
                </a:moveTo>
                <a:lnTo>
                  <a:pt x="6827520" y="0"/>
                </a:lnTo>
                <a:lnTo>
                  <a:pt x="6827520" y="6948172"/>
                </a:lnTo>
                <a:lnTo>
                  <a:pt x="0" y="6948172"/>
                </a:lnTo>
                <a:lnTo>
                  <a:pt x="0" y="0"/>
                </a:lnTo>
                <a:close/>
              </a:path>
            </a:pathLst>
          </a:custGeom>
          <a:blipFill>
            <a:blip r:embed="rId6"/>
            <a:stretch>
              <a:fillRect l="-8315" t="-6230" r="-8525" b="-8581"/>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6"/>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GitHub Repository Link of a project</a:t>
              </a:r>
            </a:p>
          </p:txBody>
        </p:sp>
      </p:grpSp>
      <p:grpSp>
        <p:nvGrpSpPr>
          <p:cNvPr name="Group 14" id="14"/>
          <p:cNvGrpSpPr/>
          <p:nvPr/>
        </p:nvGrpSpPr>
        <p:grpSpPr>
          <a:xfrm rot="0">
            <a:off x="315471" y="2248116"/>
            <a:ext cx="8890006" cy="498729"/>
            <a:chOff x="0" y="0"/>
            <a:chExt cx="11853342" cy="664972"/>
          </a:xfrm>
        </p:grpSpPr>
        <p:sp>
          <p:nvSpPr>
            <p:cNvPr name="Freeform 15" id="15"/>
            <p:cNvSpPr/>
            <p:nvPr/>
          </p:nvSpPr>
          <p:spPr>
            <a:xfrm flipH="false" flipV="false" rot="0">
              <a:off x="0" y="0"/>
              <a:ext cx="11853342" cy="664972"/>
            </a:xfrm>
            <a:custGeom>
              <a:avLst/>
              <a:gdLst/>
              <a:ahLst/>
              <a:cxnLst/>
              <a:rect r="r" b="b" t="t" l="l"/>
              <a:pathLst>
                <a:path h="664972" w="11853342">
                  <a:moveTo>
                    <a:pt x="0" y="0"/>
                  </a:moveTo>
                  <a:lnTo>
                    <a:pt x="11853342" y="0"/>
                  </a:lnTo>
                  <a:lnTo>
                    <a:pt x="11853342" y="664972"/>
                  </a:lnTo>
                  <a:lnTo>
                    <a:pt x="0" y="664972"/>
                  </a:lnTo>
                  <a:close/>
                </a:path>
              </a:pathLst>
            </a:custGeom>
            <a:solidFill>
              <a:srgbClr val="000000">
                <a:alpha val="0"/>
              </a:srgbClr>
            </a:solidFill>
          </p:spPr>
        </p:sp>
        <p:sp>
          <p:nvSpPr>
            <p:cNvPr name="TextBox 16" id="16"/>
            <p:cNvSpPr txBox="true"/>
            <p:nvPr/>
          </p:nvSpPr>
          <p:spPr>
            <a:xfrm>
              <a:off x="0" y="-57150"/>
              <a:ext cx="11853342" cy="722122"/>
            </a:xfrm>
            <a:prstGeom prst="rect">
              <a:avLst/>
            </a:prstGeom>
          </p:spPr>
          <p:txBody>
            <a:bodyPr anchor="t" rtlCol="false" tIns="0" lIns="0" bIns="0" rIns="0"/>
            <a:lstStyle/>
            <a:p>
              <a:pPr algn="l">
                <a:lnSpc>
                  <a:spcPts val="3240"/>
                </a:lnSpc>
              </a:pPr>
              <a:r>
                <a:rPr lang="en-US" sz="2700">
                  <a:solidFill>
                    <a:srgbClr val="000000"/>
                  </a:solidFill>
                  <a:latin typeface="Arial"/>
                  <a:ea typeface="Arial"/>
                  <a:cs typeface="Arial"/>
                  <a:sym typeface="Arial"/>
                </a:rPr>
                <a:t>https://github.com/harshitapradhan1/AQI-prediction.git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5"/>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719"/>
                </a:lnSpc>
              </a:pPr>
              <a:r>
                <a:rPr lang="en-US" sz="3099" b="true">
                  <a:solidFill>
                    <a:srgbClr val="213163"/>
                  </a:solidFill>
                  <a:latin typeface="Arial Bold"/>
                  <a:ea typeface="Arial Bold"/>
                  <a:cs typeface="Arial Bold"/>
                  <a:sym typeface="Arial Bold"/>
                </a:rPr>
                <a:t>References</a:t>
              </a:r>
            </a:p>
          </p:txBody>
        </p:sp>
      </p:grpSp>
      <p:grpSp>
        <p:nvGrpSpPr>
          <p:cNvPr name="Group 14" id="14"/>
          <p:cNvGrpSpPr/>
          <p:nvPr/>
        </p:nvGrpSpPr>
        <p:grpSpPr>
          <a:xfrm rot="0">
            <a:off x="315471" y="2192847"/>
            <a:ext cx="15001216" cy="6320267"/>
            <a:chOff x="0" y="0"/>
            <a:chExt cx="19724748" cy="8310372"/>
          </a:xfrm>
        </p:grpSpPr>
        <p:sp>
          <p:nvSpPr>
            <p:cNvPr name="Freeform 15" id="15"/>
            <p:cNvSpPr/>
            <p:nvPr/>
          </p:nvSpPr>
          <p:spPr>
            <a:xfrm flipH="false" flipV="false" rot="0">
              <a:off x="0" y="0"/>
              <a:ext cx="19724748" cy="8310372"/>
            </a:xfrm>
            <a:custGeom>
              <a:avLst/>
              <a:gdLst/>
              <a:ahLst/>
              <a:cxnLst/>
              <a:rect r="r" b="b" t="t" l="l"/>
              <a:pathLst>
                <a:path h="8310372" w="19724748">
                  <a:moveTo>
                    <a:pt x="0" y="0"/>
                  </a:moveTo>
                  <a:lnTo>
                    <a:pt x="19724748" y="0"/>
                  </a:lnTo>
                  <a:lnTo>
                    <a:pt x="19724748" y="8310372"/>
                  </a:lnTo>
                  <a:lnTo>
                    <a:pt x="0" y="8310372"/>
                  </a:lnTo>
                  <a:close/>
                </a:path>
              </a:pathLst>
            </a:custGeom>
            <a:solidFill>
              <a:srgbClr val="000000">
                <a:alpha val="0"/>
              </a:srgbClr>
            </a:solidFill>
          </p:spPr>
        </p:sp>
        <p:sp>
          <p:nvSpPr>
            <p:cNvPr name="TextBox 16" id="16"/>
            <p:cNvSpPr txBox="true"/>
            <p:nvPr/>
          </p:nvSpPr>
          <p:spPr>
            <a:xfrm>
              <a:off x="0" y="-66675"/>
              <a:ext cx="19724748" cy="8377047"/>
            </a:xfrm>
            <a:prstGeom prst="rect">
              <a:avLst/>
            </a:prstGeom>
          </p:spPr>
          <p:txBody>
            <a:bodyPr anchor="t" rtlCol="false" tIns="0" lIns="0" bIns="0" rIns="0"/>
            <a:lstStyle/>
            <a:p>
              <a:pPr algn="l">
                <a:lnSpc>
                  <a:spcPts val="3839"/>
                </a:lnSpc>
              </a:pPr>
              <a:r>
                <a:rPr lang="en-US" sz="3199">
                  <a:solidFill>
                    <a:srgbClr val="000000"/>
                  </a:solidFill>
                  <a:latin typeface="Arial"/>
                  <a:ea typeface="Arial"/>
                  <a:cs typeface="Arial"/>
                  <a:sym typeface="Arial"/>
                </a:rPr>
                <a:t>[1] A. Sharma and P. Gupta, "Prediction of Air Quality Index Using Machine Learning Techniques," IEEE Access, vol. 11, pp. 4916267, 2023. Available: </a:t>
              </a:r>
              <a:r>
                <a:rPr lang="en-US" sz="3199" u="sng">
                  <a:solidFill>
                    <a:srgbClr val="000000"/>
                  </a:solidFill>
                  <a:latin typeface="Arial"/>
                  <a:ea typeface="Arial"/>
                  <a:cs typeface="Arial"/>
                  <a:sym typeface="Arial"/>
                  <a:hlinkClick r:id="rId5" tooltip="https://ieeexplore.ieee.org/document/10454930"/>
                </a:rPr>
                <a:t>https://ieeexplore.ieee.org/document/10454930</a:t>
              </a:r>
              <a:r>
                <a:rPr lang="en-US" sz="3199">
                  <a:solidFill>
                    <a:srgbClr val="000000"/>
                  </a:solidFill>
                  <a:latin typeface="Arial"/>
                  <a:ea typeface="Arial"/>
                  <a:cs typeface="Arial"/>
                  <a:sym typeface="Arial"/>
                </a:rPr>
                <a:t>.</a:t>
              </a:r>
            </a:p>
            <a:p>
              <a:pPr algn="l">
                <a:lnSpc>
                  <a:spcPts val="3719"/>
                </a:lnSpc>
              </a:pPr>
              <a:r>
                <a:rPr lang="en-US" sz="3099">
                  <a:solidFill>
                    <a:srgbClr val="000000"/>
                  </a:solidFill>
                  <a:latin typeface="Arial"/>
                  <a:ea typeface="Arial"/>
                  <a:cs typeface="Arial"/>
                  <a:sym typeface="Arial"/>
                </a:rPr>
                <a:t>[2] S. Kumar et al., "Air Quality Prediction Using Machine Learning: A Comparative Study," in Proc. IEEE Int. Conf. Data Sci., 2024. Available: </a:t>
              </a:r>
              <a:r>
                <a:rPr lang="en-US" sz="3099" u="sng">
                  <a:solidFill>
                    <a:srgbClr val="000000"/>
                  </a:solidFill>
                  <a:latin typeface="Arial"/>
                  <a:ea typeface="Arial"/>
                  <a:cs typeface="Arial"/>
                  <a:sym typeface="Arial"/>
                  <a:hlinkClick r:id="rId6" tooltip="https://ieeexplore.ieee.org/document/10454930"/>
                </a:rPr>
                <a:t>https://ieeexplore.ieee.org/document/10454930</a:t>
              </a:r>
              <a:r>
                <a:rPr lang="en-US" sz="3099">
                  <a:solidFill>
                    <a:srgbClr val="000000"/>
                  </a:solidFill>
                  <a:latin typeface="Arial"/>
                  <a:ea typeface="Arial"/>
                  <a:cs typeface="Arial"/>
                  <a:sym typeface="Arial"/>
                </a:rPr>
                <a:t>.</a:t>
              </a:r>
            </a:p>
            <a:p>
              <a:pPr algn="l">
                <a:lnSpc>
                  <a:spcPts val="3719"/>
                </a:lnSpc>
              </a:pPr>
              <a:r>
                <a:rPr lang="en-US" sz="3099">
                  <a:solidFill>
                    <a:srgbClr val="000000"/>
                  </a:solidFill>
                  <a:latin typeface="Arial"/>
                  <a:ea typeface="Arial"/>
                  <a:cs typeface="Arial"/>
                  <a:sym typeface="Arial"/>
                </a:rPr>
                <a:t>[3] M. Patel and R. Singh, "Prediction of Air Pollution Levels Using Logistic Regression and Naïve Bayes," ResearchGate, 2023. Available: </a:t>
              </a:r>
              <a:r>
                <a:rPr lang="en-US" sz="3099" u="sng">
                  <a:solidFill>
                    <a:srgbClr val="000000"/>
                  </a:solidFill>
                  <a:latin typeface="Arial"/>
                  <a:ea typeface="Arial"/>
                  <a:cs typeface="Arial"/>
                  <a:sym typeface="Arial"/>
                  <a:hlinkClick r:id="rId7" tooltip="https://www.researchgate.net/publication/365074860"/>
                </a:rPr>
                <a:t>https://www.researchgate.net/publication/365074860</a:t>
              </a:r>
              <a:r>
                <a:rPr lang="en-US" sz="3099">
                  <a:solidFill>
                    <a:srgbClr val="000000"/>
                  </a:solidFill>
                  <a:latin typeface="Arial"/>
                  <a:ea typeface="Arial"/>
                  <a:cs typeface="Arial"/>
                  <a:sym typeface="Arial"/>
                </a:rPr>
                <a:t>.</a:t>
              </a:r>
            </a:p>
            <a:p>
              <a:pPr algn="l">
                <a:lnSpc>
                  <a:spcPts val="3719"/>
                </a:lnSpc>
              </a:pPr>
              <a:r>
                <a:rPr lang="en-US" sz="3099">
                  <a:solidFill>
                    <a:srgbClr val="000000"/>
                  </a:solidFill>
                  <a:latin typeface="Arial"/>
                  <a:ea typeface="Arial"/>
                  <a:cs typeface="Arial"/>
                  <a:sym typeface="Arial"/>
                </a:rPr>
                <a:t>[4] T. Lee et al., "Air Quality Prediction Using Multinomial Logistic Regression," Neliti, 2023. Available: https://www.neliti.com/publications/589802.</a:t>
              </a:r>
            </a:p>
            <a:p>
              <a:pPr algn="l">
                <a:lnSpc>
                  <a:spcPts val="3719"/>
                </a:lnSpc>
              </a:pPr>
            </a:p>
            <a:p>
              <a:pPr algn="l">
                <a:lnSpc>
                  <a:spcPts val="371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6472809" y="4821843"/>
            <a:ext cx="5342382" cy="1480572"/>
            <a:chOff x="0" y="0"/>
            <a:chExt cx="7123176" cy="1974096"/>
          </a:xfrm>
        </p:grpSpPr>
        <p:sp>
          <p:nvSpPr>
            <p:cNvPr name="Freeform 12" id="12"/>
            <p:cNvSpPr/>
            <p:nvPr/>
          </p:nvSpPr>
          <p:spPr>
            <a:xfrm flipH="false" flipV="false" rot="0">
              <a:off x="0" y="0"/>
              <a:ext cx="7123176" cy="1974096"/>
            </a:xfrm>
            <a:custGeom>
              <a:avLst/>
              <a:gdLst/>
              <a:ahLst/>
              <a:cxnLst/>
              <a:rect r="r" b="b" t="t" l="l"/>
              <a:pathLst>
                <a:path h="1974096" w="7123176">
                  <a:moveTo>
                    <a:pt x="0" y="0"/>
                  </a:moveTo>
                  <a:lnTo>
                    <a:pt x="7123176" y="0"/>
                  </a:lnTo>
                  <a:lnTo>
                    <a:pt x="7123176" y="1974096"/>
                  </a:lnTo>
                  <a:lnTo>
                    <a:pt x="0" y="1974096"/>
                  </a:lnTo>
                  <a:close/>
                </a:path>
              </a:pathLst>
            </a:custGeom>
            <a:solidFill>
              <a:srgbClr val="000000">
                <a:alpha val="0"/>
              </a:srgbClr>
            </a:solidFill>
          </p:spPr>
        </p:sp>
        <p:sp>
          <p:nvSpPr>
            <p:cNvPr name="TextBox 13" id="13"/>
            <p:cNvSpPr txBox="true"/>
            <p:nvPr/>
          </p:nvSpPr>
          <p:spPr>
            <a:xfrm>
              <a:off x="0" y="-152400"/>
              <a:ext cx="7123176" cy="2126496"/>
            </a:xfrm>
            <a:prstGeom prst="rect">
              <a:avLst/>
            </a:prstGeom>
          </p:spPr>
          <p:txBody>
            <a:bodyPr anchor="t" rtlCol="false" tIns="0" lIns="0" bIns="0" rIns="0"/>
            <a:lstStyle/>
            <a:p>
              <a:pPr algn="l">
                <a:lnSpc>
                  <a:spcPts val="9000"/>
                </a:lnSpc>
              </a:pPr>
              <a:r>
                <a:rPr lang="en-US" sz="7500" b="true">
                  <a:solidFill>
                    <a:srgbClr val="213163"/>
                  </a:solidFill>
                  <a:latin typeface="Arial Bold"/>
                  <a:ea typeface="Arial Bold"/>
                  <a:cs typeface="Arial Bold"/>
                  <a:sym typeface="Arial Bold"/>
                </a:rPr>
                <a:t>Thank 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DAGhZcOopio</dc:identifier>
  <dcterms:modified xsi:type="dcterms:W3CDTF">2011-08-01T06:04:30Z</dcterms:modified>
  <cp:revision>1</cp:revision>
  <dc:title>Case study template 2.pptx</dc:title>
</cp:coreProperties>
</file>