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Hammersmith One" panose="02010703030501060504" pitchFamily="2" charset="0"/>
      <p:regular r:id="rId14"/>
    </p:embeddedFont>
    <p:embeddedFont>
      <p:font typeface="Poppins" panose="00000500000000000000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22" autoAdjust="0"/>
  </p:normalViewPr>
  <p:slideViewPr>
    <p:cSldViewPr>
      <p:cViewPr>
        <p:scale>
          <a:sx n="62" d="100"/>
          <a:sy n="62" d="100"/>
        </p:scale>
        <p:origin x="77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6.sv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6978" y="510186"/>
            <a:ext cx="1242625" cy="1037027"/>
          </a:xfrm>
          <a:custGeom>
            <a:avLst/>
            <a:gdLst/>
            <a:ahLst/>
            <a:cxnLst/>
            <a:rect l="l" t="t" r="r" b="b"/>
            <a:pathLst>
              <a:path w="1242625" h="1037027">
                <a:moveTo>
                  <a:pt x="0" y="0"/>
                </a:moveTo>
                <a:lnTo>
                  <a:pt x="1242626" y="0"/>
                </a:lnTo>
                <a:lnTo>
                  <a:pt x="1242626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623541" y="-289094"/>
            <a:ext cx="13368801" cy="10865189"/>
          </a:xfrm>
          <a:custGeom>
            <a:avLst/>
            <a:gdLst/>
            <a:ahLst/>
            <a:cxnLst/>
            <a:rect l="l" t="t" r="r" b="b"/>
            <a:pathLst>
              <a:path w="13368801" h="10865189">
                <a:moveTo>
                  <a:pt x="0" y="0"/>
                </a:moveTo>
                <a:lnTo>
                  <a:pt x="13368800" y="0"/>
                </a:lnTo>
                <a:lnTo>
                  <a:pt x="13368800" y="10865188"/>
                </a:lnTo>
                <a:lnTo>
                  <a:pt x="0" y="108651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626978" y="5597239"/>
            <a:ext cx="4516875" cy="0"/>
          </a:xfrm>
          <a:prstGeom prst="line">
            <a:avLst/>
          </a:prstGeom>
          <a:ln w="38100" cap="flat">
            <a:solidFill>
              <a:srgbClr val="F47C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5" name="TextBox 5"/>
          <p:cNvSpPr txBox="1"/>
          <p:nvPr/>
        </p:nvSpPr>
        <p:spPr>
          <a:xfrm>
            <a:off x="626978" y="1882670"/>
            <a:ext cx="5863208" cy="3695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39"/>
              </a:lnSpc>
            </a:pPr>
            <a:r>
              <a:rPr lang="en-US" sz="9636">
                <a:solidFill>
                  <a:srgbClr val="000000"/>
                </a:solidFill>
                <a:latin typeface="Hammersmith One"/>
              </a:rPr>
              <a:t>SMS Spam Detection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672931" y="-496097"/>
            <a:ext cx="13368801" cy="10865189"/>
          </a:xfrm>
          <a:custGeom>
            <a:avLst/>
            <a:gdLst/>
            <a:ahLst/>
            <a:cxnLst/>
            <a:rect l="l" t="t" r="r" b="b"/>
            <a:pathLst>
              <a:path w="13368801" h="10865189">
                <a:moveTo>
                  <a:pt x="0" y="0"/>
                </a:moveTo>
                <a:lnTo>
                  <a:pt x="13368801" y="0"/>
                </a:lnTo>
                <a:lnTo>
                  <a:pt x="13368801" y="10865189"/>
                </a:lnTo>
                <a:lnTo>
                  <a:pt x="0" y="10865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615566" y="510186"/>
            <a:ext cx="1242625" cy="1037027"/>
          </a:xfrm>
          <a:custGeom>
            <a:avLst/>
            <a:gdLst/>
            <a:ahLst/>
            <a:cxnLst/>
            <a:rect l="l" t="t" r="r" b="b"/>
            <a:pathLst>
              <a:path w="1242625" h="1037027">
                <a:moveTo>
                  <a:pt x="0" y="0"/>
                </a:moveTo>
                <a:lnTo>
                  <a:pt x="1242625" y="0"/>
                </a:lnTo>
                <a:lnTo>
                  <a:pt x="1242625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 flipV="1">
            <a:off x="16066167" y="8614566"/>
            <a:ext cx="4443665" cy="3344868"/>
          </a:xfrm>
          <a:custGeom>
            <a:avLst/>
            <a:gdLst/>
            <a:ahLst/>
            <a:cxnLst/>
            <a:rect l="l" t="t" r="r" b="b"/>
            <a:pathLst>
              <a:path w="4443665" h="3344868">
                <a:moveTo>
                  <a:pt x="4443666" y="3344868"/>
                </a:moveTo>
                <a:lnTo>
                  <a:pt x="0" y="3344868"/>
                </a:lnTo>
                <a:lnTo>
                  <a:pt x="0" y="0"/>
                </a:lnTo>
                <a:lnTo>
                  <a:pt x="4443666" y="0"/>
                </a:lnTo>
                <a:lnTo>
                  <a:pt x="4443666" y="334486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534346" y="1775814"/>
            <a:ext cx="11081220" cy="1444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91"/>
              </a:lnSpc>
            </a:pPr>
            <a:r>
              <a:rPr lang="en-US" sz="11001">
                <a:solidFill>
                  <a:srgbClr val="000000"/>
                </a:solidFill>
                <a:latin typeface="Hammersmith One"/>
              </a:rPr>
              <a:t>Table of Content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534346" y="5867188"/>
            <a:ext cx="4569559" cy="2181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5191" lvl="1" indent="-442595" algn="just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737373"/>
                </a:solidFill>
                <a:latin typeface="Poppins"/>
              </a:rPr>
              <a:t>Introduction </a:t>
            </a:r>
          </a:p>
          <a:p>
            <a:pPr marL="885191" lvl="1" indent="-442595" algn="just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737373"/>
                </a:solidFill>
                <a:latin typeface="Poppins"/>
              </a:rPr>
              <a:t>Dataset used</a:t>
            </a:r>
          </a:p>
          <a:p>
            <a:pPr marL="885191" lvl="1" indent="-442595" algn="just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737373"/>
                </a:solidFill>
                <a:latin typeface="Poppins"/>
              </a:rPr>
              <a:t>Method Used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335181" y="5867188"/>
            <a:ext cx="4434122" cy="1457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5186" lvl="1" indent="-442593" algn="just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737373"/>
                </a:solidFill>
                <a:latin typeface="Poppins"/>
              </a:rPr>
              <a:t>Explanation </a:t>
            </a:r>
          </a:p>
          <a:p>
            <a:pPr marL="885186" lvl="1" indent="-442593" algn="just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737373"/>
                </a:solidFill>
                <a:latin typeface="Poppins"/>
              </a:rPr>
              <a:t>Result 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5534346" y="3220064"/>
            <a:ext cx="4800836" cy="19050"/>
          </a:xfrm>
          <a:prstGeom prst="line">
            <a:avLst/>
          </a:prstGeom>
          <a:ln w="38100" cap="flat">
            <a:solidFill>
              <a:srgbClr val="F47C0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037762" y="2707886"/>
            <a:ext cx="11872116" cy="9648792"/>
          </a:xfrm>
          <a:custGeom>
            <a:avLst/>
            <a:gdLst/>
            <a:ahLst/>
            <a:cxnLst/>
            <a:rect l="l" t="t" r="r" b="b"/>
            <a:pathLst>
              <a:path w="11872116" h="9648792">
                <a:moveTo>
                  <a:pt x="11872116" y="0"/>
                </a:moveTo>
                <a:lnTo>
                  <a:pt x="0" y="0"/>
                </a:lnTo>
                <a:lnTo>
                  <a:pt x="0" y="9648793"/>
                </a:lnTo>
                <a:lnTo>
                  <a:pt x="11872116" y="9648793"/>
                </a:lnTo>
                <a:lnTo>
                  <a:pt x="1187211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512615" y="510186"/>
            <a:ext cx="6517857" cy="9776785"/>
            <a:chOff x="0" y="0"/>
            <a:chExt cx="6350000" cy="9525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4"/>
              <a:stretch>
                <a:fillRect l="-23670" r="-26329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626978" y="510186"/>
            <a:ext cx="1242625" cy="1037027"/>
          </a:xfrm>
          <a:custGeom>
            <a:avLst/>
            <a:gdLst/>
            <a:ahLst/>
            <a:cxnLst/>
            <a:rect l="l" t="t" r="r" b="b"/>
            <a:pathLst>
              <a:path w="1242625" h="1037027">
                <a:moveTo>
                  <a:pt x="0" y="0"/>
                </a:moveTo>
                <a:lnTo>
                  <a:pt x="1242626" y="0"/>
                </a:lnTo>
                <a:lnTo>
                  <a:pt x="1242626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-1101469" y="9146146"/>
            <a:ext cx="3031255" cy="2281708"/>
          </a:xfrm>
          <a:custGeom>
            <a:avLst/>
            <a:gdLst/>
            <a:ahLst/>
            <a:cxnLst/>
            <a:rect l="l" t="t" r="r" b="b"/>
            <a:pathLst>
              <a:path w="3031255" h="2281708">
                <a:moveTo>
                  <a:pt x="0" y="0"/>
                </a:moveTo>
                <a:lnTo>
                  <a:pt x="3031255" y="0"/>
                </a:lnTo>
                <a:lnTo>
                  <a:pt x="3031255" y="2281708"/>
                </a:lnTo>
                <a:lnTo>
                  <a:pt x="0" y="22817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26978" y="2424895"/>
            <a:ext cx="7824306" cy="1406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81"/>
              </a:lnSpc>
            </a:pPr>
            <a:r>
              <a:rPr lang="en-US" sz="10687">
                <a:solidFill>
                  <a:srgbClr val="000000"/>
                </a:solidFill>
                <a:latin typeface="Hammersmith One"/>
              </a:rPr>
              <a:t>Introduction </a:t>
            </a:r>
          </a:p>
        </p:txBody>
      </p:sp>
      <p:sp>
        <p:nvSpPr>
          <p:cNvPr id="8" name="AutoShape 8"/>
          <p:cNvSpPr/>
          <p:nvPr/>
        </p:nvSpPr>
        <p:spPr>
          <a:xfrm>
            <a:off x="626978" y="3849996"/>
            <a:ext cx="4516875" cy="0"/>
          </a:xfrm>
          <a:prstGeom prst="line">
            <a:avLst/>
          </a:prstGeom>
          <a:ln w="38100" cap="flat">
            <a:solidFill>
              <a:srgbClr val="F47C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9" name="TextBox 9"/>
          <p:cNvSpPr txBox="1"/>
          <p:nvPr/>
        </p:nvSpPr>
        <p:spPr>
          <a:xfrm>
            <a:off x="626978" y="4307196"/>
            <a:ext cx="8517022" cy="3970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9"/>
              </a:lnSpc>
            </a:pPr>
            <a:r>
              <a:rPr lang="en-US" sz="2799">
                <a:solidFill>
                  <a:srgbClr val="2E333D"/>
                </a:solidFill>
                <a:latin typeface="Poppins"/>
              </a:rPr>
              <a:t>Detection of spam is important for securing message and e-mail communication. The accurate detection of spam is a big issue. To solve this issue, we have proposed a method for spam detection using machine learning predictive models.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15566" y="510186"/>
            <a:ext cx="1242625" cy="1037027"/>
          </a:xfrm>
          <a:custGeom>
            <a:avLst/>
            <a:gdLst/>
            <a:ahLst/>
            <a:cxnLst/>
            <a:rect l="l" t="t" r="r" b="b"/>
            <a:pathLst>
              <a:path w="1242625" h="1037027">
                <a:moveTo>
                  <a:pt x="0" y="0"/>
                </a:moveTo>
                <a:lnTo>
                  <a:pt x="1242625" y="0"/>
                </a:lnTo>
                <a:lnTo>
                  <a:pt x="1242625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887343" y="7413486"/>
            <a:ext cx="13368801" cy="10865189"/>
          </a:xfrm>
          <a:custGeom>
            <a:avLst/>
            <a:gdLst/>
            <a:ahLst/>
            <a:cxnLst/>
            <a:rect l="l" t="t" r="r" b="b"/>
            <a:pathLst>
              <a:path w="13368801" h="10865189">
                <a:moveTo>
                  <a:pt x="0" y="0"/>
                </a:moveTo>
                <a:lnTo>
                  <a:pt x="13368801" y="0"/>
                </a:lnTo>
                <a:lnTo>
                  <a:pt x="13368801" y="10865189"/>
                </a:lnTo>
                <a:lnTo>
                  <a:pt x="0" y="108651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699022" y="1028700"/>
            <a:ext cx="11308374" cy="6360881"/>
            <a:chOff x="0" y="0"/>
            <a:chExt cx="1128903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l="l" t="t" r="r" b="b"/>
              <a:pathLst>
                <a:path w="11287761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6"/>
              <a:stretch>
                <a:fillRect t="-4227" b="-4227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 rot="-5400000">
            <a:off x="-2865566" y="-1672434"/>
            <a:ext cx="4443665" cy="3344868"/>
          </a:xfrm>
          <a:custGeom>
            <a:avLst/>
            <a:gdLst/>
            <a:ahLst/>
            <a:cxnLst/>
            <a:rect l="l" t="t" r="r" b="b"/>
            <a:pathLst>
              <a:path w="4443665" h="3344868">
                <a:moveTo>
                  <a:pt x="0" y="0"/>
                </a:moveTo>
                <a:lnTo>
                  <a:pt x="4443665" y="0"/>
                </a:lnTo>
                <a:lnTo>
                  <a:pt x="4443665" y="3344868"/>
                </a:lnTo>
                <a:lnTo>
                  <a:pt x="0" y="33448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99022" y="7768132"/>
            <a:ext cx="9221455" cy="1427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784"/>
              </a:lnSpc>
            </a:pPr>
            <a:r>
              <a:rPr lang="en-US" sz="10893">
                <a:solidFill>
                  <a:srgbClr val="000000"/>
                </a:solidFill>
                <a:latin typeface="Hammersmith One"/>
              </a:rPr>
              <a:t>Dataset Used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068567" y="2174804"/>
            <a:ext cx="4556897" cy="5304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9"/>
              </a:lnSpc>
            </a:pPr>
            <a:r>
              <a:rPr lang="en-US" sz="2799">
                <a:solidFill>
                  <a:srgbClr val="737373"/>
                </a:solidFill>
                <a:latin typeface="Poppins"/>
              </a:rPr>
              <a:t>We used the dataset available on kaggle. The data set have 2 column- type which indicates whether the sms is spam or ham and other column is the message column.</a:t>
            </a:r>
          </a:p>
        </p:txBody>
      </p:sp>
      <p:sp>
        <p:nvSpPr>
          <p:cNvPr id="9" name="AutoShape 9"/>
          <p:cNvSpPr/>
          <p:nvPr/>
        </p:nvSpPr>
        <p:spPr>
          <a:xfrm>
            <a:off x="699022" y="9176871"/>
            <a:ext cx="4516875" cy="0"/>
          </a:xfrm>
          <a:prstGeom prst="line">
            <a:avLst/>
          </a:prstGeom>
          <a:ln w="38100" cap="flat">
            <a:solidFill>
              <a:srgbClr val="F47C0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196872" flipH="1" flipV="1">
            <a:off x="11161114" y="-2127341"/>
            <a:ext cx="9881325" cy="8030822"/>
          </a:xfrm>
          <a:custGeom>
            <a:avLst/>
            <a:gdLst/>
            <a:ahLst/>
            <a:cxnLst/>
            <a:rect l="l" t="t" r="r" b="b"/>
            <a:pathLst>
              <a:path w="9881325" h="8030822">
                <a:moveTo>
                  <a:pt x="9881324" y="8030822"/>
                </a:moveTo>
                <a:lnTo>
                  <a:pt x="0" y="8030822"/>
                </a:lnTo>
                <a:lnTo>
                  <a:pt x="0" y="0"/>
                </a:lnTo>
                <a:lnTo>
                  <a:pt x="9881324" y="0"/>
                </a:lnTo>
                <a:lnTo>
                  <a:pt x="9881324" y="803082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-2221833" y="-1890675"/>
            <a:ext cx="4443665" cy="3344868"/>
          </a:xfrm>
          <a:custGeom>
            <a:avLst/>
            <a:gdLst/>
            <a:ahLst/>
            <a:cxnLst/>
            <a:rect l="l" t="t" r="r" b="b"/>
            <a:pathLst>
              <a:path w="4443665" h="3344868">
                <a:moveTo>
                  <a:pt x="0" y="0"/>
                </a:moveTo>
                <a:lnTo>
                  <a:pt x="4443666" y="0"/>
                </a:lnTo>
                <a:lnTo>
                  <a:pt x="4443666" y="3344868"/>
                </a:lnTo>
                <a:lnTo>
                  <a:pt x="0" y="3344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637987" y="510186"/>
            <a:ext cx="1242625" cy="1037027"/>
          </a:xfrm>
          <a:custGeom>
            <a:avLst/>
            <a:gdLst/>
            <a:ahLst/>
            <a:cxnLst/>
            <a:rect l="l" t="t" r="r" b="b"/>
            <a:pathLst>
              <a:path w="1242625" h="1037027">
                <a:moveTo>
                  <a:pt x="0" y="0"/>
                </a:moveTo>
                <a:lnTo>
                  <a:pt x="1242626" y="0"/>
                </a:lnTo>
                <a:lnTo>
                  <a:pt x="1242626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8933568" y="3868969"/>
            <a:ext cx="7489547" cy="4305700"/>
            <a:chOff x="0" y="0"/>
            <a:chExt cx="3132495" cy="18008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32495" cy="1800854"/>
            </a:xfrm>
            <a:custGeom>
              <a:avLst/>
              <a:gdLst/>
              <a:ahLst/>
              <a:cxnLst/>
              <a:rect l="l" t="t" r="r" b="b"/>
              <a:pathLst>
                <a:path w="3132495" h="1800854">
                  <a:moveTo>
                    <a:pt x="3008035" y="1800854"/>
                  </a:moveTo>
                  <a:lnTo>
                    <a:pt x="124460" y="1800854"/>
                  </a:lnTo>
                  <a:cubicBezTo>
                    <a:pt x="55880" y="1800854"/>
                    <a:pt x="0" y="1744974"/>
                    <a:pt x="0" y="167639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8035" y="0"/>
                  </a:lnTo>
                  <a:cubicBezTo>
                    <a:pt x="3076615" y="0"/>
                    <a:pt x="3132495" y="55880"/>
                    <a:pt x="3132495" y="124460"/>
                  </a:cubicBezTo>
                  <a:lnTo>
                    <a:pt x="3132495" y="1676394"/>
                  </a:lnTo>
                  <a:cubicBezTo>
                    <a:pt x="3132495" y="1744974"/>
                    <a:pt x="3076615" y="1800854"/>
                    <a:pt x="3008035" y="1800854"/>
                  </a:cubicBezTo>
                  <a:close/>
                </a:path>
              </a:pathLst>
            </a:custGeom>
            <a:solidFill>
              <a:srgbClr val="F47C00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9144000" y="4073373"/>
            <a:ext cx="7068682" cy="3896891"/>
          </a:xfrm>
          <a:custGeom>
            <a:avLst/>
            <a:gdLst/>
            <a:ahLst/>
            <a:cxnLst/>
            <a:rect l="l" t="t" r="r" b="b"/>
            <a:pathLst>
              <a:path w="7068682" h="3896891">
                <a:moveTo>
                  <a:pt x="0" y="0"/>
                </a:moveTo>
                <a:lnTo>
                  <a:pt x="7068682" y="0"/>
                </a:lnTo>
                <a:lnTo>
                  <a:pt x="7068682" y="3896891"/>
                </a:lnTo>
                <a:lnTo>
                  <a:pt x="0" y="38968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13" r="-313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4044246"/>
            <a:ext cx="7388126" cy="3303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9"/>
              </a:lnSpc>
            </a:pPr>
            <a:r>
              <a:rPr lang="en-US" sz="2799">
                <a:solidFill>
                  <a:srgbClr val="737373"/>
                </a:solidFill>
                <a:latin typeface="Poppins"/>
              </a:rPr>
              <a:t>This Project is based on SMS Spam detection classification with Machine Learning. We will be using the multinomial Naive Bayes implementation.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089300"/>
            <a:ext cx="8327305" cy="1364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83"/>
              </a:lnSpc>
            </a:pPr>
            <a:r>
              <a:rPr lang="en-US" sz="10286">
                <a:solidFill>
                  <a:srgbClr val="000000"/>
                </a:solidFill>
                <a:latin typeface="Hammersmith One"/>
              </a:rPr>
              <a:t>Method used</a:t>
            </a:r>
          </a:p>
        </p:txBody>
      </p:sp>
      <p:sp>
        <p:nvSpPr>
          <p:cNvPr id="10" name="AutoShape 10"/>
          <p:cNvSpPr/>
          <p:nvPr/>
        </p:nvSpPr>
        <p:spPr>
          <a:xfrm flipV="1">
            <a:off x="1028776" y="3415145"/>
            <a:ext cx="4800836" cy="19050"/>
          </a:xfrm>
          <a:prstGeom prst="line">
            <a:avLst/>
          </a:prstGeom>
          <a:ln w="38100" cap="flat">
            <a:solidFill>
              <a:srgbClr val="F47C0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196872">
            <a:off x="10661346" y="-1737518"/>
            <a:ext cx="12007487" cy="9758812"/>
          </a:xfrm>
          <a:custGeom>
            <a:avLst/>
            <a:gdLst/>
            <a:ahLst/>
            <a:cxnLst/>
            <a:rect l="l" t="t" r="r" b="b"/>
            <a:pathLst>
              <a:path w="12007487" h="9758812">
                <a:moveTo>
                  <a:pt x="0" y="0"/>
                </a:moveTo>
                <a:lnTo>
                  <a:pt x="12007487" y="0"/>
                </a:lnTo>
                <a:lnTo>
                  <a:pt x="12007487" y="9758812"/>
                </a:lnTo>
                <a:lnTo>
                  <a:pt x="0" y="9758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-2071660" y="-1672434"/>
            <a:ext cx="4443665" cy="3344868"/>
          </a:xfrm>
          <a:custGeom>
            <a:avLst/>
            <a:gdLst/>
            <a:ahLst/>
            <a:cxnLst/>
            <a:rect l="l" t="t" r="r" b="b"/>
            <a:pathLst>
              <a:path w="4443665" h="3344868">
                <a:moveTo>
                  <a:pt x="0" y="0"/>
                </a:moveTo>
                <a:lnTo>
                  <a:pt x="4443665" y="0"/>
                </a:lnTo>
                <a:lnTo>
                  <a:pt x="4443665" y="3344868"/>
                </a:lnTo>
                <a:lnTo>
                  <a:pt x="0" y="3344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13998" y="8739786"/>
            <a:ext cx="1242625" cy="1037027"/>
          </a:xfrm>
          <a:custGeom>
            <a:avLst/>
            <a:gdLst/>
            <a:ahLst/>
            <a:cxnLst/>
            <a:rect l="l" t="t" r="r" b="b"/>
            <a:pathLst>
              <a:path w="1242625" h="1037027">
                <a:moveTo>
                  <a:pt x="0" y="0"/>
                </a:moveTo>
                <a:lnTo>
                  <a:pt x="1242625" y="0"/>
                </a:lnTo>
                <a:lnTo>
                  <a:pt x="1242625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64344" y="1852898"/>
            <a:ext cx="9520990" cy="1351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98"/>
              </a:lnSpc>
            </a:pPr>
            <a:r>
              <a:rPr lang="en-US" sz="10200">
                <a:solidFill>
                  <a:srgbClr val="000000"/>
                </a:solidFill>
                <a:latin typeface="Hammersmith One"/>
              </a:rPr>
              <a:t>Result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64344" y="3416228"/>
            <a:ext cx="10306535" cy="3970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9"/>
              </a:lnSpc>
            </a:pPr>
            <a:r>
              <a:rPr lang="en-US" sz="2799">
                <a:solidFill>
                  <a:srgbClr val="737373"/>
                </a:solidFill>
                <a:latin typeface="Poppins"/>
              </a:rPr>
              <a:t>There are various mechanisms so let’s do a quick recap of them.</a:t>
            </a:r>
          </a:p>
          <a:p>
            <a:pPr marL="604519" lvl="1" indent="-302260">
              <a:lnSpc>
                <a:spcPts val="5319"/>
              </a:lnSpc>
              <a:buFont typeface="Arial"/>
              <a:buChar char="•"/>
            </a:pPr>
            <a:r>
              <a:rPr lang="en-US" sz="2799">
                <a:solidFill>
                  <a:srgbClr val="737373"/>
                </a:solidFill>
                <a:latin typeface="Poppins"/>
              </a:rPr>
              <a:t>Accuracy measures how often the classifier makes the correct prediction. It’s the ratio of the number of correct predictions to the total number of predictions.</a:t>
            </a:r>
          </a:p>
          <a:p>
            <a:pPr>
              <a:lnSpc>
                <a:spcPts val="5319"/>
              </a:lnSpc>
            </a:pPr>
            <a:endParaRPr lang="en-US" sz="2799">
              <a:solidFill>
                <a:srgbClr val="737373"/>
              </a:solidFill>
              <a:latin typeface="Poppins"/>
            </a:endParaRPr>
          </a:p>
        </p:txBody>
      </p:sp>
      <p:sp>
        <p:nvSpPr>
          <p:cNvPr id="7" name="AutoShape 7"/>
          <p:cNvSpPr/>
          <p:nvPr/>
        </p:nvSpPr>
        <p:spPr>
          <a:xfrm flipV="1">
            <a:off x="664657" y="3223007"/>
            <a:ext cx="2315899" cy="38100"/>
          </a:xfrm>
          <a:prstGeom prst="line">
            <a:avLst/>
          </a:prstGeom>
          <a:ln w="38100" cap="flat">
            <a:solidFill>
              <a:srgbClr val="F47C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8" name="TextBox 8"/>
          <p:cNvSpPr txBox="1"/>
          <p:nvPr/>
        </p:nvSpPr>
        <p:spPr>
          <a:xfrm>
            <a:off x="664344" y="6060639"/>
            <a:ext cx="14822865" cy="4637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9"/>
              </a:lnSpc>
            </a:pPr>
            <a:endParaRPr/>
          </a:p>
          <a:p>
            <a:pPr marL="604519" lvl="1" indent="-302260">
              <a:lnSpc>
                <a:spcPts val="5319"/>
              </a:lnSpc>
              <a:buFont typeface="Arial"/>
              <a:buChar char="•"/>
            </a:pPr>
            <a:r>
              <a:rPr lang="en-US" sz="2799">
                <a:solidFill>
                  <a:srgbClr val="737373"/>
                </a:solidFill>
                <a:latin typeface="Poppins"/>
              </a:rPr>
              <a:t>Precision tells us what proportion of messages we classified as spam, actually were spam.</a:t>
            </a:r>
          </a:p>
          <a:p>
            <a:pPr marL="604519" lvl="1" indent="-302260">
              <a:lnSpc>
                <a:spcPts val="5319"/>
              </a:lnSpc>
              <a:buFont typeface="Arial"/>
              <a:buChar char="•"/>
            </a:pPr>
            <a:r>
              <a:rPr lang="en-US" sz="2799">
                <a:solidFill>
                  <a:srgbClr val="737373"/>
                </a:solidFill>
                <a:latin typeface="Poppins"/>
              </a:rPr>
              <a:t>Recall tells us what proportion of messages that actually were spam were classified by us as spam. </a:t>
            </a:r>
          </a:p>
          <a:p>
            <a:pPr marL="604519" lvl="1" indent="-302260">
              <a:lnSpc>
                <a:spcPts val="5319"/>
              </a:lnSpc>
              <a:buFont typeface="Arial"/>
              <a:buChar char="•"/>
            </a:pPr>
            <a:r>
              <a:rPr lang="en-US" sz="2799">
                <a:solidFill>
                  <a:srgbClr val="737373"/>
                </a:solidFill>
                <a:latin typeface="Poppins"/>
              </a:rPr>
              <a:t>F1 score weighted average of the precision and recall scores. </a:t>
            </a:r>
          </a:p>
          <a:p>
            <a:pPr>
              <a:lnSpc>
                <a:spcPts val="5319"/>
              </a:lnSpc>
            </a:pPr>
            <a:endParaRPr lang="en-US" sz="2799">
              <a:solidFill>
                <a:srgbClr val="737373"/>
              </a:solidFill>
              <a:latin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196872">
            <a:off x="9529598" y="-1538491"/>
            <a:ext cx="13368801" cy="10865189"/>
          </a:xfrm>
          <a:custGeom>
            <a:avLst/>
            <a:gdLst/>
            <a:ahLst/>
            <a:cxnLst/>
            <a:rect l="l" t="t" r="r" b="b"/>
            <a:pathLst>
              <a:path w="13368801" h="10865189">
                <a:moveTo>
                  <a:pt x="0" y="0"/>
                </a:moveTo>
                <a:lnTo>
                  <a:pt x="13368800" y="0"/>
                </a:lnTo>
                <a:lnTo>
                  <a:pt x="13368800" y="10865189"/>
                </a:lnTo>
                <a:lnTo>
                  <a:pt x="0" y="10865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-2071660" y="-1672434"/>
            <a:ext cx="4443665" cy="3344868"/>
          </a:xfrm>
          <a:custGeom>
            <a:avLst/>
            <a:gdLst/>
            <a:ahLst/>
            <a:cxnLst/>
            <a:rect l="l" t="t" r="r" b="b"/>
            <a:pathLst>
              <a:path w="4443665" h="3344868">
                <a:moveTo>
                  <a:pt x="0" y="0"/>
                </a:moveTo>
                <a:lnTo>
                  <a:pt x="4443665" y="0"/>
                </a:lnTo>
                <a:lnTo>
                  <a:pt x="4443665" y="3344868"/>
                </a:lnTo>
                <a:lnTo>
                  <a:pt x="0" y="3344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13998" y="8739786"/>
            <a:ext cx="1242625" cy="1037027"/>
          </a:xfrm>
          <a:custGeom>
            <a:avLst/>
            <a:gdLst/>
            <a:ahLst/>
            <a:cxnLst/>
            <a:rect l="l" t="t" r="r" b="b"/>
            <a:pathLst>
              <a:path w="1242625" h="1037027">
                <a:moveTo>
                  <a:pt x="0" y="0"/>
                </a:moveTo>
                <a:lnTo>
                  <a:pt x="1242625" y="0"/>
                </a:lnTo>
                <a:lnTo>
                  <a:pt x="1242625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63173" y="6072114"/>
            <a:ext cx="8961956" cy="2838976"/>
          </a:xfrm>
          <a:custGeom>
            <a:avLst/>
            <a:gdLst/>
            <a:ahLst/>
            <a:cxnLst/>
            <a:rect l="l" t="t" r="r" b="b"/>
            <a:pathLst>
              <a:path w="8961956" h="2838976">
                <a:moveTo>
                  <a:pt x="0" y="0"/>
                </a:moveTo>
                <a:lnTo>
                  <a:pt x="8961956" y="0"/>
                </a:lnTo>
                <a:lnTo>
                  <a:pt x="8961956" y="2838975"/>
                </a:lnTo>
                <a:lnTo>
                  <a:pt x="0" y="28389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83656" y="2110073"/>
            <a:ext cx="9520990" cy="1351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98"/>
              </a:lnSpc>
            </a:pPr>
            <a:r>
              <a:rPr lang="en-US" sz="10200">
                <a:solidFill>
                  <a:srgbClr val="000000"/>
                </a:solidFill>
                <a:latin typeface="Hammersmith One"/>
              </a:rPr>
              <a:t>Result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64344" y="3675028"/>
            <a:ext cx="7663082" cy="1303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9"/>
              </a:lnSpc>
            </a:pPr>
            <a:r>
              <a:rPr lang="en-US" sz="2799">
                <a:solidFill>
                  <a:srgbClr val="737373"/>
                </a:solidFill>
                <a:latin typeface="Poppins"/>
              </a:rPr>
              <a:t>The machine Learning model we prepared provide the following result: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664657" y="3403987"/>
            <a:ext cx="2315899" cy="38100"/>
          </a:xfrm>
          <a:prstGeom prst="line">
            <a:avLst/>
          </a:prstGeom>
          <a:ln w="38100" cap="flat">
            <a:solidFill>
              <a:srgbClr val="F47C0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726463" flipH="1" flipV="1">
            <a:off x="-3736200" y="-4362426"/>
            <a:ext cx="16425903" cy="13349780"/>
          </a:xfrm>
          <a:custGeom>
            <a:avLst/>
            <a:gdLst/>
            <a:ahLst/>
            <a:cxnLst/>
            <a:rect l="l" t="t" r="r" b="b"/>
            <a:pathLst>
              <a:path w="16425903" h="13349780">
                <a:moveTo>
                  <a:pt x="16425903" y="13349779"/>
                </a:moveTo>
                <a:lnTo>
                  <a:pt x="0" y="13349779"/>
                </a:lnTo>
                <a:lnTo>
                  <a:pt x="0" y="0"/>
                </a:lnTo>
                <a:lnTo>
                  <a:pt x="16425903" y="0"/>
                </a:lnTo>
                <a:lnTo>
                  <a:pt x="16425903" y="133497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673538" y="4584409"/>
            <a:ext cx="9585762" cy="1562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722"/>
              </a:lnSpc>
            </a:pPr>
            <a:r>
              <a:rPr lang="en-US" sz="11841">
                <a:solidFill>
                  <a:srgbClr val="000000"/>
                </a:solidFill>
                <a:latin typeface="Hammersmith One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 rot="-5400000" flipV="1">
            <a:off x="16556025" y="9158997"/>
            <a:ext cx="4443665" cy="3344868"/>
          </a:xfrm>
          <a:custGeom>
            <a:avLst/>
            <a:gdLst/>
            <a:ahLst/>
            <a:cxnLst/>
            <a:rect l="l" t="t" r="r" b="b"/>
            <a:pathLst>
              <a:path w="4443665" h="3344868">
                <a:moveTo>
                  <a:pt x="0" y="3344868"/>
                </a:moveTo>
                <a:lnTo>
                  <a:pt x="4443665" y="3344868"/>
                </a:lnTo>
                <a:lnTo>
                  <a:pt x="4443665" y="0"/>
                </a:lnTo>
                <a:lnTo>
                  <a:pt x="0" y="0"/>
                </a:lnTo>
                <a:lnTo>
                  <a:pt x="0" y="334486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637987" y="510186"/>
            <a:ext cx="1242625" cy="1037027"/>
          </a:xfrm>
          <a:custGeom>
            <a:avLst/>
            <a:gdLst/>
            <a:ahLst/>
            <a:cxnLst/>
            <a:rect l="l" t="t" r="r" b="b"/>
            <a:pathLst>
              <a:path w="1242625" h="1037027">
                <a:moveTo>
                  <a:pt x="0" y="0"/>
                </a:moveTo>
                <a:lnTo>
                  <a:pt x="1242626" y="0"/>
                </a:lnTo>
                <a:lnTo>
                  <a:pt x="1242626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 flipV="1">
            <a:off x="10466384" y="6127558"/>
            <a:ext cx="6171603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diamond" w="lg" len="lg"/>
            <a:tailEnd type="diamond" w="lg" len="lg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Custom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Hammersmith One</vt:lpstr>
      <vt:lpstr>Calibri</vt:lpstr>
      <vt:lpstr>Arial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White Creative Professional Modern Business Strategy Agency Presentation Template</dc:title>
  <dc:creator>Harshita Rana</dc:creator>
  <cp:lastModifiedBy>Mansi</cp:lastModifiedBy>
  <cp:revision>1</cp:revision>
  <dcterms:created xsi:type="dcterms:W3CDTF">2006-08-16T00:00:00Z</dcterms:created>
  <dcterms:modified xsi:type="dcterms:W3CDTF">2023-06-01T04:24:44Z</dcterms:modified>
  <dc:identifier>DAFfH8bF4iw</dc:identifier>
</cp:coreProperties>
</file>