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978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23541" y="-289094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0" y="0"/>
                </a:lnTo>
                <a:lnTo>
                  <a:pt x="13368800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626978" y="5597239"/>
            <a:ext cx="4516875" cy="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626978" y="1882670"/>
            <a:ext cx="5863208" cy="369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39"/>
              </a:lnSpc>
            </a:pPr>
            <a:r>
              <a:rPr lang="en-US" sz="9636">
                <a:solidFill>
                  <a:srgbClr val="000000"/>
                </a:solidFill>
                <a:latin typeface="Hammersmith One"/>
              </a:rPr>
              <a:t>SMS Spam Detection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72931" y="-496097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15566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5400000">
            <a:off x="16066167" y="8614566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34346" y="1775814"/>
            <a:ext cx="11081220" cy="144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91"/>
              </a:lnSpc>
            </a:pPr>
            <a:r>
              <a:rPr lang="en-US" sz="11001">
                <a:solidFill>
                  <a:srgbClr val="000000"/>
                </a:solidFill>
                <a:latin typeface="Hammersmith One"/>
              </a:rPr>
              <a:t>Table of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34346" y="5867188"/>
            <a:ext cx="4569559" cy="218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Introduction 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Dataset used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Method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5181" y="5867188"/>
            <a:ext cx="4434122" cy="145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Explanation 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Result 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5534346" y="3220064"/>
            <a:ext cx="4800836" cy="1905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037762" y="2707886"/>
            <a:ext cx="11872116" cy="9648792"/>
          </a:xfrm>
          <a:custGeom>
            <a:avLst/>
            <a:gdLst/>
            <a:ahLst/>
            <a:cxnLst/>
            <a:rect r="r" b="b" t="t" l="l"/>
            <a:pathLst>
              <a:path h="9648792" w="11872116">
                <a:moveTo>
                  <a:pt x="11872116" y="0"/>
                </a:moveTo>
                <a:lnTo>
                  <a:pt x="0" y="0"/>
                </a:lnTo>
                <a:lnTo>
                  <a:pt x="0" y="9648793"/>
                </a:lnTo>
                <a:lnTo>
                  <a:pt x="11872116" y="9648793"/>
                </a:lnTo>
                <a:lnTo>
                  <a:pt x="118721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512615" y="510186"/>
            <a:ext cx="6517857" cy="9776785"/>
            <a:chOff x="0" y="0"/>
            <a:chExt cx="6350000" cy="9525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23670" t="0" r="-26329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26978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-1101469" y="9146146"/>
            <a:ext cx="3031255" cy="2281708"/>
          </a:xfrm>
          <a:custGeom>
            <a:avLst/>
            <a:gdLst/>
            <a:ahLst/>
            <a:cxnLst/>
            <a:rect r="r" b="b" t="t" l="l"/>
            <a:pathLst>
              <a:path h="2281708" w="3031255">
                <a:moveTo>
                  <a:pt x="0" y="0"/>
                </a:moveTo>
                <a:lnTo>
                  <a:pt x="3031255" y="0"/>
                </a:lnTo>
                <a:lnTo>
                  <a:pt x="3031255" y="2281708"/>
                </a:lnTo>
                <a:lnTo>
                  <a:pt x="0" y="2281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978" y="2424895"/>
            <a:ext cx="7824306" cy="140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81"/>
              </a:lnSpc>
            </a:pPr>
            <a:r>
              <a:rPr lang="en-US" sz="10687">
                <a:solidFill>
                  <a:srgbClr val="000000"/>
                </a:solidFill>
                <a:latin typeface="Hammersmith One"/>
              </a:rPr>
              <a:t>Introduction </a:t>
            </a:r>
          </a:p>
        </p:txBody>
      </p:sp>
      <p:sp>
        <p:nvSpPr>
          <p:cNvPr name="AutoShape 8" id="8"/>
          <p:cNvSpPr/>
          <p:nvPr/>
        </p:nvSpPr>
        <p:spPr>
          <a:xfrm>
            <a:off x="626978" y="3849996"/>
            <a:ext cx="4516875" cy="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626978" y="4307196"/>
            <a:ext cx="8517022" cy="397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2E333D"/>
                </a:solidFill>
                <a:latin typeface="Poppins"/>
              </a:rPr>
              <a:t>Detection of spam is important for securing message and e-mail communication. The accurate detection of spam is a big issue. To solve this issue, we have proposed a method for spam detection using machine learning predictive models.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5566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87343" y="7413486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99022" y="1028700"/>
            <a:ext cx="11308374" cy="6360881"/>
            <a:chOff x="0" y="0"/>
            <a:chExt cx="1128903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0" t="-4227" r="0" b="-4227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5400000">
            <a:off x="-2865566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9022" y="7768132"/>
            <a:ext cx="9221455" cy="142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Dataset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8567" y="2174804"/>
            <a:ext cx="4556897" cy="530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We used the dataset available on kaggle. The data set have 2 column- type which indicates whether the sms is spam or ham and other column is the message column.</a:t>
            </a:r>
          </a:p>
        </p:txBody>
      </p:sp>
      <p:sp>
        <p:nvSpPr>
          <p:cNvPr name="AutoShape 9" id="9"/>
          <p:cNvSpPr/>
          <p:nvPr/>
        </p:nvSpPr>
        <p:spPr>
          <a:xfrm>
            <a:off x="699022" y="9176871"/>
            <a:ext cx="4516875" cy="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196872">
            <a:off x="11161114" y="-2127341"/>
            <a:ext cx="9881325" cy="8030822"/>
          </a:xfrm>
          <a:custGeom>
            <a:avLst/>
            <a:gdLst/>
            <a:ahLst/>
            <a:cxnLst/>
            <a:rect r="r" b="b" t="t" l="l"/>
            <a:pathLst>
              <a:path h="8030822" w="9881325">
                <a:moveTo>
                  <a:pt x="9881324" y="8030822"/>
                </a:moveTo>
                <a:lnTo>
                  <a:pt x="0" y="8030822"/>
                </a:lnTo>
                <a:lnTo>
                  <a:pt x="0" y="0"/>
                </a:lnTo>
                <a:lnTo>
                  <a:pt x="9881324" y="0"/>
                </a:lnTo>
                <a:lnTo>
                  <a:pt x="9881324" y="80308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221833" y="-1890675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6" y="0"/>
                </a:lnTo>
                <a:lnTo>
                  <a:pt x="4443666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37987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933568" y="3868969"/>
            <a:ext cx="7489547" cy="4305700"/>
            <a:chOff x="0" y="0"/>
            <a:chExt cx="3132495" cy="1800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2495" cy="1800854"/>
            </a:xfrm>
            <a:custGeom>
              <a:avLst/>
              <a:gdLst/>
              <a:ahLst/>
              <a:cxnLst/>
              <a:rect r="r" b="b" t="t" l="l"/>
              <a:pathLst>
                <a:path h="1800854" w="3132495">
                  <a:moveTo>
                    <a:pt x="3008035" y="1800854"/>
                  </a:moveTo>
                  <a:lnTo>
                    <a:pt x="124460" y="1800854"/>
                  </a:lnTo>
                  <a:cubicBezTo>
                    <a:pt x="55880" y="1800854"/>
                    <a:pt x="0" y="1744974"/>
                    <a:pt x="0" y="16763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8035" y="0"/>
                  </a:lnTo>
                  <a:cubicBezTo>
                    <a:pt x="3076615" y="0"/>
                    <a:pt x="3132495" y="55880"/>
                    <a:pt x="3132495" y="124460"/>
                  </a:cubicBezTo>
                  <a:lnTo>
                    <a:pt x="3132495" y="1676394"/>
                  </a:lnTo>
                  <a:cubicBezTo>
                    <a:pt x="3132495" y="1744974"/>
                    <a:pt x="3076615" y="1800854"/>
                    <a:pt x="3008035" y="1800854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4073373"/>
            <a:ext cx="7068682" cy="3896891"/>
          </a:xfrm>
          <a:custGeom>
            <a:avLst/>
            <a:gdLst/>
            <a:ahLst/>
            <a:cxnLst/>
            <a:rect r="r" b="b" t="t" l="l"/>
            <a:pathLst>
              <a:path h="3896891" w="7068682">
                <a:moveTo>
                  <a:pt x="0" y="0"/>
                </a:moveTo>
                <a:lnTo>
                  <a:pt x="7068682" y="0"/>
                </a:lnTo>
                <a:lnTo>
                  <a:pt x="7068682" y="3896891"/>
                </a:lnTo>
                <a:lnTo>
                  <a:pt x="0" y="38968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3" t="0" r="-31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44246"/>
            <a:ext cx="7388126" cy="330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This Project is based on SMS Spam detection classification with Machine Learning. We will be using the multinomial Naive Bayes implementation.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89300"/>
            <a:ext cx="8327305" cy="136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83"/>
              </a:lnSpc>
            </a:pPr>
            <a:r>
              <a:rPr lang="en-US" sz="10286">
                <a:solidFill>
                  <a:srgbClr val="000000"/>
                </a:solidFill>
                <a:latin typeface="Hammersmith One"/>
              </a:rPr>
              <a:t>Method used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1028776" y="3415145"/>
            <a:ext cx="4800836" cy="1905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96872">
            <a:off x="10661346" y="-1737518"/>
            <a:ext cx="12007487" cy="9758812"/>
          </a:xfrm>
          <a:custGeom>
            <a:avLst/>
            <a:gdLst/>
            <a:ahLst/>
            <a:cxnLst/>
            <a:rect r="r" b="b" t="t" l="l"/>
            <a:pathLst>
              <a:path h="9758812" w="12007487">
                <a:moveTo>
                  <a:pt x="0" y="0"/>
                </a:moveTo>
                <a:lnTo>
                  <a:pt x="12007487" y="0"/>
                </a:lnTo>
                <a:lnTo>
                  <a:pt x="12007487" y="9758812"/>
                </a:lnTo>
                <a:lnTo>
                  <a:pt x="0" y="975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071660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3998" y="87397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344" y="1852898"/>
            <a:ext cx="9520990" cy="1351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98"/>
              </a:lnSpc>
            </a:pPr>
            <a:r>
              <a:rPr lang="en-US" sz="10200">
                <a:solidFill>
                  <a:srgbClr val="000000"/>
                </a:solidFill>
                <a:latin typeface="Hammersmith One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4344" y="3416228"/>
            <a:ext cx="10306535" cy="397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There are various mechanisms so let’s do a quick recap of them.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Accuracy measures how often the classifier makes the correct prediction. It’s the ratio of the number of correct predictions to the total number of predictions.</a:t>
            </a:r>
          </a:p>
          <a:p>
            <a:pPr>
              <a:lnSpc>
                <a:spcPts val="5319"/>
              </a:lnSpc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664657" y="3223007"/>
            <a:ext cx="2315899" cy="3810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664344" y="6060639"/>
            <a:ext cx="14822865" cy="463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Precision tells us what proportion of messages we classified as spam, actually were spam.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Recall tells us what proportion of messages that actually were spam were classified by us as spam. 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F1 score weighted average of the precision and recall scores. </a:t>
            </a:r>
          </a:p>
          <a:p>
            <a:pPr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96872">
            <a:off x="9529598" y="-1538491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0" y="0"/>
                </a:lnTo>
                <a:lnTo>
                  <a:pt x="13368800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071660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3998" y="87397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3173" y="6072114"/>
            <a:ext cx="8961956" cy="2838976"/>
          </a:xfrm>
          <a:custGeom>
            <a:avLst/>
            <a:gdLst/>
            <a:ahLst/>
            <a:cxnLst/>
            <a:rect r="r" b="b" t="t" l="l"/>
            <a:pathLst>
              <a:path h="2838976" w="8961956">
                <a:moveTo>
                  <a:pt x="0" y="0"/>
                </a:moveTo>
                <a:lnTo>
                  <a:pt x="8961956" y="0"/>
                </a:lnTo>
                <a:lnTo>
                  <a:pt x="8961956" y="2838975"/>
                </a:lnTo>
                <a:lnTo>
                  <a:pt x="0" y="28389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3656" y="2110073"/>
            <a:ext cx="9520990" cy="1351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98"/>
              </a:lnSpc>
            </a:pPr>
            <a:r>
              <a:rPr lang="en-US" sz="10200">
                <a:solidFill>
                  <a:srgbClr val="000000"/>
                </a:solidFill>
                <a:latin typeface="Hammersmith One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4344" y="3675028"/>
            <a:ext cx="7663082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The machine Learning model we prepared provide the following result: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664657" y="3403987"/>
            <a:ext cx="2315899" cy="38100"/>
          </a:xfrm>
          <a:prstGeom prst="line">
            <a:avLst/>
          </a:prstGeom>
          <a:ln cap="flat" w="38100">
            <a:solidFill>
              <a:srgbClr val="F47C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726463">
            <a:off x="-3736200" y="-4362426"/>
            <a:ext cx="16425903" cy="13349780"/>
          </a:xfrm>
          <a:custGeom>
            <a:avLst/>
            <a:gdLst/>
            <a:ahLst/>
            <a:cxnLst/>
            <a:rect r="r" b="b" t="t" l="l"/>
            <a:pathLst>
              <a:path h="13349780" w="16425903">
                <a:moveTo>
                  <a:pt x="16425903" y="13349779"/>
                </a:moveTo>
                <a:lnTo>
                  <a:pt x="0" y="13349779"/>
                </a:lnTo>
                <a:lnTo>
                  <a:pt x="0" y="0"/>
                </a:lnTo>
                <a:lnTo>
                  <a:pt x="16425903" y="0"/>
                </a:lnTo>
                <a:lnTo>
                  <a:pt x="16425903" y="133497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73538" y="4584409"/>
            <a:ext cx="9585762" cy="156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22"/>
              </a:lnSpc>
            </a:pPr>
            <a:r>
              <a:rPr lang="en-US" sz="11841">
                <a:solidFill>
                  <a:srgbClr val="000000"/>
                </a:solidFill>
                <a:latin typeface="Hammersmith One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6556025" y="9158997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3344868"/>
                </a:moveTo>
                <a:lnTo>
                  <a:pt x="4443665" y="3344868"/>
                </a:lnTo>
                <a:lnTo>
                  <a:pt x="4443665" y="0"/>
                </a:lnTo>
                <a:lnTo>
                  <a:pt x="0" y="0"/>
                </a:lnTo>
                <a:lnTo>
                  <a:pt x="0" y="33448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7987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466384" y="6127558"/>
            <a:ext cx="617160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DAFfH8bF4iw</dc:identifier>
  <dcterms:modified xsi:type="dcterms:W3CDTF">2011-08-01T06:04:30Z</dcterms:modified>
  <cp:revision>1</cp:revision>
  <dc:title>Orange White Creative Professional Modern Business Strategy Agency Presentation Template</dc:title>
</cp:coreProperties>
</file>