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6" r:id="rId3"/>
    <p:sldId id="259" r:id="rId4"/>
    <p:sldId id="258" r:id="rId5"/>
    <p:sldId id="257" r:id="rId6"/>
    <p:sldId id="260" r:id="rId7"/>
    <p:sldId id="270" r:id="rId8"/>
    <p:sldId id="271" r:id="rId9"/>
    <p:sldId id="272" r:id="rId10"/>
    <p:sldId id="273" r:id="rId11"/>
    <p:sldId id="274" r:id="rId12"/>
    <p:sldId id="275" r:id="rId13"/>
    <p:sldId id="276" r:id="rId14"/>
    <p:sldId id="277" r:id="rId15"/>
    <p:sldId id="278" r:id="rId16"/>
    <p:sldId id="279" r:id="rId17"/>
    <p:sldId id="280" r:id="rId18"/>
    <p:sldId id="268" r:id="rId19"/>
    <p:sldId id="287" r:id="rId20"/>
    <p:sldId id="288" r:id="rId21"/>
    <p:sldId id="289" r:id="rId22"/>
    <p:sldId id="291" r:id="rId23"/>
    <p:sldId id="290" r:id="rId24"/>
    <p:sldId id="292" r:id="rId25"/>
    <p:sldId id="293" r:id="rId26"/>
    <p:sldId id="281" r:id="rId27"/>
    <p:sldId id="282" r:id="rId28"/>
    <p:sldId id="283" r:id="rId29"/>
    <p:sldId id="284" r:id="rId30"/>
    <p:sldId id="285" r:id="rId31"/>
    <p:sldId id="286"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701" autoAdjust="0"/>
    <p:restoredTop sz="94660"/>
  </p:normalViewPr>
  <p:slideViewPr>
    <p:cSldViewPr>
      <p:cViewPr>
        <p:scale>
          <a:sx n="66" d="100"/>
          <a:sy n="66" d="100"/>
        </p:scale>
        <p:origin x="-1734" y="-26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2941133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249623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417849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263499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BA72E0-EE42-4E32-A68F-0B0FC2F519D9}" type="datetimeFigureOut">
              <a:rPr lang="en-US" smtClean="0"/>
              <a:pPr/>
              <a:t>03-Jun-20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307280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386694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BA72E0-EE42-4E32-A68F-0B0FC2F519D9}" type="datetimeFigureOut">
              <a:rPr lang="en-US" smtClean="0"/>
              <a:pPr/>
              <a:t>03-Jun-20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192742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BA72E0-EE42-4E32-A68F-0B0FC2F519D9}" type="datetimeFigureOut">
              <a:rPr lang="en-US" smtClean="0"/>
              <a:pPr/>
              <a:t>03-Jun-20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371788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A72E0-EE42-4E32-A68F-0B0FC2F519D9}" type="datetimeFigureOut">
              <a:rPr lang="en-US" smtClean="0"/>
              <a:pPr/>
              <a:t>03-Jun-20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19370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12590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A72E0-EE42-4E32-A68F-0B0FC2F519D9}" type="datetimeFigureOut">
              <a:rPr lang="en-US" smtClean="0"/>
              <a:pPr/>
              <a:t>03-Jun-20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267342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A72E0-EE42-4E32-A68F-0B0FC2F519D9}" type="datetimeFigureOut">
              <a:rPr lang="en-US" smtClean="0"/>
              <a:pPr/>
              <a:t>03-Jun-20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F720-2A2E-45C7-9028-E0A976BE2F78}" type="slidenum">
              <a:rPr lang="en-US" smtClean="0"/>
              <a:pPr/>
              <a:t>‹#›</a:t>
            </a:fld>
            <a:endParaRPr lang="en-US"/>
          </a:p>
        </p:txBody>
      </p:sp>
    </p:spTree>
    <p:extLst>
      <p:ext uri="{BB962C8B-B14F-4D97-AF65-F5344CB8AC3E}">
        <p14:creationId xmlns:p14="http://schemas.microsoft.com/office/powerpoint/2010/main" xmlns="" val="415622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562761"/>
            <a:ext cx="4495800" cy="1323439"/>
          </a:xfrm>
          <a:prstGeom prst="rect">
            <a:avLst/>
          </a:prstGeom>
          <a:solidFill>
            <a:schemeClr val="accent3">
              <a:lumMod val="60000"/>
              <a:lumOff val="40000"/>
            </a:schemeClr>
          </a:solidFill>
        </p:spPr>
        <p:txBody>
          <a:bodyPr wrap="square" rtlCol="0">
            <a:spAutoFit/>
          </a:bodyPr>
          <a:lstStyle/>
          <a:p>
            <a:r>
              <a:rPr lang="en-US" sz="8000" dirty="0" err="1" smtClean="0"/>
              <a:t>MongoDB</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6553200" cy="5059363"/>
          </a:xfrm>
          <a:solidFill>
            <a:schemeClr val="bg2">
              <a:lumMod val="75000"/>
            </a:schemeClr>
          </a:solidFill>
        </p:spPr>
        <p:txBody>
          <a:bodyPr>
            <a:normAutofit fontScale="92500" lnSpcReduction="10000"/>
          </a:bodyPr>
          <a:lstStyle/>
          <a:p>
            <a:pPr marL="0" indent="0">
              <a:buNone/>
            </a:pPr>
            <a:r>
              <a:rPr lang="en-US" dirty="0" smtClean="0"/>
              <a:t>{</a:t>
            </a:r>
          </a:p>
          <a:p>
            <a:pPr marL="0" indent="0">
              <a:buNone/>
            </a:pPr>
            <a:r>
              <a:rPr lang="en-US" dirty="0" smtClean="0"/>
              <a:t>	_id: ,</a:t>
            </a:r>
          </a:p>
          <a:p>
            <a:pPr marL="0" indent="0">
              <a:buNone/>
            </a:pPr>
            <a:r>
              <a:rPr lang="en-US" dirty="0" smtClean="0"/>
              <a:t>	Emp_ID:”1”</a:t>
            </a:r>
          </a:p>
          <a:p>
            <a:pPr marL="0" indent="0">
              <a:buNone/>
            </a:pPr>
            <a:r>
              <a:rPr lang="en-US" dirty="0" smtClean="0"/>
              <a:t>	</a:t>
            </a:r>
            <a:r>
              <a:rPr lang="en-US" dirty="0" err="1" smtClean="0"/>
              <a:t>Personal_details</a:t>
            </a:r>
            <a:r>
              <a:rPr lang="en-US" dirty="0" smtClean="0"/>
              <a:t>:{first_name:”</a:t>
            </a:r>
            <a:r>
              <a:rPr lang="en-US" dirty="0" err="1" smtClean="0"/>
              <a:t>ranu</a:t>
            </a:r>
            <a:r>
              <a:rPr lang="en-US" dirty="0" smtClean="0"/>
              <a:t>”,Last_name:”</a:t>
            </a:r>
            <a:r>
              <a:rPr lang="en-US" dirty="0" err="1" smtClean="0"/>
              <a:t>sahu</a:t>
            </a:r>
            <a:r>
              <a:rPr lang="en-US" dirty="0" smtClean="0"/>
              <a:t>”},</a:t>
            </a:r>
          </a:p>
          <a:p>
            <a:pPr marL="0" indent="0">
              <a:buNone/>
            </a:pPr>
            <a:r>
              <a:rPr lang="en-US" dirty="0"/>
              <a:t>	</a:t>
            </a:r>
            <a:r>
              <a:rPr lang="en-US" dirty="0" smtClean="0"/>
              <a:t>contact:{e_mail:</a:t>
            </a:r>
            <a:r>
              <a:rPr lang="en-US" dirty="0" smtClean="0">
                <a:hlinkClick r:id="rId2"/>
              </a:rPr>
              <a:t>”xyz@gmail.com</a:t>
            </a:r>
            <a:r>
              <a:rPr lang="en-US" dirty="0" smtClean="0"/>
              <a:t>”,phone:”123456789”},</a:t>
            </a:r>
          </a:p>
          <a:p>
            <a:pPr marL="0" indent="0">
              <a:buNone/>
            </a:pPr>
            <a:r>
              <a:rPr lang="en-US" dirty="0"/>
              <a:t>	</a:t>
            </a:r>
            <a:r>
              <a:rPr lang="en-US" dirty="0" smtClean="0"/>
              <a:t>address:{city: “</a:t>
            </a:r>
            <a:r>
              <a:rPr lang="en-US" dirty="0" err="1" smtClean="0"/>
              <a:t>hydrabad</a:t>
            </a:r>
            <a:r>
              <a:rPr lang="en-US" dirty="0" smtClean="0"/>
              <a:t>”,area:”</a:t>
            </a:r>
            <a:r>
              <a:rPr lang="en-US" dirty="0" err="1" smtClean="0"/>
              <a:t>madapur</a:t>
            </a:r>
            <a:r>
              <a:rPr lang="en-US" dirty="0" smtClean="0"/>
              <a:t>”}</a:t>
            </a:r>
          </a:p>
          <a:p>
            <a:pPr marL="0" indent="0">
              <a:buNone/>
            </a:pPr>
            <a:r>
              <a:rPr lang="en-US" dirty="0"/>
              <a:t>}</a:t>
            </a:r>
            <a:endParaRPr lang="en-US" dirty="0" smtClean="0"/>
          </a:p>
          <a:p>
            <a:pPr marL="0" indent="0">
              <a:buNone/>
            </a:pPr>
            <a:endParaRPr lang="en-US" dirty="0" smtClean="0"/>
          </a:p>
        </p:txBody>
      </p:sp>
    </p:spTree>
    <p:extLst>
      <p:ext uri="{BB962C8B-B14F-4D97-AF65-F5344CB8AC3E}">
        <p14:creationId xmlns:p14="http://schemas.microsoft.com/office/powerpoint/2010/main" xmlns="" val="1900500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Normalized data model</a:t>
            </a:r>
            <a:endParaRPr lang="en-US" dirty="0"/>
          </a:p>
        </p:txBody>
      </p:sp>
      <p:sp>
        <p:nvSpPr>
          <p:cNvPr id="3" name="Content Placeholder 2"/>
          <p:cNvSpPr>
            <a:spLocks noGrp="1"/>
          </p:cNvSpPr>
          <p:nvPr>
            <p:ph idx="1"/>
          </p:nvPr>
        </p:nvSpPr>
        <p:spPr>
          <a:xfrm>
            <a:off x="838200" y="1828800"/>
            <a:ext cx="7543799" cy="4360010"/>
          </a:xfrm>
          <a:solidFill>
            <a:schemeClr val="accent5">
              <a:lumMod val="40000"/>
              <a:lumOff val="60000"/>
            </a:schemeClr>
          </a:solidFill>
        </p:spPr>
        <p:txBody>
          <a:bodyPr>
            <a:normAutofit fontScale="77500" lnSpcReduction="20000"/>
          </a:bodyPr>
          <a:lstStyle/>
          <a:p>
            <a:r>
              <a:rPr lang="en-US" dirty="0" smtClean="0"/>
              <a:t>In </a:t>
            </a:r>
            <a:r>
              <a:rPr lang="en-US" dirty="0"/>
              <a:t>this model, you can refer the sub documents in the original document, using references. For example, you can re-write the above document in the normalized model as</a:t>
            </a:r>
            <a:r>
              <a:rPr lang="en-US" dirty="0" smtClean="0"/>
              <a:t>:</a:t>
            </a:r>
            <a:endParaRPr lang="en-US" dirty="0" smtClean="0"/>
          </a:p>
          <a:p>
            <a:pPr marL="0" indent="0">
              <a:buNone/>
            </a:pPr>
            <a:r>
              <a:rPr lang="en-US" dirty="0" smtClean="0"/>
              <a:t>Employee:{</a:t>
            </a:r>
          </a:p>
          <a:p>
            <a:pPr marL="0" indent="0">
              <a:buNone/>
            </a:pPr>
            <a:r>
              <a:rPr lang="en-US" dirty="0" smtClean="0"/>
              <a:t>_</a:t>
            </a:r>
            <a:r>
              <a:rPr lang="en-US" dirty="0"/>
              <a:t>id: </a:t>
            </a:r>
            <a:r>
              <a:rPr lang="en-US" dirty="0" smtClean="0"/>
              <a:t>&lt;</a:t>
            </a:r>
            <a:r>
              <a:rPr lang="en-US" dirty="0" err="1" smtClean="0"/>
              <a:t>ObjectId</a:t>
            </a:r>
            <a:r>
              <a:rPr lang="en-US" dirty="0" smtClean="0"/>
              <a:t>&gt;, Emp_ID</a:t>
            </a:r>
            <a:r>
              <a:rPr lang="en-US" dirty="0"/>
              <a:t>:”1</a:t>
            </a:r>
            <a:r>
              <a:rPr lang="en-US" dirty="0" smtClean="0"/>
              <a:t>”</a:t>
            </a:r>
          </a:p>
          <a:p>
            <a:pPr marL="0" indent="0">
              <a:buNone/>
            </a:pPr>
            <a:r>
              <a:rPr lang="en-US" dirty="0" smtClean="0"/>
              <a:t>}</a:t>
            </a:r>
          </a:p>
          <a:p>
            <a:pPr marL="0" indent="0">
              <a:buNone/>
            </a:pPr>
            <a:r>
              <a:rPr lang="en-US" dirty="0" err="1"/>
              <a:t>Personal_details</a:t>
            </a:r>
            <a:r>
              <a:rPr lang="en-US" dirty="0" smtClean="0"/>
              <a:t>:</a:t>
            </a:r>
          </a:p>
          <a:p>
            <a:pPr marL="0" indent="0">
              <a:buNone/>
            </a:pPr>
            <a:r>
              <a:rPr lang="en-US" dirty="0" smtClean="0"/>
              <a:t>{</a:t>
            </a:r>
          </a:p>
          <a:p>
            <a:pPr marL="0" indent="0">
              <a:buNone/>
            </a:pPr>
            <a:r>
              <a:rPr lang="en-US" dirty="0" smtClean="0"/>
              <a:t>_id:&lt;ObjectId102&gt;, empDocID:”ObjectID101”, first_name</a:t>
            </a:r>
            <a:r>
              <a:rPr lang="en-US" dirty="0"/>
              <a:t>:”</a:t>
            </a:r>
            <a:r>
              <a:rPr lang="en-US" dirty="0" err="1"/>
              <a:t>ranu</a:t>
            </a:r>
            <a:r>
              <a:rPr lang="en-US" dirty="0" smtClean="0"/>
              <a:t>”, Last_name</a:t>
            </a:r>
            <a:r>
              <a:rPr lang="en-US" dirty="0"/>
              <a:t>:”sahu</a:t>
            </a:r>
            <a:r>
              <a:rPr lang="en-US" dirty="0" smtClean="0"/>
              <a:t>”</a:t>
            </a:r>
          </a:p>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xmlns="" val="1434770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solidFill>
            <a:schemeClr val="accent5">
              <a:lumMod val="40000"/>
              <a:lumOff val="60000"/>
            </a:schemeClr>
          </a:solidFill>
        </p:spPr>
        <p:txBody>
          <a:bodyPr>
            <a:normAutofit fontScale="92500" lnSpcReduction="20000"/>
          </a:bodyPr>
          <a:lstStyle/>
          <a:p>
            <a:pPr marL="0" indent="0">
              <a:buNone/>
            </a:pPr>
            <a:r>
              <a:rPr lang="en-US" dirty="0"/>
              <a:t>contact:</a:t>
            </a:r>
          </a:p>
          <a:p>
            <a:pPr marL="0" indent="0">
              <a:buNone/>
            </a:pPr>
            <a:r>
              <a:rPr lang="en-US" dirty="0" smtClean="0"/>
              <a:t>{</a:t>
            </a:r>
          </a:p>
          <a:p>
            <a:pPr marL="0" indent="0">
              <a:buNone/>
            </a:pPr>
            <a:r>
              <a:rPr lang="en-US" dirty="0" smtClean="0"/>
              <a:t>_</a:t>
            </a:r>
            <a:r>
              <a:rPr lang="en-US" dirty="0"/>
              <a:t>id:&lt;ObjectId103&gt;,empDocID:”ObjectId101”,e_mail:</a:t>
            </a:r>
            <a:r>
              <a:rPr lang="en-US" dirty="0">
                <a:hlinkClick r:id="rId2"/>
              </a:rPr>
              <a:t>”xyz@gmail.com</a:t>
            </a:r>
            <a:r>
              <a:rPr lang="en-US" dirty="0"/>
              <a:t>”,phone:”123456789</a:t>
            </a:r>
            <a:r>
              <a:rPr lang="en-US" dirty="0" smtClean="0"/>
              <a:t>”</a:t>
            </a:r>
          </a:p>
          <a:p>
            <a:pPr marL="0" indent="0">
              <a:buNone/>
            </a:pPr>
            <a:r>
              <a:rPr lang="en-US" dirty="0" smtClean="0"/>
              <a:t>},</a:t>
            </a:r>
          </a:p>
          <a:p>
            <a:r>
              <a:rPr lang="en-US" dirty="0" smtClean="0"/>
              <a:t>address:</a:t>
            </a:r>
          </a:p>
          <a:p>
            <a:pPr marL="0" indent="0">
              <a:buNone/>
            </a:pPr>
            <a:r>
              <a:rPr lang="en-US" dirty="0" smtClean="0"/>
              <a:t>{</a:t>
            </a:r>
          </a:p>
          <a:p>
            <a:pPr marL="0" indent="0">
              <a:buNone/>
            </a:pPr>
            <a:r>
              <a:rPr lang="en-US" dirty="0" smtClean="0"/>
              <a:t>_id:&lt;Object104&gt;,empDocID:”ObjectId101”,city</a:t>
            </a:r>
            <a:r>
              <a:rPr lang="en-US" dirty="0"/>
              <a:t>: “</a:t>
            </a:r>
            <a:r>
              <a:rPr lang="en-US" dirty="0" err="1"/>
              <a:t>hydrabad</a:t>
            </a:r>
            <a:r>
              <a:rPr lang="en-US" dirty="0"/>
              <a:t>”,area:”</a:t>
            </a:r>
            <a:r>
              <a:rPr lang="en-US" dirty="0" err="1"/>
              <a:t>madapur</a:t>
            </a:r>
            <a:r>
              <a:rPr lang="en-US" dirty="0" smtClean="0"/>
              <a:t>”</a:t>
            </a:r>
          </a:p>
          <a:p>
            <a:pPr marL="0" indent="0">
              <a:buNone/>
            </a:pPr>
            <a:r>
              <a:rPr lang="en-US" dirty="0" smtClean="0"/>
              <a:t>}</a:t>
            </a:r>
            <a:endParaRPr lang="en-US" dirty="0"/>
          </a:p>
          <a:p>
            <a:endParaRPr lang="en-US" dirty="0"/>
          </a:p>
        </p:txBody>
      </p:sp>
    </p:spTree>
    <p:extLst>
      <p:ext uri="{BB962C8B-B14F-4D97-AF65-F5344CB8AC3E}">
        <p14:creationId xmlns:p14="http://schemas.microsoft.com/office/powerpoint/2010/main" xmlns="" val="153966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dirty="0" smtClean="0"/>
              <a:t>ndexing</a:t>
            </a:r>
            <a:endParaRPr lang="en-US" dirty="0"/>
          </a:p>
        </p:txBody>
      </p:sp>
      <p:sp>
        <p:nvSpPr>
          <p:cNvPr id="3" name="Content Placeholder 2"/>
          <p:cNvSpPr>
            <a:spLocks noGrp="1"/>
          </p:cNvSpPr>
          <p:nvPr>
            <p:ph idx="1"/>
          </p:nvPr>
        </p:nvSpPr>
        <p:spPr>
          <a:solidFill>
            <a:schemeClr val="accent6">
              <a:lumMod val="40000"/>
              <a:lumOff val="60000"/>
            </a:schemeClr>
          </a:solidFill>
        </p:spPr>
        <p:txBody>
          <a:bodyPr>
            <a:normAutofit fontScale="85000" lnSpcReduction="10000"/>
          </a:bodyPr>
          <a:lstStyle/>
          <a:p>
            <a:r>
              <a:rPr lang="en-US" dirty="0"/>
              <a:t>Defining indexes are important for faster and efficient searching of documents in a collection.</a:t>
            </a:r>
          </a:p>
          <a:p>
            <a:r>
              <a:rPr lang="en-US" dirty="0"/>
              <a:t>Indexes can be created by using the </a:t>
            </a:r>
            <a:r>
              <a:rPr lang="en-US" dirty="0" err="1"/>
              <a:t>createIndex</a:t>
            </a:r>
            <a:r>
              <a:rPr lang="en-US" dirty="0"/>
              <a:t> method. Indexes can be created on just one field or multiple field values</a:t>
            </a:r>
            <a:r>
              <a:rPr lang="en-US" dirty="0" smtClean="0"/>
              <a:t>.</a:t>
            </a:r>
          </a:p>
          <a:p>
            <a:pPr marL="0" indent="0">
              <a:buNone/>
            </a:pPr>
            <a:r>
              <a:rPr lang="en-US" dirty="0"/>
              <a:t> </a:t>
            </a:r>
            <a:r>
              <a:rPr lang="en-US" dirty="0" smtClean="0"/>
              <a:t>    </a:t>
            </a:r>
            <a:r>
              <a:rPr lang="en-US" dirty="0" err="1" smtClean="0"/>
              <a:t>db.collectionname.createIndex</a:t>
            </a:r>
            <a:r>
              <a:rPr lang="en-US" dirty="0"/>
              <a:t>( { </a:t>
            </a:r>
            <a:r>
              <a:rPr lang="en-US" dirty="0" err="1" smtClean="0"/>
              <a:t>key:value</a:t>
            </a:r>
            <a:r>
              <a:rPr lang="en-US" dirty="0" smtClean="0"/>
              <a:t> </a:t>
            </a:r>
            <a:r>
              <a:rPr lang="en-US" dirty="0"/>
              <a:t>} )</a:t>
            </a:r>
          </a:p>
          <a:p>
            <a:r>
              <a:rPr lang="en-US" dirty="0"/>
              <a:t>Indexes can be found by using the </a:t>
            </a:r>
            <a:r>
              <a:rPr lang="en-US" dirty="0" err="1"/>
              <a:t>getIndexes</a:t>
            </a:r>
            <a:r>
              <a:rPr lang="en-US" dirty="0"/>
              <a:t> method</a:t>
            </a:r>
            <a:r>
              <a:rPr lang="en-US" dirty="0" smtClean="0"/>
              <a:t>.</a:t>
            </a:r>
          </a:p>
          <a:p>
            <a:pPr marL="0" indent="0">
              <a:buNone/>
            </a:pPr>
            <a:r>
              <a:rPr lang="en-US" dirty="0"/>
              <a:t> </a:t>
            </a:r>
            <a:r>
              <a:rPr lang="en-US" dirty="0" smtClean="0"/>
              <a:t>    </a:t>
            </a:r>
            <a:r>
              <a:rPr lang="en-US" dirty="0" err="1" smtClean="0"/>
              <a:t>db.collectionname.getIndex</a:t>
            </a:r>
            <a:r>
              <a:rPr lang="en-US" dirty="0"/>
              <a:t>( </a:t>
            </a:r>
            <a:r>
              <a:rPr lang="en-US" dirty="0" smtClean="0"/>
              <a:t>)</a:t>
            </a:r>
            <a:endParaRPr lang="en-US" dirty="0"/>
          </a:p>
          <a:p>
            <a:r>
              <a:rPr lang="en-US" dirty="0"/>
              <a:t>Indexes can be removed by using the </a:t>
            </a:r>
            <a:r>
              <a:rPr lang="en-US" dirty="0" err="1"/>
              <a:t>dropIndex</a:t>
            </a:r>
            <a:r>
              <a:rPr lang="en-US" dirty="0"/>
              <a:t> for single indexes or </a:t>
            </a:r>
            <a:r>
              <a:rPr lang="en-US" dirty="0" err="1"/>
              <a:t>dropIndexes</a:t>
            </a:r>
            <a:r>
              <a:rPr lang="en-US" dirty="0"/>
              <a:t> for dropping all indexes.</a:t>
            </a:r>
          </a:p>
          <a:p>
            <a:endParaRPr lang="en-US" dirty="0"/>
          </a:p>
        </p:txBody>
      </p:sp>
    </p:spTree>
    <p:extLst>
      <p:ext uri="{BB962C8B-B14F-4D97-AF65-F5344CB8AC3E}">
        <p14:creationId xmlns:p14="http://schemas.microsoft.com/office/powerpoint/2010/main" xmlns="" val="2305575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15962"/>
          </a:xfrm>
        </p:spPr>
        <p:txBody>
          <a:bodyPr>
            <a:normAutofit fontScale="90000"/>
          </a:bodyPr>
          <a:lstStyle/>
          <a:p>
            <a:r>
              <a:rPr lang="en-US" dirty="0"/>
              <a:t>The indexing has various attributes:</a:t>
            </a:r>
            <a:br>
              <a:rPr lang="en-US" dirty="0"/>
            </a:br>
            <a:endParaRPr lang="en-US" dirty="0"/>
          </a:p>
        </p:txBody>
      </p:sp>
      <p:sp>
        <p:nvSpPr>
          <p:cNvPr id="3" name="Content Placeholder 2"/>
          <p:cNvSpPr>
            <a:spLocks noGrp="1"/>
          </p:cNvSpPr>
          <p:nvPr>
            <p:ph idx="1"/>
          </p:nvPr>
        </p:nvSpPr>
        <p:spPr>
          <a:xfrm>
            <a:off x="457200" y="1600200"/>
            <a:ext cx="8229600" cy="4572000"/>
          </a:xfrm>
          <a:solidFill>
            <a:schemeClr val="accent3">
              <a:lumMod val="60000"/>
              <a:lumOff val="40000"/>
            </a:schemeClr>
          </a:solidFill>
        </p:spPr>
        <p:txBody>
          <a:bodyPr>
            <a:normAutofit fontScale="92500" lnSpcReduction="10000"/>
          </a:bodyPr>
          <a:lstStyle/>
          <a:p>
            <a:pPr fontAlgn="base"/>
            <a:r>
              <a:rPr lang="en-US" b="1" dirty="0" smtClean="0"/>
              <a:t>Access </a:t>
            </a:r>
            <a:r>
              <a:rPr lang="en-US" b="1" dirty="0"/>
              <a:t>Types</a:t>
            </a:r>
            <a:r>
              <a:rPr lang="en-US" dirty="0"/>
              <a:t>: This refers to the type of access such as value based search, range access, etc.</a:t>
            </a:r>
          </a:p>
          <a:p>
            <a:pPr fontAlgn="base"/>
            <a:r>
              <a:rPr lang="en-US" b="1" dirty="0"/>
              <a:t>Access Time</a:t>
            </a:r>
            <a:r>
              <a:rPr lang="en-US" dirty="0"/>
              <a:t>: It refers to the time needed to find particular data element or set of elements.</a:t>
            </a:r>
          </a:p>
          <a:p>
            <a:pPr fontAlgn="base"/>
            <a:r>
              <a:rPr lang="en-US" b="1" dirty="0"/>
              <a:t>Insertion Time</a:t>
            </a:r>
            <a:r>
              <a:rPr lang="en-US" dirty="0"/>
              <a:t>: It refers to the time taken to find the appropriate space and insert a new data.</a:t>
            </a:r>
          </a:p>
          <a:p>
            <a:pPr fontAlgn="base"/>
            <a:r>
              <a:rPr lang="en-US" b="1" dirty="0"/>
              <a:t>Deletion Time</a:t>
            </a:r>
            <a:r>
              <a:rPr lang="en-US" dirty="0"/>
              <a:t>: Time taken to find an item and delete it as well as update the index structure.</a:t>
            </a:r>
          </a:p>
          <a:p>
            <a:pPr fontAlgn="base"/>
            <a:r>
              <a:rPr lang="en-US" b="1" dirty="0"/>
              <a:t>Space Overhead</a:t>
            </a:r>
            <a:r>
              <a:rPr lang="en-US" dirty="0"/>
              <a:t>: It refers to the additional space required by the index.</a:t>
            </a:r>
          </a:p>
          <a:p>
            <a:endParaRPr lang="en-US" dirty="0"/>
          </a:p>
        </p:txBody>
      </p:sp>
    </p:spTree>
    <p:extLst>
      <p:ext uri="{BB962C8B-B14F-4D97-AF65-F5344CB8AC3E}">
        <p14:creationId xmlns:p14="http://schemas.microsoft.com/office/powerpoint/2010/main" xmlns="" val="931958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There are primarily three methods of indexing:</a:t>
            </a:r>
            <a:br>
              <a:rPr lang="en-US" dirty="0"/>
            </a:br>
            <a:endParaRPr lang="en-US" dirty="0"/>
          </a:p>
        </p:txBody>
      </p:sp>
      <p:sp>
        <p:nvSpPr>
          <p:cNvPr id="3" name="Content Placeholder 2"/>
          <p:cNvSpPr>
            <a:spLocks noGrp="1"/>
          </p:cNvSpPr>
          <p:nvPr>
            <p:ph idx="1"/>
          </p:nvPr>
        </p:nvSpPr>
        <p:spPr>
          <a:solidFill>
            <a:schemeClr val="accent5">
              <a:lumMod val="40000"/>
              <a:lumOff val="60000"/>
            </a:schemeClr>
          </a:solidFill>
        </p:spPr>
        <p:txBody>
          <a:bodyPr>
            <a:normAutofit fontScale="77500" lnSpcReduction="20000"/>
          </a:bodyPr>
          <a:lstStyle/>
          <a:p>
            <a:pPr fontAlgn="base"/>
            <a:r>
              <a:rPr lang="en-US" b="1" dirty="0" smtClean="0"/>
              <a:t>Clustered Indexing - </a:t>
            </a:r>
            <a:r>
              <a:rPr lang="en-US" dirty="0"/>
              <a:t>When more than two records are stored in the same file these types of storing known as cluster indexing. </a:t>
            </a:r>
          </a:p>
          <a:p>
            <a:pPr fontAlgn="base"/>
            <a:r>
              <a:rPr lang="en-US" b="1" dirty="0"/>
              <a:t>Non-Clustered or Secondary </a:t>
            </a:r>
            <a:r>
              <a:rPr lang="en-US" b="1" dirty="0" smtClean="0"/>
              <a:t>Indexing - </a:t>
            </a:r>
            <a:r>
              <a:rPr lang="en-US" dirty="0"/>
              <a:t>A non clustered index just tells us where the data lies, i.e. it gives us a list of virtual pointers or references to the location where the data is actually stored. Data is not physically stored in the order of the index. </a:t>
            </a:r>
          </a:p>
          <a:p>
            <a:pPr fontAlgn="base"/>
            <a:r>
              <a:rPr lang="en-US" b="1" dirty="0"/>
              <a:t>Multilevel </a:t>
            </a:r>
            <a:r>
              <a:rPr lang="en-US" b="1" dirty="0" smtClean="0"/>
              <a:t>Indexing - </a:t>
            </a:r>
            <a:r>
              <a:rPr lang="en-US" dirty="0"/>
              <a:t>The multilevel indexing segregates the main block into various smaller blocks so that the same can stored in a single block. The outer blocks are divided into inner blocks which in turn are pointed to the data blocks. This can be easily stored in the main memory with fewer overheads.</a:t>
            </a:r>
          </a:p>
          <a:p>
            <a:endParaRPr lang="en-US" dirty="0"/>
          </a:p>
        </p:txBody>
      </p:sp>
    </p:spTree>
    <p:extLst>
      <p:ext uri="{BB962C8B-B14F-4D97-AF65-F5344CB8AC3E}">
        <p14:creationId xmlns:p14="http://schemas.microsoft.com/office/powerpoint/2010/main" xmlns="" val="1048849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indexing</a:t>
            </a:r>
            <a:endParaRPr lang="en-US" dirty="0"/>
          </a:p>
        </p:txBody>
      </p:sp>
      <p:sp>
        <p:nvSpPr>
          <p:cNvPr id="3" name="Content Placeholder 2"/>
          <p:cNvSpPr>
            <a:spLocks noGrp="1"/>
          </p:cNvSpPr>
          <p:nvPr>
            <p:ph idx="1"/>
          </p:nvPr>
        </p:nvSpPr>
        <p:spPr>
          <a:solidFill>
            <a:schemeClr val="accent2">
              <a:lumMod val="20000"/>
              <a:lumOff val="80000"/>
            </a:schemeClr>
          </a:solidFill>
        </p:spPr>
        <p:txBody>
          <a:bodyPr>
            <a:noAutofit/>
          </a:bodyPr>
          <a:lstStyle/>
          <a:p>
            <a:r>
              <a:rPr lang="en-US" sz="2200" b="1" dirty="0" smtClean="0"/>
              <a:t>Extra Overhead :- </a:t>
            </a:r>
            <a:r>
              <a:rPr lang="en-US" sz="2200" dirty="0" smtClean="0"/>
              <a:t>Every </a:t>
            </a:r>
            <a:r>
              <a:rPr lang="en-US" sz="2200" dirty="0"/>
              <a:t>index occupies some space as well as causes an overhead on each insert, update and delete. So if you rarely use your collection for read operations, it makes sense not to use indexes.</a:t>
            </a:r>
          </a:p>
          <a:p>
            <a:r>
              <a:rPr lang="en-US" sz="2200" b="1" dirty="0" smtClean="0"/>
              <a:t>RAM Usage :- </a:t>
            </a:r>
            <a:r>
              <a:rPr lang="en-US" sz="2200" dirty="0" smtClean="0"/>
              <a:t>Since </a:t>
            </a:r>
            <a:r>
              <a:rPr lang="en-US" sz="2200" dirty="0"/>
              <a:t>indexes are stored in RAM, you should make sure that the total size of the index does not exceed the RAM limit. If the total size increases the RAM size, it will start deleting some indexes, causing performance loss.</a:t>
            </a:r>
          </a:p>
          <a:p>
            <a:r>
              <a:rPr lang="en-US" sz="2200" b="1" dirty="0"/>
              <a:t>Query </a:t>
            </a:r>
            <a:r>
              <a:rPr lang="en-US" sz="2200" b="1" dirty="0" smtClean="0"/>
              <a:t>Limitations :-</a:t>
            </a:r>
            <a:r>
              <a:rPr lang="en-US" sz="2200" dirty="0" smtClean="0"/>
              <a:t>Indexing </a:t>
            </a:r>
            <a:r>
              <a:rPr lang="en-US" sz="2200" dirty="0"/>
              <a:t>can't be used in queries which use −</a:t>
            </a:r>
          </a:p>
          <a:p>
            <a:pPr lvl="1"/>
            <a:r>
              <a:rPr lang="en-US" sz="2200" dirty="0"/>
              <a:t>Regular expressions or negation operators like $</a:t>
            </a:r>
            <a:r>
              <a:rPr lang="en-US" sz="2200" dirty="0" err="1"/>
              <a:t>nin</a:t>
            </a:r>
            <a:r>
              <a:rPr lang="en-US" sz="2200" dirty="0"/>
              <a:t>, $not, etc.</a:t>
            </a:r>
          </a:p>
          <a:p>
            <a:pPr lvl="1"/>
            <a:r>
              <a:rPr lang="en-US" sz="2200" dirty="0"/>
              <a:t>Arithmetic operators like $mod, etc.</a:t>
            </a:r>
          </a:p>
          <a:p>
            <a:pPr lvl="1"/>
            <a:r>
              <a:rPr lang="en-US" sz="2200" dirty="0"/>
              <a:t>$where clause</a:t>
            </a:r>
          </a:p>
          <a:p>
            <a:pPr marL="0" indent="0">
              <a:buNone/>
            </a:pPr>
            <a:r>
              <a:rPr lang="en-US" sz="2200" dirty="0"/>
              <a:t/>
            </a:r>
            <a:br>
              <a:rPr lang="en-US" sz="2200" dirty="0"/>
            </a:br>
            <a:endParaRPr lang="en-US" sz="2200" dirty="0"/>
          </a:p>
        </p:txBody>
      </p:sp>
    </p:spTree>
    <p:extLst>
      <p:ext uri="{BB962C8B-B14F-4D97-AF65-F5344CB8AC3E}">
        <p14:creationId xmlns:p14="http://schemas.microsoft.com/office/powerpoint/2010/main" xmlns="" val="616381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3" name="Content Placeholder 2"/>
          <p:cNvSpPr>
            <a:spLocks noGrp="1"/>
          </p:cNvSpPr>
          <p:nvPr>
            <p:ph idx="1"/>
          </p:nvPr>
        </p:nvSpPr>
        <p:spPr>
          <a:solidFill>
            <a:schemeClr val="accent6">
              <a:lumMod val="40000"/>
              <a:lumOff val="60000"/>
            </a:schemeClr>
          </a:solidFill>
        </p:spPr>
        <p:txBody>
          <a:bodyPr>
            <a:normAutofit fontScale="77500" lnSpcReduction="20000"/>
          </a:bodyPr>
          <a:lstStyle/>
          <a:p>
            <a:r>
              <a:rPr lang="en-US" dirty="0" smtClean="0"/>
              <a:t>Index </a:t>
            </a:r>
            <a:r>
              <a:rPr lang="en-US" dirty="0"/>
              <a:t>Key </a:t>
            </a:r>
            <a:r>
              <a:rPr lang="en-US" dirty="0" smtClean="0"/>
              <a:t>Limits :- Starting </a:t>
            </a:r>
            <a:r>
              <a:rPr lang="en-US" dirty="0"/>
              <a:t>from version 2.6, MongoDB will not create an index if the value of existing index field exceeds the index key limit.</a:t>
            </a:r>
          </a:p>
          <a:p>
            <a:r>
              <a:rPr lang="en-US" dirty="0"/>
              <a:t>Inserting Documents Exceeding Index Key </a:t>
            </a:r>
            <a:r>
              <a:rPr lang="en-US" dirty="0" smtClean="0"/>
              <a:t>Limit :-MongoDB </a:t>
            </a:r>
            <a:r>
              <a:rPr lang="en-US" dirty="0"/>
              <a:t>will not insert any document into an indexed collection if the indexed field value of this document exceeds the index key limit. Same is the case with </a:t>
            </a:r>
            <a:r>
              <a:rPr lang="en-US" dirty="0" err="1"/>
              <a:t>mongorestore</a:t>
            </a:r>
            <a:r>
              <a:rPr lang="en-US" dirty="0"/>
              <a:t> and </a:t>
            </a:r>
            <a:r>
              <a:rPr lang="en-US" dirty="0" err="1"/>
              <a:t>mongoimport</a:t>
            </a:r>
            <a:r>
              <a:rPr lang="en-US" dirty="0"/>
              <a:t> utilities.</a:t>
            </a:r>
          </a:p>
          <a:p>
            <a:r>
              <a:rPr lang="en-US" dirty="0"/>
              <a:t>Maximum </a:t>
            </a:r>
            <a:r>
              <a:rPr lang="en-US" dirty="0" smtClean="0"/>
              <a:t>Ranges :-</a:t>
            </a:r>
            <a:endParaRPr lang="en-US" dirty="0"/>
          </a:p>
          <a:p>
            <a:pPr lvl="1"/>
            <a:r>
              <a:rPr lang="en-US" dirty="0"/>
              <a:t>A collection cannot have more than 64 indexes.</a:t>
            </a:r>
          </a:p>
          <a:p>
            <a:pPr lvl="1"/>
            <a:r>
              <a:rPr lang="en-US" dirty="0"/>
              <a:t>The length of the index name cannot be longer than 125 characters.</a:t>
            </a:r>
          </a:p>
          <a:p>
            <a:pPr lvl="1"/>
            <a:r>
              <a:rPr lang="en-US" dirty="0"/>
              <a:t>A compound index can have maximum 31 fields indexed.</a:t>
            </a:r>
          </a:p>
          <a:p>
            <a:pPr marL="0" indent="0">
              <a:buNone/>
            </a:pPr>
            <a:endParaRPr lang="en-US" dirty="0"/>
          </a:p>
          <a:p>
            <a:endParaRPr lang="en-US" dirty="0"/>
          </a:p>
        </p:txBody>
      </p:sp>
    </p:spTree>
    <p:extLst>
      <p:ext uri="{BB962C8B-B14F-4D97-AF65-F5344CB8AC3E}">
        <p14:creationId xmlns:p14="http://schemas.microsoft.com/office/powerpoint/2010/main" xmlns="" val="2455234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3657600" cy="1446550"/>
          </a:xfrm>
          <a:prstGeom prst="rect">
            <a:avLst/>
          </a:prstGeom>
          <a:solidFill>
            <a:schemeClr val="accent6">
              <a:lumMod val="40000"/>
              <a:lumOff val="60000"/>
            </a:schemeClr>
          </a:solidFill>
        </p:spPr>
        <p:txBody>
          <a:bodyPr wrap="square" rtlCol="0">
            <a:spAutoFit/>
          </a:bodyPr>
          <a:lstStyle/>
          <a:p>
            <a:pPr algn="r"/>
            <a:r>
              <a:rPr lang="en-US" sz="4400" dirty="0" smtClean="0"/>
              <a:t>Relationship in </a:t>
            </a:r>
            <a:r>
              <a:rPr lang="en-US" sz="4400" dirty="0" err="1" smtClean="0"/>
              <a:t>MongoDB</a:t>
            </a:r>
            <a:endParaRPr lang="en-US" sz="4400" dirty="0"/>
          </a:p>
        </p:txBody>
      </p:sp>
      <p:sp>
        <p:nvSpPr>
          <p:cNvPr id="5" name="Rectangle 4"/>
          <p:cNvSpPr/>
          <p:nvPr/>
        </p:nvSpPr>
        <p:spPr>
          <a:xfrm>
            <a:off x="533400" y="1724085"/>
            <a:ext cx="3429000" cy="4524315"/>
          </a:xfrm>
          <a:prstGeom prst="rect">
            <a:avLst/>
          </a:prstGeom>
          <a:solidFill>
            <a:schemeClr val="accent5">
              <a:lumMod val="40000"/>
              <a:lumOff val="60000"/>
            </a:schemeClr>
          </a:solidFill>
        </p:spPr>
        <p:txBody>
          <a:bodyPr wrap="square">
            <a:spAutoFit/>
          </a:bodyPr>
          <a:lstStyle/>
          <a:p>
            <a:r>
              <a:rPr lang="en-IN" sz="2400" dirty="0" smtClean="0"/>
              <a:t>Relationships in </a:t>
            </a:r>
            <a:r>
              <a:rPr lang="en-IN" sz="2400" dirty="0" err="1" smtClean="0"/>
              <a:t>MongoDB</a:t>
            </a:r>
            <a:r>
              <a:rPr lang="en-IN" sz="2400" dirty="0" smtClean="0"/>
              <a:t> represent how various documents are logically related to each other</a:t>
            </a:r>
            <a:r>
              <a:rPr lang="en-IN" sz="2400" dirty="0" smtClean="0"/>
              <a:t>.</a:t>
            </a:r>
          </a:p>
          <a:p>
            <a:r>
              <a:rPr lang="en-IN" sz="2400" dirty="0" smtClean="0"/>
              <a:t> </a:t>
            </a:r>
            <a:r>
              <a:rPr lang="en-IN" sz="2400" dirty="0" smtClean="0"/>
              <a:t>Relationships can be </a:t>
            </a:r>
            <a:r>
              <a:rPr lang="en-IN" sz="2400" dirty="0" err="1" smtClean="0"/>
              <a:t>modeled</a:t>
            </a:r>
            <a:r>
              <a:rPr lang="en-IN" sz="2400" dirty="0" smtClean="0"/>
              <a:t> via </a:t>
            </a:r>
            <a:r>
              <a:rPr lang="en-IN" sz="2400" b="1" dirty="0" smtClean="0"/>
              <a:t>Embedded</a:t>
            </a:r>
            <a:r>
              <a:rPr lang="en-IN" sz="2400" dirty="0" smtClean="0"/>
              <a:t> and </a:t>
            </a:r>
            <a:r>
              <a:rPr lang="en-IN" sz="2400" b="1" dirty="0" smtClean="0"/>
              <a:t>Referenced</a:t>
            </a:r>
            <a:r>
              <a:rPr lang="en-IN" sz="2400" dirty="0" smtClean="0"/>
              <a:t> approaches. Such relationships can be either 1:1, 1:N, N:1 or N:N.</a:t>
            </a:r>
            <a:endParaRPr lang="en-US" sz="2400" dirty="0"/>
          </a:p>
        </p:txBody>
      </p:sp>
      <p:sp>
        <p:nvSpPr>
          <p:cNvPr id="6" name="Rectangle 5"/>
          <p:cNvSpPr/>
          <p:nvPr/>
        </p:nvSpPr>
        <p:spPr>
          <a:xfrm>
            <a:off x="4267200" y="3124200"/>
            <a:ext cx="4419600" cy="3046988"/>
          </a:xfrm>
          <a:prstGeom prst="rect">
            <a:avLst/>
          </a:prstGeom>
          <a:solidFill>
            <a:schemeClr val="accent3">
              <a:lumMod val="60000"/>
              <a:lumOff val="40000"/>
            </a:schemeClr>
          </a:solidFill>
        </p:spPr>
        <p:txBody>
          <a:bodyPr wrap="square">
            <a:spAutoFit/>
          </a:bodyPr>
          <a:lstStyle/>
          <a:p>
            <a:endParaRPr lang="en-US" sz="2400" dirty="0" smtClean="0"/>
          </a:p>
          <a:p>
            <a:r>
              <a:rPr lang="en-US" sz="2400" dirty="0" smtClean="0"/>
              <a:t>// address document</a:t>
            </a:r>
          </a:p>
          <a:p>
            <a:r>
              <a:rPr lang="en-US" sz="2400" dirty="0" smtClean="0"/>
              <a:t>{</a:t>
            </a:r>
          </a:p>
          <a:p>
            <a:r>
              <a:rPr lang="en-US" sz="2400" dirty="0" smtClean="0"/>
              <a:t> </a:t>
            </a:r>
            <a:r>
              <a:rPr lang="en-US" sz="2400" dirty="0" smtClean="0"/>
              <a:t>  street</a:t>
            </a:r>
            <a:r>
              <a:rPr lang="en-US" sz="2400" dirty="0" smtClean="0"/>
              <a:t>: "123 Fake Street",</a:t>
            </a:r>
          </a:p>
          <a:p>
            <a:r>
              <a:rPr lang="en-US" sz="2400" dirty="0" smtClean="0"/>
              <a:t>   city: "</a:t>
            </a:r>
            <a:r>
              <a:rPr lang="en-US" sz="2400" dirty="0" err="1" smtClean="0"/>
              <a:t>Faketon</a:t>
            </a:r>
            <a:r>
              <a:rPr lang="en-US" sz="2400" dirty="0" smtClean="0"/>
              <a:t>",</a:t>
            </a:r>
          </a:p>
          <a:p>
            <a:r>
              <a:rPr lang="en-US" sz="2400" dirty="0" smtClean="0"/>
              <a:t>   state: "MA",</a:t>
            </a:r>
          </a:p>
          <a:p>
            <a:r>
              <a:rPr lang="en-US" sz="2400" dirty="0" smtClean="0"/>
              <a:t>   zip: "12345"</a:t>
            </a:r>
          </a:p>
          <a:p>
            <a:r>
              <a:rPr lang="en-US" sz="2400" dirty="0" smtClean="0"/>
              <a:t>}</a:t>
            </a:r>
            <a:endParaRPr lang="en-US" sz="2400" dirty="0"/>
          </a:p>
        </p:txBody>
      </p:sp>
      <p:sp>
        <p:nvSpPr>
          <p:cNvPr id="7" name="Rectangle 6"/>
          <p:cNvSpPr/>
          <p:nvPr/>
        </p:nvSpPr>
        <p:spPr>
          <a:xfrm>
            <a:off x="4267200" y="956608"/>
            <a:ext cx="3581400" cy="1938992"/>
          </a:xfrm>
          <a:prstGeom prst="rect">
            <a:avLst/>
          </a:prstGeom>
          <a:solidFill>
            <a:schemeClr val="bg2">
              <a:lumMod val="90000"/>
            </a:schemeClr>
          </a:solidFill>
        </p:spPr>
        <p:txBody>
          <a:bodyPr wrap="square">
            <a:spAutoFit/>
          </a:bodyPr>
          <a:lstStyle/>
          <a:p>
            <a:r>
              <a:rPr lang="en-US" sz="2400" dirty="0" smtClean="0"/>
              <a:t>// patron document</a:t>
            </a:r>
          </a:p>
          <a:p>
            <a:r>
              <a:rPr lang="en-US" sz="2400" dirty="0" smtClean="0"/>
              <a:t>{</a:t>
            </a:r>
          </a:p>
          <a:p>
            <a:r>
              <a:rPr lang="en-US" sz="2400" dirty="0" smtClean="0"/>
              <a:t>   _id: "</a:t>
            </a:r>
            <a:r>
              <a:rPr lang="en-US" sz="2400" dirty="0" err="1" smtClean="0"/>
              <a:t>joe</a:t>
            </a:r>
            <a:r>
              <a:rPr lang="en-US" sz="2400" dirty="0" smtClean="0"/>
              <a:t>",</a:t>
            </a:r>
          </a:p>
          <a:p>
            <a:r>
              <a:rPr lang="en-US" sz="2400" dirty="0" smtClean="0"/>
              <a:t>   name: "Joe </a:t>
            </a:r>
            <a:r>
              <a:rPr lang="en-US" sz="2400" dirty="0" err="1" smtClean="0"/>
              <a:t>Bookreader</a:t>
            </a:r>
            <a:r>
              <a:rPr lang="en-US" sz="2400" dirty="0" smtClean="0"/>
              <a:t>"</a:t>
            </a:r>
          </a:p>
          <a:p>
            <a:r>
              <a:rPr lang="en-US" sz="24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00285"/>
            <a:ext cx="3276600" cy="4524315"/>
          </a:xfrm>
          <a:prstGeom prst="rect">
            <a:avLst/>
          </a:prstGeom>
          <a:solidFill>
            <a:schemeClr val="accent5">
              <a:lumMod val="40000"/>
              <a:lumOff val="60000"/>
            </a:schemeClr>
          </a:solidFill>
        </p:spPr>
        <p:txBody>
          <a:bodyPr wrap="square">
            <a:spAutoFit/>
          </a:bodyPr>
          <a:lstStyle/>
          <a:p>
            <a:r>
              <a:rPr lang="en-IN" sz="2400" dirty="0" smtClean="0"/>
              <a:t>{</a:t>
            </a:r>
          </a:p>
          <a:p>
            <a:r>
              <a:rPr lang="en-IN" sz="2400" dirty="0" smtClean="0"/>
              <a:t>   _id: "</a:t>
            </a:r>
            <a:r>
              <a:rPr lang="en-IN" sz="2400" dirty="0" err="1" smtClean="0"/>
              <a:t>joe</a:t>
            </a:r>
            <a:r>
              <a:rPr lang="en-IN" sz="2400" dirty="0" smtClean="0"/>
              <a:t>",</a:t>
            </a:r>
          </a:p>
          <a:p>
            <a:r>
              <a:rPr lang="en-IN" sz="2400" dirty="0" smtClean="0"/>
              <a:t>   name: "Joe </a:t>
            </a:r>
            <a:r>
              <a:rPr lang="en-IN" sz="2400" dirty="0" err="1" smtClean="0"/>
              <a:t>Bookreader</a:t>
            </a:r>
            <a:r>
              <a:rPr lang="en-IN" sz="2400" dirty="0" smtClean="0"/>
              <a:t>",</a:t>
            </a:r>
          </a:p>
          <a:p>
            <a:r>
              <a:rPr lang="en-IN" sz="2400" dirty="0" smtClean="0"/>
              <a:t>   address: {</a:t>
            </a:r>
          </a:p>
          <a:p>
            <a:r>
              <a:rPr lang="en-IN" sz="2400" dirty="0" smtClean="0"/>
              <a:t>              street: "123 Fake Street",</a:t>
            </a:r>
          </a:p>
          <a:p>
            <a:r>
              <a:rPr lang="en-IN" sz="2400" dirty="0" smtClean="0"/>
              <a:t>              city: "</a:t>
            </a:r>
            <a:r>
              <a:rPr lang="en-IN" sz="2400" dirty="0" err="1" smtClean="0"/>
              <a:t>Faketon</a:t>
            </a:r>
            <a:r>
              <a:rPr lang="en-IN" sz="2400" dirty="0" smtClean="0"/>
              <a:t>",</a:t>
            </a:r>
          </a:p>
          <a:p>
            <a:r>
              <a:rPr lang="en-IN" sz="2400" dirty="0" smtClean="0"/>
              <a:t>              state: "MA",</a:t>
            </a:r>
          </a:p>
          <a:p>
            <a:r>
              <a:rPr lang="en-IN" sz="2400" dirty="0" smtClean="0"/>
              <a:t>              zip: "12345"</a:t>
            </a:r>
          </a:p>
          <a:p>
            <a:r>
              <a:rPr lang="en-IN" sz="2400" dirty="0" smtClean="0"/>
              <a:t>            }</a:t>
            </a:r>
          </a:p>
          <a:p>
            <a:r>
              <a:rPr lang="en-IN" sz="2400" dirty="0" smtClean="0"/>
              <a:t>}</a:t>
            </a:r>
            <a:endParaRPr lang="en-US" sz="2400" dirty="0"/>
          </a:p>
        </p:txBody>
      </p:sp>
      <p:sp>
        <p:nvSpPr>
          <p:cNvPr id="1025" name="Rectangle 1"/>
          <p:cNvSpPr>
            <a:spLocks noChangeArrowheads="1"/>
          </p:cNvSpPr>
          <p:nvPr/>
        </p:nvSpPr>
        <p:spPr bwMode="auto">
          <a:xfrm>
            <a:off x="4572000" y="1800285"/>
            <a:ext cx="3657600" cy="4524315"/>
          </a:xfrm>
          <a:prstGeom prst="rect">
            <a:avLst/>
          </a:prstGeom>
          <a:solidFill>
            <a:schemeClr val="accent6">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patron_id</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joe</a:t>
            </a:r>
            <a:r>
              <a:rPr kumimoji="0" lang="en-US" sz="2400" b="0" i="0" u="none" strike="noStrike" cap="none" normalizeH="0" baseline="0" dirty="0" smtClean="0">
                <a:ln>
                  <a:noFill/>
                </a:ln>
                <a:solidFill>
                  <a:schemeClr val="tx1"/>
                </a:solidFill>
                <a:effectLst/>
                <a:latin typeface="+mj-lt"/>
                <a:cs typeface="Arial" pitchFamily="34" charset="0"/>
              </a:rPr>
              <a:t>",                 // </a:t>
            </a:r>
            <a:r>
              <a:rPr kumimoji="0" lang="en-US" sz="2400" b="0" i="1" u="none" strike="noStrike" cap="none" normalizeH="0" baseline="0" dirty="0" smtClean="0">
                <a:ln>
                  <a:noFill/>
                </a:ln>
                <a:solidFill>
                  <a:schemeClr val="tx1"/>
                </a:solidFill>
                <a:effectLst/>
                <a:latin typeface="+mj-lt"/>
                <a:cs typeface="Arial" pitchFamily="34" charset="0"/>
              </a:rPr>
              <a:t>reference to patron document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street</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"123 Fake Street",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city</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err="1" smtClean="0">
                <a:ln>
                  <a:noFill/>
                </a:ln>
                <a:solidFill>
                  <a:schemeClr val="tx1"/>
                </a:solidFill>
                <a:effectLst/>
                <a:latin typeface="+mj-lt"/>
                <a:cs typeface="Arial" pitchFamily="34" charset="0"/>
              </a:rPr>
              <a:t>Faketon</a:t>
            </a:r>
            <a:r>
              <a:rPr kumimoji="0" lang="en-US" sz="24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state</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"MA",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zip</a:t>
            </a:r>
            <a:r>
              <a:rPr kumimoji="0" lang="en-US" sz="2400" b="0" i="0" u="none" strike="noStrike" cap="none" normalizeH="0" baseline="0" dirty="0" smtClean="0">
                <a:ln>
                  <a:noFill/>
                </a:ln>
                <a:solidFill>
                  <a:schemeClr val="tx1"/>
                </a:solidFill>
                <a:effectLst/>
                <a:latin typeface="+mj-lt"/>
              </a:rPr>
              <a:t>:</a:t>
            </a:r>
            <a:r>
              <a:rPr kumimoji="0" lang="en-US" sz="2400" b="0" i="0" u="none" strike="noStrike" cap="none" normalizeH="0" baseline="0" dirty="0" smtClean="0">
                <a:ln>
                  <a:noFill/>
                </a:ln>
                <a:solidFill>
                  <a:schemeClr val="tx1"/>
                </a:solidFill>
                <a:effectLst/>
                <a:latin typeface="+mj-lt"/>
                <a:cs typeface="Arial" pitchFamily="34" charset="0"/>
              </a:rPr>
              <a:t> "12345“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 } </a:t>
            </a:r>
          </a:p>
        </p:txBody>
      </p:sp>
      <p:sp>
        <p:nvSpPr>
          <p:cNvPr id="4" name="TextBox 3"/>
          <p:cNvSpPr txBox="1"/>
          <p:nvPr/>
        </p:nvSpPr>
        <p:spPr>
          <a:xfrm>
            <a:off x="609600" y="1305580"/>
            <a:ext cx="3276600" cy="523220"/>
          </a:xfrm>
          <a:prstGeom prst="rect">
            <a:avLst/>
          </a:prstGeom>
          <a:noFill/>
        </p:spPr>
        <p:txBody>
          <a:bodyPr wrap="square" rtlCol="0">
            <a:spAutoFit/>
          </a:bodyPr>
          <a:lstStyle/>
          <a:p>
            <a:r>
              <a:rPr lang="en-US" sz="2800" b="1" dirty="0" smtClean="0"/>
              <a:t>Embedded Approach</a:t>
            </a:r>
            <a:endParaRPr lang="en-US" sz="2800" b="1" dirty="0"/>
          </a:p>
        </p:txBody>
      </p:sp>
      <p:sp>
        <p:nvSpPr>
          <p:cNvPr id="5" name="TextBox 4"/>
          <p:cNvSpPr txBox="1"/>
          <p:nvPr/>
        </p:nvSpPr>
        <p:spPr>
          <a:xfrm>
            <a:off x="4648200" y="1305580"/>
            <a:ext cx="3429000" cy="523220"/>
          </a:xfrm>
          <a:prstGeom prst="rect">
            <a:avLst/>
          </a:prstGeom>
          <a:noFill/>
        </p:spPr>
        <p:txBody>
          <a:bodyPr wrap="square" rtlCol="0">
            <a:spAutoFit/>
          </a:bodyPr>
          <a:lstStyle/>
          <a:p>
            <a:r>
              <a:rPr lang="en-US" sz="2800" b="1" dirty="0" smtClean="0"/>
              <a:t>Referenced Approach</a:t>
            </a:r>
            <a:endParaRPr lang="en-US" sz="2800" b="1" dirty="0"/>
          </a:p>
        </p:txBody>
      </p:sp>
      <p:sp>
        <p:nvSpPr>
          <p:cNvPr id="6" name="TextBox 5"/>
          <p:cNvSpPr txBox="1"/>
          <p:nvPr/>
        </p:nvSpPr>
        <p:spPr>
          <a:xfrm>
            <a:off x="1676400" y="304800"/>
            <a:ext cx="5638800" cy="707886"/>
          </a:xfrm>
          <a:prstGeom prst="rect">
            <a:avLst/>
          </a:prstGeom>
          <a:noFill/>
        </p:spPr>
        <p:txBody>
          <a:bodyPr wrap="square" rtlCol="0">
            <a:spAutoFit/>
          </a:bodyPr>
          <a:lstStyle/>
          <a:p>
            <a:r>
              <a:rPr lang="en-US" sz="4000" dirty="0" smtClean="0"/>
              <a:t>One to One Relationship</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543800" cy="765175"/>
          </a:xfrm>
        </p:spPr>
        <p:txBody>
          <a:bodyPr>
            <a:noAutofit/>
          </a:bodyPr>
          <a:lstStyle/>
          <a:p>
            <a:r>
              <a:rPr lang="en-US" sz="6600" b="1" dirty="0" smtClean="0">
                <a:ea typeface="MS Mincho" pitchFamily="49" charset="-128"/>
                <a:cs typeface="Times New Roman" pitchFamily="18" charset="0"/>
              </a:rPr>
              <a:t>Introduction</a:t>
            </a:r>
            <a:endParaRPr lang="en-US" sz="6600" b="1" dirty="0">
              <a:ea typeface="MS Mincho" pitchFamily="49" charset="-128"/>
              <a:cs typeface="Times New Roman" pitchFamily="18" charset="0"/>
            </a:endParaRPr>
          </a:p>
        </p:txBody>
      </p:sp>
      <p:sp>
        <p:nvSpPr>
          <p:cNvPr id="3" name="Subtitle 2"/>
          <p:cNvSpPr>
            <a:spLocks noGrp="1"/>
          </p:cNvSpPr>
          <p:nvPr>
            <p:ph type="subTitle" idx="1"/>
          </p:nvPr>
        </p:nvSpPr>
        <p:spPr>
          <a:xfrm>
            <a:off x="1371600" y="1981200"/>
            <a:ext cx="6400800" cy="3657600"/>
          </a:xfrm>
          <a:solidFill>
            <a:schemeClr val="accent6">
              <a:lumMod val="60000"/>
              <a:lumOff val="40000"/>
            </a:schemeClr>
          </a:solidFill>
        </p:spPr>
        <p:txBody>
          <a:bodyPr>
            <a:normAutofit/>
          </a:bodyPr>
          <a:lstStyle/>
          <a:p>
            <a:pPr marL="457200" indent="-457200" algn="l">
              <a:buFont typeface="Wingdings" pitchFamily="2" charset="2"/>
              <a:buChar char="Ø"/>
            </a:pPr>
            <a:r>
              <a:rPr lang="en-US" sz="2400" dirty="0" smtClean="0">
                <a:solidFill>
                  <a:schemeClr val="tx1"/>
                </a:solidFill>
                <a:latin typeface="Times New Roman" pitchFamily="18" charset="0"/>
                <a:cs typeface="Times New Roman" pitchFamily="18" charset="0"/>
              </a:rPr>
              <a:t>MongoDB is an open source document database.</a:t>
            </a: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dirty="0" smtClean="0">
                <a:solidFill>
                  <a:schemeClr val="tx1"/>
                </a:solidFill>
                <a:latin typeface="Times New Roman" pitchFamily="18" charset="0"/>
                <a:cs typeface="Times New Roman" pitchFamily="18" charset="0"/>
              </a:rPr>
              <a:t>MongoDB is written in c++.</a:t>
            </a:r>
          </a:p>
          <a:p>
            <a:pPr marL="342900" indent="-342900" algn="l">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l"/>
            <a:endParaRPr lang="en-US" sz="24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400" dirty="0" smtClean="0">
                <a:solidFill>
                  <a:schemeClr val="tx1"/>
                </a:solidFill>
                <a:latin typeface="Times New Roman" pitchFamily="18" charset="0"/>
                <a:cs typeface="Times New Roman" pitchFamily="18" charset="0"/>
              </a:rPr>
              <a:t>It stores data in flexible JSON-like document.</a:t>
            </a:r>
          </a:p>
          <a:p>
            <a:pPr algn="l"/>
            <a:endParaRPr 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79345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76200"/>
            <a:ext cx="5638800" cy="707886"/>
          </a:xfrm>
          <a:prstGeom prst="rect">
            <a:avLst/>
          </a:prstGeom>
          <a:noFill/>
        </p:spPr>
        <p:txBody>
          <a:bodyPr wrap="square" rtlCol="0">
            <a:spAutoFit/>
          </a:bodyPr>
          <a:lstStyle/>
          <a:p>
            <a:r>
              <a:rPr lang="en-US" sz="4000" dirty="0" smtClean="0"/>
              <a:t>One to Many Relationship</a:t>
            </a:r>
            <a:endParaRPr lang="en-US" sz="4000" dirty="0"/>
          </a:p>
        </p:txBody>
      </p:sp>
      <p:sp>
        <p:nvSpPr>
          <p:cNvPr id="5" name="TextBox 4"/>
          <p:cNvSpPr txBox="1"/>
          <p:nvPr/>
        </p:nvSpPr>
        <p:spPr>
          <a:xfrm>
            <a:off x="609600" y="762000"/>
            <a:ext cx="3276600" cy="523220"/>
          </a:xfrm>
          <a:prstGeom prst="rect">
            <a:avLst/>
          </a:prstGeom>
          <a:noFill/>
        </p:spPr>
        <p:txBody>
          <a:bodyPr wrap="square" rtlCol="0">
            <a:spAutoFit/>
          </a:bodyPr>
          <a:lstStyle/>
          <a:p>
            <a:r>
              <a:rPr lang="en-US" sz="2800" b="1" dirty="0" smtClean="0"/>
              <a:t>Embedded Approach</a:t>
            </a:r>
            <a:endParaRPr lang="en-US" sz="2800" b="1" dirty="0"/>
          </a:p>
        </p:txBody>
      </p:sp>
      <p:sp>
        <p:nvSpPr>
          <p:cNvPr id="6" name="TextBox 5"/>
          <p:cNvSpPr txBox="1"/>
          <p:nvPr/>
        </p:nvSpPr>
        <p:spPr>
          <a:xfrm>
            <a:off x="5105400" y="772180"/>
            <a:ext cx="3429000" cy="523220"/>
          </a:xfrm>
          <a:prstGeom prst="rect">
            <a:avLst/>
          </a:prstGeom>
          <a:noFill/>
        </p:spPr>
        <p:txBody>
          <a:bodyPr wrap="square" rtlCol="0">
            <a:spAutoFit/>
          </a:bodyPr>
          <a:lstStyle/>
          <a:p>
            <a:r>
              <a:rPr lang="en-US" sz="2800" b="1" dirty="0" smtClean="0"/>
              <a:t>Referenced Approach</a:t>
            </a:r>
            <a:endParaRPr lang="en-US" sz="2800" b="1" dirty="0"/>
          </a:p>
        </p:txBody>
      </p:sp>
      <p:sp>
        <p:nvSpPr>
          <p:cNvPr id="7" name="Rectangle 6"/>
          <p:cNvSpPr/>
          <p:nvPr/>
        </p:nvSpPr>
        <p:spPr>
          <a:xfrm>
            <a:off x="304800" y="1331655"/>
            <a:ext cx="4267200" cy="2554545"/>
          </a:xfrm>
          <a:prstGeom prst="rect">
            <a:avLst/>
          </a:prstGeom>
          <a:solidFill>
            <a:schemeClr val="accent3">
              <a:lumMod val="60000"/>
              <a:lumOff val="40000"/>
            </a:schemeClr>
          </a:solidFill>
        </p:spPr>
        <p:txBody>
          <a:bodyPr wrap="square">
            <a:spAutoFit/>
          </a:bodyPr>
          <a:lstStyle/>
          <a:p>
            <a:r>
              <a:rPr lang="en-US" sz="1600" dirty="0" smtClean="0"/>
              <a:t>{</a:t>
            </a:r>
          </a:p>
          <a:p>
            <a:r>
              <a:rPr lang="en-US" sz="1600" dirty="0" smtClean="0"/>
              <a:t>   title: "</a:t>
            </a:r>
            <a:r>
              <a:rPr lang="en-US" sz="1600" dirty="0" err="1" smtClean="0"/>
              <a:t>MongoDB</a:t>
            </a:r>
            <a:r>
              <a:rPr lang="en-US" sz="1600" dirty="0" smtClean="0"/>
              <a:t>: The Definitive Guide",</a:t>
            </a:r>
          </a:p>
          <a:p>
            <a:r>
              <a:rPr lang="en-US" sz="1600" dirty="0" smtClean="0"/>
              <a:t>   author: [ "Kristina </a:t>
            </a:r>
            <a:r>
              <a:rPr lang="en-US" sz="1600" dirty="0" err="1" smtClean="0"/>
              <a:t>Chodorow</a:t>
            </a:r>
            <a:r>
              <a:rPr lang="en-US" sz="1600" dirty="0" smtClean="0"/>
              <a:t>", "Mike </a:t>
            </a:r>
            <a:r>
              <a:rPr lang="en-US" sz="1600" dirty="0" err="1" smtClean="0"/>
              <a:t>Dirolf</a:t>
            </a:r>
            <a:r>
              <a:rPr lang="en-US" sz="1600" dirty="0" smtClean="0"/>
              <a:t>" ],</a:t>
            </a:r>
          </a:p>
          <a:p>
            <a:r>
              <a:rPr lang="en-US" sz="1600" dirty="0" smtClean="0"/>
              <a:t>   </a:t>
            </a:r>
            <a:r>
              <a:rPr lang="en-US" sz="1600" dirty="0" err="1" smtClean="0"/>
              <a:t>published_date</a:t>
            </a:r>
            <a:r>
              <a:rPr lang="en-US" sz="1600" dirty="0" smtClean="0"/>
              <a:t>: </a:t>
            </a:r>
            <a:r>
              <a:rPr lang="en-US" sz="1600" dirty="0" err="1" smtClean="0"/>
              <a:t>ISODate</a:t>
            </a:r>
            <a:r>
              <a:rPr lang="en-US" sz="1600" dirty="0" smtClean="0"/>
              <a:t>("2010-09-24"),</a:t>
            </a:r>
          </a:p>
          <a:p>
            <a:r>
              <a:rPr lang="en-US" sz="1600" dirty="0" smtClean="0"/>
              <a:t>   pages: 216,</a:t>
            </a:r>
          </a:p>
          <a:p>
            <a:r>
              <a:rPr lang="en-US" sz="1600" dirty="0" smtClean="0"/>
              <a:t>   language: "English",</a:t>
            </a:r>
          </a:p>
          <a:p>
            <a:r>
              <a:rPr lang="en-US" sz="1600" b="1" dirty="0" smtClean="0"/>
              <a:t> </a:t>
            </a:r>
            <a:r>
              <a:rPr lang="en-US" sz="1600" b="1" dirty="0" smtClean="0"/>
              <a:t>publisher: {</a:t>
            </a:r>
          </a:p>
          <a:p>
            <a:r>
              <a:rPr lang="en-US" sz="1600" b="1" dirty="0" smtClean="0"/>
              <a:t>           name</a:t>
            </a:r>
            <a:r>
              <a:rPr lang="en-US" sz="1600" b="1" dirty="0" smtClean="0"/>
              <a:t>: "</a:t>
            </a:r>
            <a:r>
              <a:rPr lang="en-US" sz="1600" b="1" dirty="0" err="1" smtClean="0"/>
              <a:t>O'Reillly</a:t>
            </a:r>
            <a:r>
              <a:rPr lang="en-US" sz="1600" b="1" dirty="0" smtClean="0"/>
              <a:t> Media”, founded</a:t>
            </a:r>
            <a:r>
              <a:rPr lang="en-US" sz="1600" b="1" dirty="0" smtClean="0"/>
              <a:t>: 1980</a:t>
            </a:r>
            <a:r>
              <a:rPr lang="en-US" sz="1600" b="1" dirty="0" smtClean="0"/>
              <a:t>, </a:t>
            </a:r>
            <a:r>
              <a:rPr lang="en-US" sz="1600" b="1" dirty="0" smtClean="0"/>
              <a:t>location: "</a:t>
            </a:r>
            <a:r>
              <a:rPr lang="en-US" sz="1600" b="1" dirty="0" smtClean="0"/>
              <a:t>CA  </a:t>
            </a:r>
          </a:p>
          <a:p>
            <a:r>
              <a:rPr lang="en-US" sz="1600" dirty="0" smtClean="0"/>
              <a:t>}    }</a:t>
            </a:r>
            <a:endParaRPr lang="en-US" sz="1600" dirty="0" smtClean="0"/>
          </a:p>
        </p:txBody>
      </p:sp>
      <p:sp>
        <p:nvSpPr>
          <p:cNvPr id="8" name="Rectangle 7"/>
          <p:cNvSpPr/>
          <p:nvPr/>
        </p:nvSpPr>
        <p:spPr>
          <a:xfrm>
            <a:off x="304800" y="3886200"/>
            <a:ext cx="4267200" cy="2800767"/>
          </a:xfrm>
          <a:prstGeom prst="rect">
            <a:avLst/>
          </a:prstGeom>
          <a:solidFill>
            <a:schemeClr val="accent6">
              <a:lumMod val="60000"/>
              <a:lumOff val="40000"/>
            </a:schemeClr>
          </a:solidFill>
        </p:spPr>
        <p:txBody>
          <a:bodyPr wrap="square">
            <a:spAutoFit/>
          </a:bodyPr>
          <a:lstStyle/>
          <a:p>
            <a:r>
              <a:rPr lang="en-US" sz="1600" dirty="0" smtClean="0"/>
              <a:t>{</a:t>
            </a:r>
          </a:p>
          <a:p>
            <a:r>
              <a:rPr lang="en-US" sz="1600" dirty="0" smtClean="0"/>
              <a:t>   title: "50 Tips and Tricks for </a:t>
            </a:r>
            <a:r>
              <a:rPr lang="en-US" sz="1600" dirty="0" err="1" smtClean="0"/>
              <a:t>MongoDB</a:t>
            </a:r>
            <a:r>
              <a:rPr lang="en-US" sz="1600" dirty="0" smtClean="0"/>
              <a:t> Developer",</a:t>
            </a:r>
          </a:p>
          <a:p>
            <a:r>
              <a:rPr lang="en-US" sz="1600" dirty="0" smtClean="0"/>
              <a:t>   author: "Kristina </a:t>
            </a:r>
            <a:r>
              <a:rPr lang="en-US" sz="1600" dirty="0" err="1" smtClean="0"/>
              <a:t>Chodorow</a:t>
            </a:r>
            <a:r>
              <a:rPr lang="en-US" sz="1600" dirty="0" smtClean="0"/>
              <a:t>",</a:t>
            </a:r>
          </a:p>
          <a:p>
            <a:r>
              <a:rPr lang="en-US" sz="1600" dirty="0" smtClean="0"/>
              <a:t>   </a:t>
            </a:r>
            <a:r>
              <a:rPr lang="en-US" sz="1600" dirty="0" err="1" smtClean="0"/>
              <a:t>published_date</a:t>
            </a:r>
            <a:r>
              <a:rPr lang="en-US" sz="1600" dirty="0" smtClean="0"/>
              <a:t>: </a:t>
            </a:r>
            <a:r>
              <a:rPr lang="en-US" sz="1600" dirty="0" err="1" smtClean="0"/>
              <a:t>ISODate</a:t>
            </a:r>
            <a:r>
              <a:rPr lang="en-US" sz="1600" dirty="0" smtClean="0"/>
              <a:t>("2011-05-06"),</a:t>
            </a:r>
          </a:p>
          <a:p>
            <a:r>
              <a:rPr lang="en-US" sz="1600" dirty="0" smtClean="0"/>
              <a:t>   pages: 68,</a:t>
            </a:r>
          </a:p>
          <a:p>
            <a:r>
              <a:rPr lang="en-US" sz="1600" dirty="0" smtClean="0"/>
              <a:t>   language: "English",</a:t>
            </a:r>
          </a:p>
          <a:p>
            <a:r>
              <a:rPr lang="en-US" sz="1600" b="1" dirty="0" smtClean="0"/>
              <a:t>   publisher: { </a:t>
            </a:r>
          </a:p>
          <a:p>
            <a:r>
              <a:rPr lang="en-US" sz="1600" b="1" dirty="0" smtClean="0"/>
              <a:t>         name: "O'Reilly Media", founded:     1980, location: "CA" </a:t>
            </a:r>
          </a:p>
          <a:p>
            <a:r>
              <a:rPr lang="en-US" sz="1600" b="1" dirty="0" smtClean="0"/>
              <a:t> </a:t>
            </a:r>
            <a:r>
              <a:rPr lang="en-US" sz="1600" b="1" dirty="0" smtClean="0"/>
              <a:t>}    </a:t>
            </a:r>
            <a:r>
              <a:rPr lang="en-US" sz="1600" dirty="0" smtClean="0"/>
              <a:t>}</a:t>
            </a:r>
            <a:endParaRPr lang="en-US" sz="1600" dirty="0"/>
          </a:p>
        </p:txBody>
      </p:sp>
      <p:sp>
        <p:nvSpPr>
          <p:cNvPr id="9" name="Rectangle 8"/>
          <p:cNvSpPr/>
          <p:nvPr/>
        </p:nvSpPr>
        <p:spPr>
          <a:xfrm>
            <a:off x="4724400" y="2597527"/>
            <a:ext cx="4191000" cy="4031873"/>
          </a:xfrm>
          <a:prstGeom prst="rect">
            <a:avLst/>
          </a:prstGeom>
          <a:solidFill>
            <a:schemeClr val="accent5">
              <a:lumMod val="40000"/>
              <a:lumOff val="60000"/>
            </a:schemeClr>
          </a:solidFill>
        </p:spPr>
        <p:txBody>
          <a:bodyPr wrap="square">
            <a:spAutoFit/>
          </a:bodyPr>
          <a:lstStyle/>
          <a:p>
            <a:endParaRPr lang="en-US" sz="1600" dirty="0" smtClean="0"/>
          </a:p>
          <a:p>
            <a:r>
              <a:rPr lang="en-US" sz="1600" dirty="0" smtClean="0"/>
              <a:t>{</a:t>
            </a:r>
          </a:p>
          <a:p>
            <a:r>
              <a:rPr lang="en-US" sz="1600" dirty="0" smtClean="0"/>
              <a:t>   _id: 123456789</a:t>
            </a:r>
            <a:r>
              <a:rPr lang="en-US" sz="1600" dirty="0" smtClean="0"/>
              <a:t>, </a:t>
            </a:r>
            <a:r>
              <a:rPr lang="en-US" sz="1600" dirty="0" smtClean="0"/>
              <a:t>title: "</a:t>
            </a:r>
            <a:r>
              <a:rPr lang="en-US" sz="1600" dirty="0" err="1" smtClean="0"/>
              <a:t>MongoDB</a:t>
            </a:r>
            <a:r>
              <a:rPr lang="en-US" sz="1600" dirty="0" smtClean="0"/>
              <a:t>: The Definitive Guide</a:t>
            </a:r>
            <a:r>
              <a:rPr lang="en-US" sz="1600" dirty="0" smtClean="0"/>
              <a:t>", author</a:t>
            </a:r>
            <a:r>
              <a:rPr lang="en-US" sz="1600" dirty="0" smtClean="0"/>
              <a:t>: [ "Kristina </a:t>
            </a:r>
            <a:r>
              <a:rPr lang="en-US" sz="1600" dirty="0" err="1" smtClean="0"/>
              <a:t>Chodorow</a:t>
            </a:r>
            <a:r>
              <a:rPr lang="en-US" sz="1600" dirty="0" smtClean="0"/>
              <a:t>", "Mike </a:t>
            </a:r>
            <a:r>
              <a:rPr lang="en-US" sz="1600" dirty="0" err="1" smtClean="0"/>
              <a:t>Dirolf</a:t>
            </a:r>
            <a:r>
              <a:rPr lang="en-US" sz="1600" dirty="0" smtClean="0"/>
              <a:t>" </a:t>
            </a:r>
            <a:r>
              <a:rPr lang="en-US" sz="1600" dirty="0" smtClean="0"/>
              <a:t>],  </a:t>
            </a:r>
            <a:r>
              <a:rPr lang="en-US" sz="1600" dirty="0" err="1" smtClean="0"/>
              <a:t>published_date</a:t>
            </a:r>
            <a:r>
              <a:rPr lang="en-US" sz="1600" dirty="0" smtClean="0"/>
              <a:t>: </a:t>
            </a:r>
            <a:r>
              <a:rPr lang="en-US" sz="1600" dirty="0" err="1" smtClean="0"/>
              <a:t>ISODate</a:t>
            </a:r>
            <a:r>
              <a:rPr lang="en-US" sz="1600" dirty="0" smtClean="0"/>
              <a:t>("</a:t>
            </a:r>
            <a:r>
              <a:rPr lang="en-US" sz="1600" dirty="0" smtClean="0"/>
              <a:t>2010-09-24), pages</a:t>
            </a:r>
            <a:r>
              <a:rPr lang="en-US" sz="1600" dirty="0" smtClean="0"/>
              <a:t>: </a:t>
            </a:r>
            <a:r>
              <a:rPr lang="en-US" sz="1600" dirty="0" smtClean="0"/>
              <a:t>216, language</a:t>
            </a:r>
            <a:r>
              <a:rPr lang="en-US" sz="1600" dirty="0" smtClean="0"/>
              <a:t>: "English</a:t>
            </a:r>
            <a:r>
              <a:rPr lang="en-US" sz="1600" dirty="0" smtClean="0"/>
              <a:t>", </a:t>
            </a:r>
            <a:r>
              <a:rPr lang="en-US" sz="1600" b="1" dirty="0" err="1" smtClean="0"/>
              <a:t>publisher_id</a:t>
            </a:r>
            <a:r>
              <a:rPr lang="en-US" sz="1600" b="1" dirty="0" smtClean="0"/>
              <a:t>: "</a:t>
            </a:r>
            <a:r>
              <a:rPr lang="en-US" sz="1600" b="1" dirty="0" err="1" smtClean="0"/>
              <a:t>oreilly</a:t>
            </a:r>
            <a:r>
              <a:rPr lang="en-US" sz="1600" b="1" dirty="0" smtClean="0"/>
              <a:t>“      </a:t>
            </a:r>
          </a:p>
          <a:p>
            <a:r>
              <a:rPr lang="en-US" sz="1600" dirty="0" smtClean="0"/>
              <a:t> }</a:t>
            </a:r>
          </a:p>
          <a:p>
            <a:endParaRPr lang="en-US" sz="1600" dirty="0" smtClean="0"/>
          </a:p>
          <a:p>
            <a:r>
              <a:rPr lang="en-US" sz="1600" dirty="0" smtClean="0"/>
              <a:t>{</a:t>
            </a:r>
          </a:p>
          <a:p>
            <a:r>
              <a:rPr lang="en-US" sz="1600" dirty="0" smtClean="0"/>
              <a:t>   _id: 234567890</a:t>
            </a:r>
            <a:r>
              <a:rPr lang="en-US" sz="1600" dirty="0" smtClean="0"/>
              <a:t>, </a:t>
            </a:r>
            <a:r>
              <a:rPr lang="en-US" sz="1600" dirty="0" smtClean="0"/>
              <a:t>title: "50 Tips and Tricks for </a:t>
            </a:r>
            <a:r>
              <a:rPr lang="en-US" sz="1600" dirty="0" err="1" smtClean="0"/>
              <a:t>MongoDB</a:t>
            </a:r>
            <a:r>
              <a:rPr lang="en-US" sz="1600" dirty="0" smtClean="0"/>
              <a:t> Developer</a:t>
            </a:r>
            <a:r>
              <a:rPr lang="en-US" sz="1600" dirty="0" smtClean="0"/>
              <a:t>",  </a:t>
            </a:r>
            <a:r>
              <a:rPr lang="en-US" sz="1600" dirty="0" smtClean="0"/>
              <a:t>author: "Kristina </a:t>
            </a:r>
            <a:r>
              <a:rPr lang="en-US" sz="1600" dirty="0" err="1" smtClean="0"/>
              <a:t>Chodorow</a:t>
            </a:r>
            <a:r>
              <a:rPr lang="en-US" sz="1600" dirty="0" smtClean="0"/>
              <a:t>", </a:t>
            </a:r>
            <a:r>
              <a:rPr lang="en-US" sz="1600" dirty="0" err="1" smtClean="0"/>
              <a:t>published_date</a:t>
            </a:r>
            <a:r>
              <a:rPr lang="en-US" sz="1600" dirty="0" smtClean="0"/>
              <a:t>: </a:t>
            </a:r>
            <a:r>
              <a:rPr lang="en-US" sz="1600" dirty="0" err="1" smtClean="0"/>
              <a:t>ISODate</a:t>
            </a:r>
            <a:r>
              <a:rPr lang="en-US" sz="1600" dirty="0" smtClean="0"/>
              <a:t>("2011-05-06</a:t>
            </a:r>
            <a:r>
              <a:rPr lang="en-US" sz="1600" dirty="0" smtClean="0"/>
              <a:t>"),  </a:t>
            </a:r>
            <a:r>
              <a:rPr lang="en-US" sz="1600" dirty="0" smtClean="0"/>
              <a:t>pages: 68</a:t>
            </a:r>
            <a:r>
              <a:rPr lang="en-US" sz="1600" dirty="0" smtClean="0"/>
              <a:t>, </a:t>
            </a:r>
            <a:r>
              <a:rPr lang="en-US" sz="1600" dirty="0" smtClean="0"/>
              <a:t>language: "English</a:t>
            </a:r>
            <a:r>
              <a:rPr lang="en-US" sz="1600" dirty="0" smtClean="0"/>
              <a:t>",  </a:t>
            </a:r>
            <a:r>
              <a:rPr lang="en-US" sz="1600" b="1" dirty="0" err="1" smtClean="0"/>
              <a:t>publisher_id</a:t>
            </a:r>
            <a:r>
              <a:rPr lang="en-US" sz="1600" b="1" dirty="0" smtClean="0"/>
              <a:t>: "</a:t>
            </a:r>
            <a:r>
              <a:rPr lang="en-US" sz="1600" b="1" dirty="0" err="1" smtClean="0"/>
              <a:t>oreilly</a:t>
            </a:r>
            <a:r>
              <a:rPr lang="en-US" sz="1600" b="1" dirty="0" smtClean="0"/>
              <a:t>“        </a:t>
            </a:r>
          </a:p>
          <a:p>
            <a:r>
              <a:rPr lang="en-US" sz="1600" dirty="0" smtClean="0"/>
              <a:t> }</a:t>
            </a:r>
            <a:endParaRPr lang="en-US" sz="1600" dirty="0"/>
          </a:p>
        </p:txBody>
      </p:sp>
      <p:sp>
        <p:nvSpPr>
          <p:cNvPr id="10" name="Rectangle 9"/>
          <p:cNvSpPr/>
          <p:nvPr/>
        </p:nvSpPr>
        <p:spPr>
          <a:xfrm>
            <a:off x="4724400" y="1295400"/>
            <a:ext cx="4191000" cy="1477328"/>
          </a:xfrm>
          <a:prstGeom prst="rect">
            <a:avLst/>
          </a:prstGeom>
          <a:solidFill>
            <a:schemeClr val="accent4">
              <a:lumMod val="40000"/>
              <a:lumOff val="60000"/>
            </a:schemeClr>
          </a:solidFill>
        </p:spPr>
        <p:txBody>
          <a:bodyPr wrap="square">
            <a:spAutoFit/>
          </a:bodyPr>
          <a:lstStyle/>
          <a:p>
            <a:r>
              <a:rPr lang="en-US" dirty="0" smtClean="0"/>
              <a:t>{</a:t>
            </a:r>
          </a:p>
          <a:p>
            <a:r>
              <a:rPr lang="en-US" b="1" dirty="0" smtClean="0"/>
              <a:t>   _id: "</a:t>
            </a:r>
            <a:r>
              <a:rPr lang="en-US" b="1" dirty="0" err="1" smtClean="0"/>
              <a:t>oreilly</a:t>
            </a:r>
            <a:r>
              <a:rPr lang="en-US" b="1" dirty="0" smtClean="0"/>
              <a:t>“,</a:t>
            </a:r>
          </a:p>
          <a:p>
            <a:r>
              <a:rPr lang="en-US" dirty="0" smtClean="0"/>
              <a:t> name: "O'Reilly Media,  founded: 1980,  location: "CA“      </a:t>
            </a:r>
          </a:p>
          <a:p>
            <a:r>
              <a:rPr lang="en-US"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04800" y="228600"/>
            <a:ext cx="3810000" cy="1077218"/>
          </a:xfrm>
          <a:prstGeom prst="rect">
            <a:avLst/>
          </a:prstGeom>
          <a:solidFill>
            <a:schemeClr val="bg2">
              <a:lumMod val="9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3200" i="0" u="none" strike="noStrike" cap="none" normalizeH="0" baseline="0" dirty="0" err="1" smtClean="0">
                <a:ln>
                  <a:noFill/>
                </a:ln>
                <a:solidFill>
                  <a:schemeClr val="tx1"/>
                </a:solidFill>
                <a:effectLst/>
                <a:latin typeface="+mj-lt"/>
                <a:cs typeface="Arial" pitchFamily="34" charset="0"/>
              </a:rPr>
              <a:t>MongoDB</a:t>
            </a:r>
            <a:r>
              <a:rPr kumimoji="0" lang="en-US" sz="3200" i="0" u="none" strike="noStrike" cap="none" normalizeH="0" baseline="0" dirty="0" smtClean="0">
                <a:ln>
                  <a:noFill/>
                </a:ln>
                <a:solidFill>
                  <a:schemeClr val="tx1"/>
                </a:solidFill>
                <a:effectLst/>
                <a:latin typeface="+mj-lt"/>
                <a:cs typeface="Arial" pitchFamily="34" charset="0"/>
              </a:rPr>
              <a:t> - Database References</a:t>
            </a:r>
          </a:p>
        </p:txBody>
      </p:sp>
      <p:sp>
        <p:nvSpPr>
          <p:cNvPr id="4" name="Rectangle 3"/>
          <p:cNvSpPr/>
          <p:nvPr/>
        </p:nvSpPr>
        <p:spPr>
          <a:xfrm>
            <a:off x="304800" y="1447800"/>
            <a:ext cx="3810000" cy="5262979"/>
          </a:xfrm>
          <a:prstGeom prst="rect">
            <a:avLst/>
          </a:prstGeom>
          <a:solidFill>
            <a:schemeClr val="accent6">
              <a:lumMod val="60000"/>
              <a:lumOff val="40000"/>
            </a:schemeClr>
          </a:solidFill>
        </p:spPr>
        <p:txBody>
          <a:bodyPr wrap="square">
            <a:spAutoFit/>
          </a:bodyPr>
          <a:lstStyle/>
          <a:p>
            <a:pPr algn="ctr"/>
            <a:r>
              <a:rPr lang="en-IN" sz="2400" dirty="0" smtClean="0"/>
              <a:t>T</a:t>
            </a:r>
            <a:r>
              <a:rPr lang="en-IN" sz="2400" dirty="0" smtClean="0"/>
              <a:t>o </a:t>
            </a:r>
            <a:r>
              <a:rPr lang="en-IN" sz="2400" dirty="0" smtClean="0"/>
              <a:t>implement a normalized database structure in </a:t>
            </a:r>
            <a:r>
              <a:rPr lang="en-IN" sz="2400" dirty="0" err="1" smtClean="0"/>
              <a:t>MongoDB</a:t>
            </a:r>
            <a:r>
              <a:rPr lang="en-IN" sz="2400" dirty="0" smtClean="0"/>
              <a:t>, we use the concept of </a:t>
            </a:r>
            <a:r>
              <a:rPr lang="en-IN" sz="2400" b="1" dirty="0" smtClean="0"/>
              <a:t>Referenced Relationships</a:t>
            </a:r>
            <a:r>
              <a:rPr lang="en-IN" sz="2400" dirty="0" smtClean="0"/>
              <a:t> also referred to as </a:t>
            </a:r>
            <a:r>
              <a:rPr lang="en-IN" sz="2400" b="1" dirty="0" smtClean="0"/>
              <a:t>Manual References</a:t>
            </a:r>
            <a:r>
              <a:rPr lang="en-IN" sz="2400" dirty="0" smtClean="0"/>
              <a:t> in which we manually store the referenced document's id inside other document. However, in cases where a document contains references from different collections, we can use </a:t>
            </a:r>
            <a:r>
              <a:rPr lang="en-IN" sz="2400" b="1" dirty="0" err="1" smtClean="0"/>
              <a:t>MongoDB</a:t>
            </a:r>
            <a:r>
              <a:rPr lang="en-IN" sz="2400" b="1" dirty="0" smtClean="0"/>
              <a:t> </a:t>
            </a:r>
            <a:r>
              <a:rPr lang="en-IN" sz="2400" b="1" dirty="0" err="1" smtClean="0"/>
              <a:t>DBRefs</a:t>
            </a:r>
            <a:r>
              <a:rPr lang="en-IN" sz="2400" dirty="0" smtClean="0"/>
              <a:t>.</a:t>
            </a:r>
            <a:endParaRPr lang="en-US" sz="2400" dirty="0"/>
          </a:p>
        </p:txBody>
      </p:sp>
      <p:sp>
        <p:nvSpPr>
          <p:cNvPr id="39939" name="Rectangle 3"/>
          <p:cNvSpPr>
            <a:spLocks noChangeArrowheads="1"/>
          </p:cNvSpPr>
          <p:nvPr/>
        </p:nvSpPr>
        <p:spPr bwMode="auto">
          <a:xfrm>
            <a:off x="4267200" y="609600"/>
            <a:ext cx="4572000" cy="2462213"/>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strike="noStrike" cap="none" normalizeH="0" baseline="0" dirty="0" smtClean="0">
                <a:ln>
                  <a:noFill/>
                </a:ln>
                <a:effectLst/>
                <a:latin typeface="+mj-lt"/>
                <a:cs typeface="Arial" pitchFamily="34" charset="0"/>
              </a:rPr>
              <a:t>Manual references </a:t>
            </a:r>
            <a:r>
              <a:rPr kumimoji="0" lang="en-US" sz="2200" i="0" strike="noStrike" cap="none" normalizeH="0" baseline="0" dirty="0" smtClean="0">
                <a:ln>
                  <a:noFill/>
                </a:ln>
                <a:effectLst/>
                <a:latin typeface="+mj-lt"/>
                <a:cs typeface="Arial" pitchFamily="34" charset="0"/>
              </a:rPr>
              <a:t>where you save the  _id field of one document in another document as a reference. Then your application can run a second query to return the related data. These references are simple and sufficient for most use cases. </a:t>
            </a:r>
          </a:p>
        </p:txBody>
      </p:sp>
      <p:sp>
        <p:nvSpPr>
          <p:cNvPr id="39940" name="Rectangle 4"/>
          <p:cNvSpPr>
            <a:spLocks noChangeArrowheads="1"/>
          </p:cNvSpPr>
          <p:nvPr/>
        </p:nvSpPr>
        <p:spPr bwMode="auto">
          <a:xfrm>
            <a:off x="4267200" y="3200400"/>
            <a:ext cx="4572000" cy="3139321"/>
          </a:xfrm>
          <a:prstGeom prst="rect">
            <a:avLst/>
          </a:prstGeom>
          <a:solidFill>
            <a:schemeClr val="accent3">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200" b="1" i="0" u="none" strike="noStrike" cap="none" normalizeH="0" baseline="0" dirty="0" err="1" smtClean="0">
                <a:ln>
                  <a:noFill/>
                </a:ln>
                <a:solidFill>
                  <a:schemeClr val="tx1"/>
                </a:solidFill>
                <a:effectLst/>
                <a:latin typeface="+mj-lt"/>
                <a:cs typeface="Arial" pitchFamily="34" charset="0"/>
              </a:rPr>
              <a:t>DBRefs</a:t>
            </a:r>
            <a:r>
              <a:rPr kumimoji="0" lang="en-US" sz="2200" b="0" i="0" u="none" strike="noStrike" cap="none" normalizeH="0" baseline="0" dirty="0" smtClean="0">
                <a:ln>
                  <a:noFill/>
                </a:ln>
                <a:solidFill>
                  <a:schemeClr val="tx1"/>
                </a:solidFill>
                <a:effectLst/>
                <a:latin typeface="+mj-lt"/>
                <a:cs typeface="Arial" pitchFamily="34" charset="0"/>
              </a:rPr>
              <a:t> are references from one document to another using the value of the first document’s _id field, collection name, and, optionally, its database name. By including these names, </a:t>
            </a:r>
            <a:r>
              <a:rPr kumimoji="0" lang="en-US" sz="2200" b="0" i="0" u="none" strike="noStrike" cap="none" normalizeH="0" baseline="0" dirty="0" err="1" smtClean="0">
                <a:ln>
                  <a:noFill/>
                </a:ln>
                <a:solidFill>
                  <a:schemeClr val="tx1"/>
                </a:solidFill>
                <a:effectLst/>
                <a:latin typeface="+mj-lt"/>
                <a:cs typeface="Arial" pitchFamily="34" charset="0"/>
              </a:rPr>
              <a:t>DBRefs</a:t>
            </a:r>
            <a:r>
              <a:rPr kumimoji="0" lang="en-US" sz="2200" b="0" i="0" u="none" strike="noStrike" cap="none" normalizeH="0" baseline="0" dirty="0" smtClean="0">
                <a:ln>
                  <a:noFill/>
                </a:ln>
                <a:solidFill>
                  <a:schemeClr val="tx1"/>
                </a:solidFill>
                <a:effectLst/>
                <a:latin typeface="+mj-lt"/>
                <a:cs typeface="Arial" pitchFamily="34" charset="0"/>
              </a:rPr>
              <a:t> allow documents located in multiple collections to be more easily linked with documents from a single collection.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762000" y="1752600"/>
            <a:ext cx="7848600" cy="4154984"/>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mj-lt"/>
                <a:cs typeface="Arial" pitchFamily="34" charset="0"/>
              </a:rPr>
              <a:t>DBRefs</a:t>
            </a:r>
            <a:r>
              <a:rPr kumimoji="0" lang="en-US" sz="2400" b="1" i="0" u="none" strike="noStrike" cap="none" normalizeH="0" baseline="0" dirty="0" smtClean="0">
                <a:ln>
                  <a:noFill/>
                </a:ln>
                <a:solidFill>
                  <a:schemeClr val="tx1"/>
                </a:solidFill>
                <a:effectLst/>
                <a:latin typeface="+mj-lt"/>
                <a:cs typeface="Arial" pitchFamily="34" charset="0"/>
              </a:rPr>
              <a:t> </a:t>
            </a:r>
            <a:r>
              <a:rPr kumimoji="0" lang="en-US" sz="2400" b="0" i="0" u="none" strike="noStrike" cap="none" normalizeH="0" baseline="0" dirty="0" smtClean="0">
                <a:ln>
                  <a:noFill/>
                </a:ln>
                <a:solidFill>
                  <a:schemeClr val="tx1"/>
                </a:solidFill>
                <a:effectLst/>
                <a:latin typeface="+mj-lt"/>
                <a:cs typeface="Arial" pitchFamily="34" charset="0"/>
              </a:rPr>
              <a:t> have the following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$ref</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The $ref field holds the name of the collection where the referenced document resides.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$id</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cs typeface="Arial" pitchFamily="34" charset="0"/>
              </a:rPr>
              <a:t>The $id field contains the value of the _id field in the referenced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j-lt"/>
                <a:cs typeface="Arial" pitchFamily="34" charset="0"/>
              </a:rPr>
              <a:t>$db</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chemeClr val="tx1"/>
                </a:solidFill>
                <a:effectLst/>
                <a:latin typeface="+mj-lt"/>
                <a:cs typeface="Arial" pitchFamily="34" charset="0"/>
              </a:rPr>
              <a:t>Optional.</a:t>
            </a:r>
            <a:endParaRPr kumimoji="0" lang="en-US"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cs typeface="Arial" pitchFamily="34" charset="0"/>
            </a:endParaRPr>
          </a:p>
        </p:txBody>
      </p:sp>
      <p:sp>
        <p:nvSpPr>
          <p:cNvPr id="3" name="Rectangle 2"/>
          <p:cNvSpPr/>
          <p:nvPr/>
        </p:nvSpPr>
        <p:spPr>
          <a:xfrm>
            <a:off x="838200" y="685800"/>
            <a:ext cx="2271776" cy="830997"/>
          </a:xfrm>
          <a:prstGeom prst="rect">
            <a:avLst/>
          </a:prstGeom>
        </p:spPr>
        <p:txBody>
          <a:bodyPr wrap="none">
            <a:spAutoFit/>
          </a:bodyPr>
          <a:lstStyle/>
          <a:p>
            <a:pPr lvl="0" fontAlgn="base">
              <a:spcBef>
                <a:spcPct val="0"/>
              </a:spcBef>
              <a:spcAft>
                <a:spcPct val="0"/>
              </a:spcAft>
            </a:pPr>
            <a:r>
              <a:rPr lang="en-US" sz="4800" b="1" dirty="0" smtClean="0">
                <a:latin typeface="Arial" pitchFamily="34" charset="0"/>
                <a:cs typeface="Arial" pitchFamily="34" charset="0"/>
              </a:rPr>
              <a:t>Format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1676400" y="145971"/>
            <a:ext cx="6553200" cy="3816429"/>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t>
            </a:r>
            <a:endParaRPr lang="en-US" sz="2200" dirty="0" smtClean="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"_id":</a:t>
            </a:r>
            <a:r>
              <a:rPr kumimoji="0" lang="en-US" sz="2200" b="0" i="0" u="none" strike="noStrike" cap="none" normalizeH="0" baseline="0" dirty="0" err="1" smtClean="0">
                <a:ln>
                  <a:noFill/>
                </a:ln>
                <a:solidFill>
                  <a:schemeClr val="tx1"/>
                </a:solidFill>
                <a:effectLst/>
                <a:cs typeface="Arial" pitchFamily="34" charset="0"/>
              </a:rPr>
              <a:t>ObjectId</a:t>
            </a:r>
            <a:r>
              <a:rPr kumimoji="0" lang="en-US" sz="2200" b="0" i="0" u="none" strike="noStrike" cap="none" normalizeH="0" baseline="0" dirty="0" smtClean="0">
                <a:ln>
                  <a:noFill/>
                </a:ln>
                <a:solidFill>
                  <a:schemeClr val="tx1"/>
                </a:solidFill>
                <a:effectLst/>
                <a:cs typeface="Arial" pitchFamily="34" charset="0"/>
              </a:rPr>
              <a:t>("53402597d852426020000002"),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"address":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 "$ref": "</a:t>
            </a:r>
            <a:r>
              <a:rPr kumimoji="0" lang="en-US" sz="2200" b="1" i="0" u="none" strike="noStrike" cap="none" normalizeH="0" baseline="0" dirty="0" err="1" smtClean="0">
                <a:ln>
                  <a:noFill/>
                </a:ln>
                <a:solidFill>
                  <a:schemeClr val="tx1"/>
                </a:solidFill>
                <a:effectLst/>
                <a:cs typeface="Arial" pitchFamily="34" charset="0"/>
              </a:rPr>
              <a:t>address_home</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 "$id":  </a:t>
            </a:r>
            <a:r>
              <a:rPr kumimoji="0" lang="en-US" sz="2200" b="1" i="0" u="none" strike="noStrike" cap="none" normalizeH="0" baseline="0" dirty="0" err="1" smtClean="0">
                <a:ln>
                  <a:noFill/>
                </a:ln>
                <a:solidFill>
                  <a:schemeClr val="tx1"/>
                </a:solidFill>
                <a:effectLst/>
                <a:cs typeface="Arial" pitchFamily="34" charset="0"/>
              </a:rPr>
              <a:t>ObjectId</a:t>
            </a:r>
            <a:r>
              <a:rPr kumimoji="0" lang="en-US" sz="2200" b="1" i="0" u="none" strike="noStrike" cap="none" normalizeH="0" baseline="0" dirty="0" smtClean="0">
                <a:ln>
                  <a:noFill/>
                </a:ln>
                <a:solidFill>
                  <a:schemeClr val="tx1"/>
                </a:solidFill>
                <a:effectLst/>
                <a:cs typeface="Arial" pitchFamily="34" charset="0"/>
              </a:rPr>
              <a:t>("534009e4d852427820000002"),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"$db": "</a:t>
            </a:r>
            <a:r>
              <a:rPr kumimoji="0" lang="en-US" sz="2200" b="1" i="0" u="none" strike="noStrike" cap="none" normalizeH="0" baseline="0" dirty="0" err="1" smtClean="0">
                <a:ln>
                  <a:noFill/>
                </a:ln>
                <a:solidFill>
                  <a:schemeClr val="tx1"/>
                </a:solidFill>
                <a:effectLst/>
                <a:cs typeface="Arial" pitchFamily="34" charset="0"/>
              </a:rPr>
              <a:t>techment</a:t>
            </a:r>
            <a:r>
              <a:rPr kumimoji="0" lang="en-US" sz="2200" b="1"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cs typeface="Arial" pitchFamily="34" charset="0"/>
              </a:rPr>
              <a:t>}</a:t>
            </a:r>
            <a:r>
              <a:rPr kumimoji="0" lang="en-US" sz="2200" b="0"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"contact": "987654321", "dob": "01-01-1991", "name": "Tom </a:t>
            </a:r>
            <a:r>
              <a:rPr kumimoji="0" lang="en-US" sz="2200" b="0" i="0" u="none" strike="noStrike" cap="none" normalizeH="0" baseline="0" dirty="0" err="1" smtClean="0">
                <a:ln>
                  <a:noFill/>
                </a:ln>
                <a:solidFill>
                  <a:schemeClr val="tx1"/>
                </a:solidFill>
                <a:effectLst/>
                <a:cs typeface="Arial" pitchFamily="34" charset="0"/>
              </a:rPr>
              <a:t>Benzamin</a:t>
            </a:r>
            <a:r>
              <a:rPr kumimoji="0" lang="en-US" sz="2200" b="0" i="0" u="none" strike="noStrike" cap="none" normalizeH="0" baseline="0" dirty="0" smtClean="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cs typeface="Arial" pitchFamily="34" charset="0"/>
              </a:rPr>
              <a:t> } </a:t>
            </a:r>
          </a:p>
        </p:txBody>
      </p:sp>
      <p:sp>
        <p:nvSpPr>
          <p:cNvPr id="3" name="TextBox 2"/>
          <p:cNvSpPr txBox="1"/>
          <p:nvPr/>
        </p:nvSpPr>
        <p:spPr>
          <a:xfrm>
            <a:off x="838200" y="909221"/>
            <a:ext cx="609600" cy="5262979"/>
          </a:xfrm>
          <a:prstGeom prst="rect">
            <a:avLst/>
          </a:prstGeom>
          <a:noFill/>
        </p:spPr>
        <p:txBody>
          <a:bodyPr wrap="square" rtlCol="0">
            <a:spAutoFit/>
          </a:bodyPr>
          <a:lstStyle/>
          <a:p>
            <a:r>
              <a:rPr lang="en-US" sz="4800" b="1" dirty="0" smtClean="0"/>
              <a:t>EXAMPLE</a:t>
            </a:r>
            <a:endParaRPr lang="en-US" sz="4800" b="1" dirty="0"/>
          </a:p>
        </p:txBody>
      </p:sp>
      <p:sp>
        <p:nvSpPr>
          <p:cNvPr id="38914" name="Rectangle 2"/>
          <p:cNvSpPr>
            <a:spLocks noChangeArrowheads="1"/>
          </p:cNvSpPr>
          <p:nvPr/>
        </p:nvSpPr>
        <p:spPr bwMode="auto">
          <a:xfrm>
            <a:off x="1676400" y="3962400"/>
            <a:ext cx="6553200" cy="2739211"/>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mj-lt"/>
                <a:cs typeface="Arial" pitchFamily="34" charset="0"/>
              </a:rPr>
              <a:t>//Collection</a:t>
            </a:r>
            <a:r>
              <a:rPr kumimoji="0" lang="en-US" b="0" i="1" u="none" strike="noStrike" cap="none" normalizeH="0" dirty="0" smtClean="0">
                <a:ln>
                  <a:noFill/>
                </a:ln>
                <a:solidFill>
                  <a:schemeClr val="tx1"/>
                </a:solidFill>
                <a:effectLst/>
                <a:latin typeface="+mj-lt"/>
                <a:cs typeface="Arial" pitchFamily="34" charset="0"/>
              </a:rPr>
              <a:t> Name : “</a:t>
            </a:r>
            <a:r>
              <a:rPr kumimoji="0" lang="en-US" b="0" i="1" u="none" strike="noStrike" cap="none" normalizeH="0" dirty="0" err="1" smtClean="0">
                <a:ln>
                  <a:noFill/>
                </a:ln>
                <a:solidFill>
                  <a:schemeClr val="tx1"/>
                </a:solidFill>
                <a:effectLst/>
                <a:latin typeface="+mj-lt"/>
                <a:cs typeface="Arial" pitchFamily="34" charset="0"/>
              </a:rPr>
              <a:t>address_home</a:t>
            </a:r>
            <a:r>
              <a:rPr kumimoji="0" lang="en-US" b="0" i="1" u="none" strike="noStrike" cap="none" normalizeH="0" dirty="0" smtClean="0">
                <a:ln>
                  <a:noFill/>
                </a:ln>
                <a:solidFill>
                  <a:schemeClr val="tx1"/>
                </a:solidFill>
                <a:effectLst/>
                <a:latin typeface="+mj-lt"/>
                <a:cs typeface="Arial" pitchFamily="34" charset="0"/>
              </a:rPr>
              <a:t>” Database Name : “</a:t>
            </a:r>
            <a:r>
              <a:rPr kumimoji="0" lang="en-US" b="0" i="1" u="none" strike="noStrike" cap="none" normalizeH="0" dirty="0" err="1" smtClean="0">
                <a:ln>
                  <a:noFill/>
                </a:ln>
                <a:solidFill>
                  <a:schemeClr val="tx1"/>
                </a:solidFill>
                <a:effectLst/>
                <a:latin typeface="+mj-lt"/>
                <a:cs typeface="Arial" pitchFamily="34" charset="0"/>
              </a:rPr>
              <a:t>techment</a:t>
            </a:r>
            <a:r>
              <a:rPr kumimoji="0" lang="en-US" b="0" i="1" u="none" strike="noStrike" cap="none" normalizeH="0" dirty="0" smtClean="0">
                <a:ln>
                  <a:noFill/>
                </a:ln>
                <a:solidFill>
                  <a:schemeClr val="tx1"/>
                </a:solidFill>
                <a:effectLst/>
                <a:latin typeface="+mj-lt"/>
                <a:cs typeface="Arial" pitchFamily="34" charset="0"/>
              </a:rPr>
              <a:t>”</a:t>
            </a:r>
            <a:endParaRPr kumimoji="0" lang="en-US" b="0" i="1"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"_id" :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("534009e4d852427820000002"),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"building" : "22 A, Indiana Apt",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a:t>
            </a:r>
            <a:r>
              <a:rPr kumimoji="0" lang="en-US" sz="2200" b="0" i="0" u="none" strike="noStrike" cap="none" normalizeH="0" baseline="0" dirty="0" err="1" smtClean="0">
                <a:ln>
                  <a:noFill/>
                </a:ln>
                <a:solidFill>
                  <a:schemeClr val="tx1"/>
                </a:solidFill>
                <a:effectLst/>
                <a:latin typeface="+mj-lt"/>
                <a:cs typeface="Arial" pitchFamily="34" charset="0"/>
              </a:rPr>
              <a:t>pincode</a:t>
            </a:r>
            <a:r>
              <a:rPr kumimoji="0" lang="en-US" sz="2200" b="0" i="0" u="none" strike="noStrike" cap="none" normalizeH="0" baseline="0" dirty="0" smtClean="0">
                <a:ln>
                  <a:noFill/>
                </a:ln>
                <a:solidFill>
                  <a:schemeClr val="tx1"/>
                </a:solidFill>
                <a:effectLst/>
                <a:latin typeface="+mj-lt"/>
                <a:cs typeface="Arial" pitchFamily="34" charset="0"/>
              </a:rPr>
              <a:t>" : 123456,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"city" : "Los Angeles",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"state" : "California“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 }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0" y="1101804"/>
            <a:ext cx="3276600" cy="1107996"/>
          </a:xfrm>
          <a:prstGeom prst="rect">
            <a:avLst/>
          </a:prstGeom>
          <a:solidFill>
            <a:schemeClr val="accent6">
              <a:lumMod val="40000"/>
              <a:lumOff val="60000"/>
            </a:schemeClr>
          </a:solidFill>
        </p:spPr>
        <p:txBody>
          <a:bodyPr wrap="square" rtlCol="0">
            <a:spAutoFit/>
          </a:bodyPr>
          <a:lstStyle/>
          <a:p>
            <a:pPr algn="r"/>
            <a:r>
              <a:rPr lang="en-US" sz="6600" dirty="0" err="1" smtClean="0"/>
              <a:t>ObjectId</a:t>
            </a:r>
            <a:endParaRPr lang="en-US" sz="6600" dirty="0"/>
          </a:p>
        </p:txBody>
      </p:sp>
      <p:sp>
        <p:nvSpPr>
          <p:cNvPr id="3" name="Rectangle 2"/>
          <p:cNvSpPr/>
          <p:nvPr/>
        </p:nvSpPr>
        <p:spPr>
          <a:xfrm>
            <a:off x="762000" y="925354"/>
            <a:ext cx="3810000" cy="5170646"/>
          </a:xfrm>
          <a:prstGeom prst="rect">
            <a:avLst/>
          </a:prstGeom>
          <a:solidFill>
            <a:schemeClr val="accent3">
              <a:lumMod val="60000"/>
              <a:lumOff val="40000"/>
            </a:schemeClr>
          </a:solidFill>
        </p:spPr>
        <p:txBody>
          <a:bodyPr wrap="square">
            <a:spAutoFit/>
          </a:bodyPr>
          <a:lstStyle/>
          <a:p>
            <a:endParaRPr lang="en-IN" sz="2200" dirty="0" smtClean="0"/>
          </a:p>
          <a:p>
            <a:r>
              <a:rPr lang="en-IN" sz="2200" dirty="0" smtClean="0"/>
              <a:t>An </a:t>
            </a:r>
            <a:r>
              <a:rPr lang="en-IN" sz="2200" b="1" dirty="0" err="1" smtClean="0"/>
              <a:t>ObjectId</a:t>
            </a:r>
            <a:r>
              <a:rPr lang="en-IN" sz="2200" dirty="0" smtClean="0"/>
              <a:t> is a 12-byte BSON type having the following structure </a:t>
            </a:r>
            <a:r>
              <a:rPr lang="en-IN" sz="2200" dirty="0" smtClean="0"/>
              <a:t>−</a:t>
            </a:r>
          </a:p>
          <a:p>
            <a:endParaRPr lang="en-IN" sz="2200" dirty="0" smtClean="0"/>
          </a:p>
          <a:p>
            <a:pPr>
              <a:buFont typeface="Arial" pitchFamily="34" charset="0"/>
              <a:buChar char="•"/>
            </a:pPr>
            <a:r>
              <a:rPr lang="en-IN" sz="2200" dirty="0" smtClean="0"/>
              <a:t>  The </a:t>
            </a:r>
            <a:r>
              <a:rPr lang="en-IN" sz="2200" dirty="0" smtClean="0"/>
              <a:t>first 4 bytes representing the seconds since the </a:t>
            </a:r>
            <a:r>
              <a:rPr lang="en-IN" sz="2200" dirty="0" err="1" smtClean="0"/>
              <a:t>unix</a:t>
            </a:r>
            <a:r>
              <a:rPr lang="en-IN" sz="2200" dirty="0" smtClean="0"/>
              <a:t> epoch</a:t>
            </a:r>
          </a:p>
          <a:p>
            <a:pPr>
              <a:buFont typeface="Arial" pitchFamily="34" charset="0"/>
              <a:buChar char="•"/>
            </a:pPr>
            <a:r>
              <a:rPr lang="en-IN" sz="2200" dirty="0" smtClean="0"/>
              <a:t>  The </a:t>
            </a:r>
            <a:r>
              <a:rPr lang="en-IN" sz="2200" dirty="0" smtClean="0"/>
              <a:t>next 3 bytes are the machine identifier</a:t>
            </a:r>
          </a:p>
          <a:p>
            <a:pPr>
              <a:buFont typeface="Arial" pitchFamily="34" charset="0"/>
              <a:buChar char="•"/>
            </a:pPr>
            <a:r>
              <a:rPr lang="en-IN" sz="2200" dirty="0" smtClean="0"/>
              <a:t>  The </a:t>
            </a:r>
            <a:r>
              <a:rPr lang="en-IN" sz="2200" dirty="0" smtClean="0"/>
              <a:t>next 2 bytes consists of </a:t>
            </a:r>
            <a:r>
              <a:rPr lang="en-IN" sz="2200" b="1" dirty="0" smtClean="0"/>
              <a:t>process id</a:t>
            </a:r>
            <a:endParaRPr lang="en-IN" sz="2200" dirty="0" smtClean="0"/>
          </a:p>
          <a:p>
            <a:pPr>
              <a:buFont typeface="Arial" pitchFamily="34" charset="0"/>
              <a:buChar char="•"/>
            </a:pPr>
            <a:r>
              <a:rPr lang="en-IN" sz="2200" dirty="0" smtClean="0"/>
              <a:t>The last 3 bytes are a random counter </a:t>
            </a:r>
            <a:r>
              <a:rPr lang="en-IN" sz="2200" dirty="0" smtClean="0"/>
              <a:t>value</a:t>
            </a:r>
          </a:p>
          <a:p>
            <a:endParaRPr lang="en-IN" sz="2200" dirty="0"/>
          </a:p>
        </p:txBody>
      </p:sp>
      <p:sp>
        <p:nvSpPr>
          <p:cNvPr id="4" name="Rectangle 3"/>
          <p:cNvSpPr/>
          <p:nvPr/>
        </p:nvSpPr>
        <p:spPr>
          <a:xfrm>
            <a:off x="4800600" y="2362200"/>
            <a:ext cx="3505200" cy="3416320"/>
          </a:xfrm>
          <a:prstGeom prst="rect">
            <a:avLst/>
          </a:prstGeom>
          <a:solidFill>
            <a:schemeClr val="accent5">
              <a:lumMod val="60000"/>
              <a:lumOff val="40000"/>
            </a:schemeClr>
          </a:solidFill>
        </p:spPr>
        <p:txBody>
          <a:bodyPr wrap="square">
            <a:spAutoFit/>
          </a:bodyPr>
          <a:lstStyle/>
          <a:p>
            <a:r>
              <a:rPr lang="en-IN" sz="2400" dirty="0" err="1" smtClean="0"/>
              <a:t>MongoDB</a:t>
            </a:r>
            <a:r>
              <a:rPr lang="en-IN" sz="2400" dirty="0" smtClean="0"/>
              <a:t> uses </a:t>
            </a:r>
            <a:r>
              <a:rPr lang="en-IN" sz="2400" dirty="0" err="1" smtClean="0"/>
              <a:t>ObjectIds</a:t>
            </a:r>
            <a:r>
              <a:rPr lang="en-IN" sz="2400" dirty="0" smtClean="0"/>
              <a:t> as the default value of </a:t>
            </a:r>
            <a:r>
              <a:rPr lang="en-IN" sz="2400" b="1" dirty="0" smtClean="0"/>
              <a:t>_id</a:t>
            </a:r>
            <a:r>
              <a:rPr lang="en-IN" sz="2400" dirty="0" smtClean="0"/>
              <a:t> field of each document, which is generated while the creation of any document. The complex combination of </a:t>
            </a:r>
            <a:r>
              <a:rPr lang="en-IN" sz="2400" dirty="0" err="1" smtClean="0"/>
              <a:t>ObjectId</a:t>
            </a:r>
            <a:r>
              <a:rPr lang="en-IN" sz="2400" dirty="0" smtClean="0"/>
              <a:t> makes all the _id fields unique.</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25959"/>
            <a:ext cx="5465022" cy="769441"/>
          </a:xfrm>
          <a:prstGeom prst="rect">
            <a:avLst/>
          </a:prstGeom>
        </p:spPr>
        <p:txBody>
          <a:bodyPr wrap="none">
            <a:spAutoFit/>
          </a:bodyPr>
          <a:lstStyle/>
          <a:p>
            <a:r>
              <a:rPr lang="en-US" sz="4400" b="1" dirty="0" smtClean="0"/>
              <a:t>Creating New </a:t>
            </a:r>
            <a:r>
              <a:rPr lang="en-US" sz="4400" b="1" dirty="0" err="1" smtClean="0"/>
              <a:t>ObjectId</a:t>
            </a:r>
            <a:endParaRPr lang="en-US" sz="4400" b="1" dirty="0"/>
          </a:p>
        </p:txBody>
      </p:sp>
      <p:sp>
        <p:nvSpPr>
          <p:cNvPr id="41985" name="Rectangle 1"/>
          <p:cNvSpPr>
            <a:spLocks noChangeArrowheads="1"/>
          </p:cNvSpPr>
          <p:nvPr/>
        </p:nvSpPr>
        <p:spPr bwMode="auto">
          <a:xfrm>
            <a:off x="1295400" y="1601450"/>
            <a:ext cx="6629400" cy="144655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To generate a new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 use the following code −</a:t>
            </a:r>
          </a:p>
          <a:p>
            <a:pPr marL="0" marR="0" lvl="0" indent="0" algn="l" defTabSz="914400" rtl="0" eaLnBrk="0" fontAlgn="base" latinLnBrk="0" hangingPunct="0">
              <a:lnSpc>
                <a:spcPct val="100000"/>
              </a:lnSpc>
              <a:spcBef>
                <a:spcPct val="0"/>
              </a:spcBef>
              <a:spcAft>
                <a:spcPct val="0"/>
              </a:spcAft>
              <a:buClrTx/>
              <a:buSzTx/>
              <a:tabLst/>
            </a:pPr>
            <a:r>
              <a:rPr lang="en-US" sz="2200" b="1" dirty="0" smtClean="0">
                <a:latin typeface="+mj-lt"/>
                <a:cs typeface="Arial" pitchFamily="34" charset="0"/>
              </a:rPr>
              <a:t>&gt; </a:t>
            </a:r>
            <a:r>
              <a:rPr kumimoji="0" lang="en-US" sz="2200" b="1" i="0" u="none" strike="noStrike" cap="none" normalizeH="0" baseline="0" dirty="0" err="1" smtClean="0">
                <a:ln>
                  <a:noFill/>
                </a:ln>
                <a:solidFill>
                  <a:schemeClr val="tx1"/>
                </a:solidFill>
                <a:effectLst/>
                <a:latin typeface="+mj-lt"/>
                <a:cs typeface="Arial" pitchFamily="34" charset="0"/>
              </a:rPr>
              <a:t>newObjectId</a:t>
            </a:r>
            <a:r>
              <a:rPr kumimoji="0" lang="en-US" sz="2200" b="1" i="0" u="none" strike="noStrike" cap="none" normalizeH="0" baseline="0" dirty="0" smtClean="0">
                <a:ln>
                  <a:noFill/>
                </a:ln>
                <a:solidFill>
                  <a:schemeClr val="tx1"/>
                </a:solidFill>
                <a:effectLst/>
                <a:latin typeface="+mj-lt"/>
                <a:cs typeface="Arial" pitchFamily="34" charset="0"/>
              </a:rPr>
              <a:t> = </a:t>
            </a: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sz="2200" b="1" i="0" u="none" strike="noStrike" cap="none" normalizeH="0" baseline="0" dirty="0" smtClean="0">
              <a:ln>
                <a:noFill/>
              </a:ln>
              <a:solidFill>
                <a:schemeClr val="tx1"/>
              </a:solidFill>
              <a:effectLst/>
              <a:latin typeface="+mj-lt"/>
              <a:cs typeface="Arial" pitchFamily="34" charset="0"/>
            </a:endParaRPr>
          </a:p>
        </p:txBody>
      </p:sp>
      <p:sp>
        <p:nvSpPr>
          <p:cNvPr id="41986" name="Rectangle 2"/>
          <p:cNvSpPr>
            <a:spLocks noChangeArrowheads="1"/>
          </p:cNvSpPr>
          <p:nvPr/>
        </p:nvSpPr>
        <p:spPr bwMode="auto">
          <a:xfrm>
            <a:off x="1295400" y="3015496"/>
            <a:ext cx="6629400" cy="1785104"/>
          </a:xfrm>
          <a:prstGeom prst="rect">
            <a:avLst/>
          </a:prstGeom>
          <a:solidFill>
            <a:schemeClr val="accent6">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The above statement returned the following uniquely generated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("5349b4ddd2781d08c09890f3")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j-lt"/>
                <a:cs typeface="Arial" pitchFamily="34" charset="0"/>
              </a:rPr>
              <a:t> </a:t>
            </a:r>
          </a:p>
        </p:txBody>
      </p:sp>
      <p:sp>
        <p:nvSpPr>
          <p:cNvPr id="41987" name="Rectangle 3"/>
          <p:cNvSpPr>
            <a:spLocks noChangeArrowheads="1"/>
          </p:cNvSpPr>
          <p:nvPr/>
        </p:nvSpPr>
        <p:spPr bwMode="auto">
          <a:xfrm>
            <a:off x="990600" y="4800600"/>
            <a:ext cx="7162800" cy="1785104"/>
          </a:xfrm>
          <a:prstGeom prst="rect">
            <a:avLst/>
          </a:prstGeom>
          <a:solidFill>
            <a:schemeClr val="accent3">
              <a:lumMod val="60000"/>
              <a:lumOff val="4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Instead of </a:t>
            </a:r>
            <a:r>
              <a:rPr kumimoji="0" lang="en-US" sz="2200" b="0" i="0" u="none" strike="noStrike" cap="none" normalizeH="0" baseline="0" dirty="0" err="1" smtClean="0">
                <a:ln>
                  <a:noFill/>
                </a:ln>
                <a:solidFill>
                  <a:schemeClr val="tx1"/>
                </a:solidFill>
                <a:effectLst/>
                <a:latin typeface="+mj-lt"/>
                <a:cs typeface="Arial" pitchFamily="34" charset="0"/>
              </a:rPr>
              <a:t>MongoDB</a:t>
            </a:r>
            <a:r>
              <a:rPr kumimoji="0" lang="en-US" sz="2200" b="0" i="0" u="none" strike="noStrike" cap="none" normalizeH="0" baseline="0" dirty="0" smtClean="0">
                <a:ln>
                  <a:noFill/>
                </a:ln>
                <a:solidFill>
                  <a:schemeClr val="tx1"/>
                </a:solidFill>
                <a:effectLst/>
                <a:latin typeface="+mj-lt"/>
                <a:cs typeface="Arial" pitchFamily="34" charset="0"/>
              </a:rPr>
              <a:t> generating the </a:t>
            </a:r>
            <a:r>
              <a:rPr kumimoji="0" lang="en-US" sz="2200" b="0" i="0" u="none" strike="noStrike" cap="none" normalizeH="0" baseline="0" dirty="0" err="1" smtClean="0">
                <a:ln>
                  <a:noFill/>
                </a:ln>
                <a:solidFill>
                  <a:schemeClr val="tx1"/>
                </a:solidFill>
                <a:effectLst/>
                <a:latin typeface="+mj-lt"/>
                <a:cs typeface="Arial" pitchFamily="34" charset="0"/>
              </a:rPr>
              <a:t>ObjectId</a:t>
            </a:r>
            <a:r>
              <a:rPr kumimoji="0" lang="en-US" sz="2200" b="0" i="0" u="none" strike="noStrike" cap="none" normalizeH="0" baseline="0" dirty="0" smtClean="0">
                <a:ln>
                  <a:noFill/>
                </a:ln>
                <a:solidFill>
                  <a:schemeClr val="tx1"/>
                </a:solidFill>
                <a:effectLst/>
                <a:latin typeface="+mj-lt"/>
                <a:cs typeface="Arial" pitchFamily="34" charset="0"/>
              </a:rPr>
              <a:t>, you can also provide a 12-byte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mj-lt"/>
                <a:cs typeface="Arial" pitchFamily="34" charset="0"/>
              </a:rPr>
              <a:t>&gt;</a:t>
            </a:r>
            <a:r>
              <a:rPr kumimoji="0" lang="en-US" sz="2200" b="1" i="0" u="none" strike="noStrike" cap="none" normalizeH="0" baseline="0" dirty="0" err="1" smtClean="0">
                <a:ln>
                  <a:noFill/>
                </a:ln>
                <a:solidFill>
                  <a:schemeClr val="tx1"/>
                </a:solidFill>
                <a:effectLst/>
                <a:latin typeface="+mj-lt"/>
                <a:cs typeface="Arial" pitchFamily="34" charset="0"/>
              </a:rPr>
              <a:t>myObjectId</a:t>
            </a:r>
            <a:r>
              <a:rPr kumimoji="0" lang="en-US" sz="2200" b="1" i="0" u="none" strike="noStrike" cap="none" normalizeH="0" baseline="0" dirty="0" smtClean="0">
                <a:ln>
                  <a:noFill/>
                </a:ln>
                <a:solidFill>
                  <a:schemeClr val="tx1"/>
                </a:solidFill>
                <a:effectLst/>
                <a:latin typeface="+mj-lt"/>
                <a:cs typeface="Arial" pitchFamily="34" charset="0"/>
              </a:rPr>
              <a:t> = </a:t>
            </a:r>
            <a:r>
              <a:rPr kumimoji="0" lang="en-US" sz="2200" b="1" i="0" u="none" strike="noStrike" cap="none" normalizeH="0" baseline="0" dirty="0" err="1" smtClean="0">
                <a:ln>
                  <a:noFill/>
                </a:ln>
                <a:solidFill>
                  <a:schemeClr val="tx1"/>
                </a:solidFill>
                <a:effectLst/>
                <a:latin typeface="+mj-lt"/>
                <a:cs typeface="Arial" pitchFamily="34" charset="0"/>
              </a:rPr>
              <a:t>ObjectId</a:t>
            </a:r>
            <a:r>
              <a:rPr kumimoji="0" lang="en-US" sz="2200" b="1" i="0" u="none" strike="noStrike" cap="none" normalizeH="0" baseline="0" dirty="0" smtClean="0">
                <a:ln>
                  <a:noFill/>
                </a:ln>
                <a:solidFill>
                  <a:schemeClr val="tx1"/>
                </a:solidFill>
                <a:effectLst/>
                <a:latin typeface="+mj-lt"/>
                <a:cs typeface="Arial" pitchFamily="34" charset="0"/>
              </a:rPr>
              <a:t>("5349b4ddd2781d08c09890f4")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5410200" cy="1143000"/>
          </a:xfrm>
          <a:solidFill>
            <a:schemeClr val="accent3">
              <a:lumMod val="60000"/>
              <a:lumOff val="40000"/>
            </a:schemeClr>
          </a:solidFill>
        </p:spPr>
        <p:txBody>
          <a:bodyPr>
            <a:normAutofit/>
          </a:bodyPr>
          <a:lstStyle/>
          <a:p>
            <a:r>
              <a:rPr lang="en-IN" sz="6600" b="1" dirty="0" err="1" smtClean="0"/>
              <a:t>Sharding</a:t>
            </a:r>
            <a:endParaRPr lang="en-IN" sz="6600" b="1" dirty="0"/>
          </a:p>
        </p:txBody>
      </p:sp>
      <p:sp>
        <p:nvSpPr>
          <p:cNvPr id="3" name="Content Placeholder 2"/>
          <p:cNvSpPr>
            <a:spLocks noGrp="1"/>
          </p:cNvSpPr>
          <p:nvPr>
            <p:ph idx="1"/>
          </p:nvPr>
        </p:nvSpPr>
        <p:spPr>
          <a:xfrm>
            <a:off x="838200" y="2057400"/>
            <a:ext cx="7696200" cy="3810000"/>
          </a:xfrm>
          <a:solidFill>
            <a:schemeClr val="accent5">
              <a:lumMod val="60000"/>
              <a:lumOff val="40000"/>
            </a:schemeClr>
          </a:solidFill>
        </p:spPr>
        <p:txBody>
          <a:bodyPr>
            <a:normAutofit fontScale="92500"/>
          </a:bodyPr>
          <a:lstStyle/>
          <a:p>
            <a:pPr algn="just">
              <a:buNone/>
            </a:pPr>
            <a:r>
              <a:rPr lang="en-IN" dirty="0" smtClean="0"/>
              <a:t>   </a:t>
            </a:r>
            <a:r>
              <a:rPr lang="en-IN" dirty="0" err="1" smtClean="0"/>
              <a:t>Sharding</a:t>
            </a:r>
            <a:r>
              <a:rPr lang="en-IN" dirty="0" smtClean="0"/>
              <a:t> </a:t>
            </a:r>
            <a:r>
              <a:rPr lang="en-IN" dirty="0"/>
              <a:t>is the process of storing data records across multiple machines and it is </a:t>
            </a:r>
            <a:r>
              <a:rPr lang="en-IN" dirty="0" err="1"/>
              <a:t>MongoDB's</a:t>
            </a:r>
            <a:r>
              <a:rPr lang="en-IN" dirty="0"/>
              <a:t> approach to meeting the demands of data growth. As the size of the data increases, a single machine may not be sufficient to store the data nor provide an acceptable read and write throughput</a:t>
            </a:r>
            <a:r>
              <a:rPr lang="en-IN" dirty="0" smtClean="0"/>
              <a:t>.</a:t>
            </a:r>
            <a:r>
              <a:rPr lang="en-IN" dirty="0"/>
              <a:t> </a:t>
            </a:r>
            <a:r>
              <a:rPr lang="en-IN" dirty="0" err="1"/>
              <a:t>Sharding</a:t>
            </a:r>
            <a:r>
              <a:rPr lang="en-IN" dirty="0"/>
              <a:t> solves the problem with horizontal scaling.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Sharding</a:t>
            </a:r>
            <a:r>
              <a:rPr lang="en-IN" dirty="0" smtClean="0"/>
              <a:t> : Diagram</a:t>
            </a:r>
            <a:endParaRPr lang="en-IN" dirty="0"/>
          </a:p>
        </p:txBody>
      </p:sp>
      <p:pic>
        <p:nvPicPr>
          <p:cNvPr id="1026" name="Picture 2" descr="F:\Techment\sharding.png"/>
          <p:cNvPicPr>
            <a:picLocks noGrp="1" noChangeAspect="1" noChangeArrowheads="1"/>
          </p:cNvPicPr>
          <p:nvPr>
            <p:ph idx="1"/>
          </p:nvPr>
        </p:nvPicPr>
        <p:blipFill>
          <a:blip r:embed="rId2"/>
          <a:srcRect/>
          <a:stretch>
            <a:fillRect/>
          </a:stretch>
        </p:blipFill>
        <p:spPr bwMode="auto">
          <a:xfrm>
            <a:off x="1268377" y="1600200"/>
            <a:ext cx="6607245" cy="45259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5562600" cy="1143000"/>
          </a:xfrm>
          <a:solidFill>
            <a:schemeClr val="accent2">
              <a:lumMod val="40000"/>
              <a:lumOff val="60000"/>
            </a:schemeClr>
          </a:solidFill>
        </p:spPr>
        <p:txBody>
          <a:bodyPr>
            <a:normAutofit/>
          </a:bodyPr>
          <a:lstStyle/>
          <a:p>
            <a:r>
              <a:rPr lang="en-IN" sz="6600" dirty="0" smtClean="0"/>
              <a:t>Replication</a:t>
            </a:r>
            <a:endParaRPr lang="en-IN" sz="6600" dirty="0"/>
          </a:p>
        </p:txBody>
      </p:sp>
      <p:sp>
        <p:nvSpPr>
          <p:cNvPr id="3" name="Content Placeholder 2"/>
          <p:cNvSpPr>
            <a:spLocks noGrp="1"/>
          </p:cNvSpPr>
          <p:nvPr>
            <p:ph idx="1"/>
          </p:nvPr>
        </p:nvSpPr>
        <p:spPr>
          <a:xfrm>
            <a:off x="457200" y="1722437"/>
            <a:ext cx="8229600" cy="4906963"/>
          </a:xfrm>
          <a:solidFill>
            <a:schemeClr val="bg2">
              <a:lumMod val="90000"/>
            </a:schemeClr>
          </a:solidFill>
        </p:spPr>
        <p:txBody>
          <a:bodyPr>
            <a:normAutofit fontScale="92500"/>
          </a:bodyPr>
          <a:lstStyle/>
          <a:p>
            <a:pPr algn="just"/>
            <a:r>
              <a:rPr lang="en-IN" dirty="0"/>
              <a:t>Replication is referred to the process of ensuring that the same data is available on more than one Mongo DB Server. This is sometimes required for the purpose of increasing data availability.</a:t>
            </a:r>
          </a:p>
          <a:p>
            <a:pPr algn="just"/>
            <a:r>
              <a:rPr lang="en-IN" dirty="0"/>
              <a:t>Because if your main </a:t>
            </a:r>
            <a:r>
              <a:rPr lang="en-IN" dirty="0" err="1"/>
              <a:t>MongoDB</a:t>
            </a:r>
            <a:r>
              <a:rPr lang="en-IN" dirty="0"/>
              <a:t> Server goes down for any reason, there will be no access to the data. But if you had the data replicated to another server at regular intervals, you will be able to access the data from another server even if the primary server fails.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Replication : Diagram</a:t>
            </a:r>
            <a:endParaRPr lang="en-IN" dirty="0"/>
          </a:p>
        </p:txBody>
      </p:sp>
      <p:pic>
        <p:nvPicPr>
          <p:cNvPr id="2050" name="Picture 2" descr="F:\Techment\replication.png"/>
          <p:cNvPicPr>
            <a:picLocks noGrp="1" noChangeAspect="1" noChangeArrowheads="1"/>
          </p:cNvPicPr>
          <p:nvPr>
            <p:ph idx="1"/>
          </p:nvPr>
        </p:nvPicPr>
        <p:blipFill>
          <a:blip r:embed="rId2"/>
          <a:srcRect/>
          <a:stretch>
            <a:fillRect/>
          </a:stretch>
        </p:blipFill>
        <p:spPr bwMode="auto">
          <a:xfrm>
            <a:off x="1805519" y="1600200"/>
            <a:ext cx="5532962" cy="45259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err="1" smtClean="0">
                <a:latin typeface="Times New Roman" pitchFamily="18" charset="0"/>
                <a:cs typeface="Times New Roman" pitchFamily="18" charset="0"/>
              </a:rPr>
              <a:t>NoSQL</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lvl="1" indent="0">
              <a:buNone/>
            </a:pPr>
            <a:endParaRPr lang="en-US" sz="3600" dirty="0" smtClean="0">
              <a:latin typeface="Times New Roman" pitchFamily="18" charset="0"/>
              <a:cs typeface="Times New Roman" pitchFamily="18" charset="0"/>
            </a:endParaRPr>
          </a:p>
          <a:p>
            <a:pPr marL="457200" lvl="1" indent="0">
              <a:buNone/>
            </a:pPr>
            <a:endParaRPr lang="en-US" sz="36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pPr marL="0" indent="0">
              <a:buNone/>
            </a:pPr>
            <a:r>
              <a:rPr lang="en-US" sz="3600" dirty="0" smtClean="0">
                <a:latin typeface="Times New Roman" pitchFamily="18" charset="0"/>
                <a:cs typeface="Times New Roman" pitchFamily="18" charset="0"/>
              </a:rPr>
              <a:t>    </a:t>
            </a:r>
            <a:endParaRPr lang="en-US" dirty="0"/>
          </a:p>
        </p:txBody>
      </p:sp>
      <p:sp>
        <p:nvSpPr>
          <p:cNvPr id="4" name="Rounded Rectangle 3"/>
          <p:cNvSpPr/>
          <p:nvPr/>
        </p:nvSpPr>
        <p:spPr>
          <a:xfrm>
            <a:off x="1268361" y="5257800"/>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Sharding</a:t>
            </a:r>
          </a:p>
        </p:txBody>
      </p:sp>
      <p:sp>
        <p:nvSpPr>
          <p:cNvPr id="5" name="Rounded Rectangle 4"/>
          <p:cNvSpPr/>
          <p:nvPr/>
        </p:nvSpPr>
        <p:spPr>
          <a:xfrm>
            <a:off x="1290484" y="3664974"/>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Replication</a:t>
            </a:r>
          </a:p>
        </p:txBody>
      </p:sp>
      <p:sp>
        <p:nvSpPr>
          <p:cNvPr id="6" name="Rounded Rectangle 5"/>
          <p:cNvSpPr/>
          <p:nvPr/>
        </p:nvSpPr>
        <p:spPr>
          <a:xfrm>
            <a:off x="1295400" y="2209800"/>
            <a:ext cx="6705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solidFill>
                  <a:schemeClr val="tx1"/>
                </a:solidFill>
                <a:latin typeface="Times New Roman" pitchFamily="18" charset="0"/>
                <a:cs typeface="Times New Roman" pitchFamily="18" charset="0"/>
              </a:rPr>
              <a:t> Simplicity of design</a:t>
            </a:r>
          </a:p>
        </p:txBody>
      </p:sp>
    </p:spTree>
    <p:extLst>
      <p:ext uri="{BB962C8B-B14F-4D97-AF65-F5344CB8AC3E}">
        <p14:creationId xmlns:p14="http://schemas.microsoft.com/office/powerpoint/2010/main" xmlns="" val="871168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smtClean="0"/>
              <a:t>Transaction VS Atomic Operation</a:t>
            </a:r>
            <a:endParaRPr lang="en-IN" dirty="0"/>
          </a:p>
        </p:txBody>
      </p:sp>
      <p:sp>
        <p:nvSpPr>
          <p:cNvPr id="3" name="Content Placeholder 2"/>
          <p:cNvSpPr>
            <a:spLocks noGrp="1"/>
          </p:cNvSpPr>
          <p:nvPr>
            <p:ph idx="1"/>
          </p:nvPr>
        </p:nvSpPr>
        <p:spPr>
          <a:xfrm>
            <a:off x="457200" y="1447800"/>
            <a:ext cx="8229600" cy="4876800"/>
          </a:xfrm>
          <a:solidFill>
            <a:schemeClr val="accent3">
              <a:lumMod val="60000"/>
              <a:lumOff val="40000"/>
            </a:schemeClr>
          </a:solidFill>
        </p:spPr>
        <p:txBody>
          <a:bodyPr>
            <a:normAutofit/>
          </a:bodyPr>
          <a:lstStyle/>
          <a:p>
            <a:pPr algn="just"/>
            <a:endParaRPr lang="en-IN" dirty="0" smtClean="0"/>
          </a:p>
          <a:p>
            <a:pPr algn="just"/>
            <a:r>
              <a:rPr lang="en-IN" dirty="0" err="1" smtClean="0"/>
              <a:t>MongoDB</a:t>
            </a:r>
            <a:r>
              <a:rPr lang="en-IN" dirty="0" smtClean="0"/>
              <a:t> </a:t>
            </a:r>
            <a:r>
              <a:rPr lang="en-IN" dirty="0"/>
              <a:t>does not support </a:t>
            </a:r>
            <a:r>
              <a:rPr lang="en-IN" b="1" dirty="0"/>
              <a:t>multi-document atomic transactions</a:t>
            </a:r>
            <a:r>
              <a:rPr lang="en-IN" dirty="0"/>
              <a:t>. However, it does provide atomic operations on a single document</a:t>
            </a:r>
            <a:r>
              <a:rPr lang="en-IN" dirty="0" smtClean="0"/>
              <a:t>.</a:t>
            </a:r>
          </a:p>
          <a:p>
            <a:pPr algn="just"/>
            <a:r>
              <a:rPr lang="en-IN" dirty="0"/>
              <a:t>The recommended approach to maintain atomicity would be to keep all the related information, which is frequently updated </a:t>
            </a:r>
            <a:r>
              <a:rPr lang="en-IN" dirty="0" smtClean="0"/>
              <a:t>together in </a:t>
            </a:r>
            <a:r>
              <a:rPr lang="en-IN" dirty="0"/>
              <a:t>a single document using </a:t>
            </a:r>
            <a:r>
              <a:rPr lang="en-IN" b="1" dirty="0"/>
              <a:t>embedded documents</a:t>
            </a:r>
            <a:r>
              <a:rPr lang="en-IN" dirty="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Atomic : Diagram</a:t>
            </a:r>
            <a:endParaRPr lang="en-IN" dirty="0"/>
          </a:p>
        </p:txBody>
      </p:sp>
      <p:pic>
        <p:nvPicPr>
          <p:cNvPr id="3074" name="Picture 2" descr="F:\Techment\order.jpg"/>
          <p:cNvPicPr>
            <a:picLocks noGrp="1" noChangeAspect="1" noChangeArrowheads="1"/>
          </p:cNvPicPr>
          <p:nvPr>
            <p:ph idx="1"/>
          </p:nvPr>
        </p:nvPicPr>
        <p:blipFill>
          <a:blip r:embed="rId2"/>
          <a:srcRect/>
          <a:stretch>
            <a:fillRect/>
          </a:stretch>
        </p:blipFill>
        <p:spPr bwMode="auto">
          <a:xfrm>
            <a:off x="1285852" y="1595452"/>
            <a:ext cx="6572296" cy="483394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6600" b="1" i="1" dirty="0" smtClean="0"/>
              <a:t>Presented By </a:t>
            </a:r>
            <a:r>
              <a:rPr lang="en-US" dirty="0" smtClean="0"/>
              <a:t>:</a:t>
            </a:r>
            <a:endParaRPr lang="en-US" dirty="0"/>
          </a:p>
        </p:txBody>
      </p:sp>
      <p:sp>
        <p:nvSpPr>
          <p:cNvPr id="3" name="Content Placeholder 2"/>
          <p:cNvSpPr>
            <a:spLocks noGrp="1"/>
          </p:cNvSpPr>
          <p:nvPr>
            <p:ph idx="1"/>
          </p:nvPr>
        </p:nvSpPr>
        <p:spPr>
          <a:xfrm>
            <a:off x="457200" y="2895600"/>
            <a:ext cx="8229600" cy="3581400"/>
          </a:xfrm>
          <a:solidFill>
            <a:schemeClr val="accent3">
              <a:lumMod val="60000"/>
              <a:lumOff val="40000"/>
            </a:schemeClr>
          </a:solidFill>
        </p:spPr>
        <p:txBody>
          <a:bodyPr/>
          <a:lstStyle/>
          <a:p>
            <a:pPr algn="ctr">
              <a:buNone/>
            </a:pPr>
            <a:r>
              <a:rPr lang="en-US" sz="4800" dirty="0" smtClean="0"/>
              <a:t>Kumar </a:t>
            </a:r>
            <a:r>
              <a:rPr lang="en-US" sz="4800" dirty="0" err="1" smtClean="0"/>
              <a:t>Saurav</a:t>
            </a:r>
            <a:endParaRPr lang="en-US" sz="4800" dirty="0" smtClean="0"/>
          </a:p>
          <a:p>
            <a:pPr algn="ctr">
              <a:buNone/>
            </a:pPr>
            <a:r>
              <a:rPr lang="en-US" sz="4800" dirty="0" smtClean="0"/>
              <a:t>Aman </a:t>
            </a:r>
            <a:r>
              <a:rPr lang="en-US" sz="4800" dirty="0" err="1" smtClean="0"/>
              <a:t>Yadav</a:t>
            </a:r>
            <a:endParaRPr lang="en-US" sz="4800" dirty="0" smtClean="0"/>
          </a:p>
          <a:p>
            <a:pPr algn="ctr">
              <a:buNone/>
            </a:pPr>
            <a:r>
              <a:rPr lang="en-US" sz="4800" dirty="0" err="1" smtClean="0"/>
              <a:t>Harshita</a:t>
            </a:r>
            <a:endParaRPr lang="en-US" sz="4800" dirty="0" smtClean="0"/>
          </a:p>
          <a:p>
            <a:pPr algn="ctr">
              <a:buNone/>
            </a:pPr>
            <a:r>
              <a:rPr lang="en-US" sz="4800" dirty="0" smtClean="0"/>
              <a:t>Zahra Sakti</a:t>
            </a:r>
            <a:endParaRPr lang="en-US" sz="4800" dirty="0"/>
          </a:p>
        </p:txBody>
      </p:sp>
      <p:sp>
        <p:nvSpPr>
          <p:cNvPr id="4" name="Rectangle 3"/>
          <p:cNvSpPr/>
          <p:nvPr/>
        </p:nvSpPr>
        <p:spPr>
          <a:xfrm>
            <a:off x="533400" y="2057400"/>
            <a:ext cx="2124108" cy="707886"/>
          </a:xfrm>
          <a:prstGeom prst="rect">
            <a:avLst/>
          </a:prstGeom>
          <a:solidFill>
            <a:schemeClr val="accent6">
              <a:lumMod val="60000"/>
              <a:lumOff val="40000"/>
            </a:schemeClr>
          </a:solidFill>
        </p:spPr>
        <p:txBody>
          <a:bodyPr wrap="none">
            <a:spAutoFit/>
          </a:bodyPr>
          <a:lstStyle/>
          <a:p>
            <a:pPr>
              <a:buNone/>
            </a:pPr>
            <a:r>
              <a:rPr lang="en-US" sz="4000" b="1" dirty="0" smtClean="0"/>
              <a:t>GROUP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2819400"/>
            <a:ext cx="4419600" cy="1107996"/>
          </a:xfrm>
          <a:prstGeom prst="rect">
            <a:avLst/>
          </a:prstGeom>
          <a:solidFill>
            <a:schemeClr val="bg2">
              <a:lumMod val="75000"/>
            </a:schemeClr>
          </a:solidFill>
        </p:spPr>
        <p:txBody>
          <a:bodyPr wrap="square" rtlCol="0">
            <a:spAutoFit/>
          </a:bodyPr>
          <a:lstStyle/>
          <a:p>
            <a:pPr algn="ctr"/>
            <a:r>
              <a:rPr lang="en-US" sz="6600" dirty="0" err="1" smtClean="0"/>
              <a:t>ThankYou</a:t>
            </a:r>
            <a:endParaRPr lang="en-US" sz="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528484"/>
            <a:ext cx="8229600" cy="7669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smtClean="0">
                <a:latin typeface="Times New Roman" pitchFamily="18" charset="0"/>
                <a:cs typeface="Times New Roman" pitchFamily="18" charset="0"/>
              </a:rPr>
              <a:t>Why use MongoDB</a:t>
            </a:r>
            <a:endParaRPr lang="en-US" sz="3600" b="1" u="sng" dirty="0">
              <a:latin typeface="Times New Roman" pitchFamily="18" charset="0"/>
              <a:cs typeface="Times New Roman" pitchFamily="18" charset="0"/>
            </a:endParaRPr>
          </a:p>
        </p:txBody>
      </p:sp>
      <p:sp>
        <p:nvSpPr>
          <p:cNvPr id="11" name="Content Placeholder 2"/>
          <p:cNvSpPr txBox="1">
            <a:spLocks/>
          </p:cNvSpPr>
          <p:nvPr/>
        </p:nvSpPr>
        <p:spPr>
          <a:xfrm>
            <a:off x="1790700" y="2133600"/>
            <a:ext cx="5905500" cy="3429000"/>
          </a:xfrm>
          <a:prstGeom prst="rect">
            <a:avLst/>
          </a:prstGeom>
          <a:solidFill>
            <a:schemeClr val="accent5">
              <a:lumMod val="60000"/>
              <a:lumOff val="4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r>
              <a:rPr lang="en-US" dirty="0" smtClean="0">
                <a:latin typeface="Times New Roman" pitchFamily="18" charset="0"/>
                <a:cs typeface="Times New Roman" pitchFamily="18" charset="0"/>
              </a:rPr>
              <a:t> Document Oriented Storage</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 Dynamic</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 Easy integrated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80571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Advantages of MongoDB</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42912" y="5181601"/>
            <a:ext cx="3657600" cy="800866"/>
          </a:xfrm>
        </p:spPr>
        <p:txBody>
          <a:bodyPr>
            <a:noAutofit/>
          </a:bodyPr>
          <a:lstStyle/>
          <a:p>
            <a:pPr marL="0" indent="0">
              <a:buNone/>
            </a:pPr>
            <a:r>
              <a:rPr lang="en-US" sz="3600" dirty="0" smtClean="0">
                <a:latin typeface="Times New Roman" pitchFamily="18" charset="0"/>
                <a:cs typeface="Times New Roman" pitchFamily="18" charset="0"/>
              </a:rPr>
              <a:t>          Flexible</a:t>
            </a:r>
          </a:p>
        </p:txBody>
      </p:sp>
      <p:pic>
        <p:nvPicPr>
          <p:cNvPr id="2050" name="Picture 2" descr="E:\images (1).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864746"/>
            <a:ext cx="3150794" cy="198412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E:\images (3).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43275" y="1732473"/>
            <a:ext cx="3567325" cy="266992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2"/>
          <p:cNvSpPr txBox="1">
            <a:spLocks/>
          </p:cNvSpPr>
          <p:nvPr/>
        </p:nvSpPr>
        <p:spPr>
          <a:xfrm>
            <a:off x="4953000" y="1715267"/>
            <a:ext cx="3657600" cy="4267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3600" dirty="0" smtClean="0">
              <a:latin typeface="Times New Roman" pitchFamily="18" charset="0"/>
              <a:cs typeface="Times New Roman" pitchFamily="18" charset="0"/>
            </a:endParaRPr>
          </a:p>
          <a:p>
            <a:pPr marL="0" indent="0" algn="ctr">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endParaRPr lang="en-US" sz="3600" dirty="0" smtClean="0">
              <a:latin typeface="Times New Roman" pitchFamily="18" charset="0"/>
              <a:cs typeface="Times New Roman" pitchFamily="18" charset="0"/>
            </a:endParaRPr>
          </a:p>
          <a:p>
            <a:pPr marL="0" indent="0">
              <a:buFont typeface="Arial" pitchFamily="34" charset="0"/>
              <a:buNone/>
            </a:pPr>
            <a:r>
              <a:rPr lang="en-US" sz="3600" dirty="0" smtClean="0">
                <a:latin typeface="Times New Roman" pitchFamily="18" charset="0"/>
                <a:cs typeface="Times New Roman" pitchFamily="18" charset="0"/>
              </a:rPr>
              <a:t>       </a:t>
            </a:r>
          </a:p>
          <a:p>
            <a:pPr marL="0" indent="0">
              <a:buFont typeface="Arial" pitchFamily="34" charset="0"/>
              <a:buNone/>
            </a:pPr>
            <a:r>
              <a:rPr lang="en-US" sz="3600" dirty="0" smtClean="0">
                <a:latin typeface="Times New Roman" pitchFamily="18" charset="0"/>
                <a:cs typeface="Times New Roman" pitchFamily="18" charset="0"/>
              </a:rPr>
              <a:t>      Scalable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38271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94852" y="457200"/>
            <a:ext cx="8229600"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smtClean="0">
                <a:latin typeface="Times New Roman" pitchFamily="18" charset="0"/>
                <a:cs typeface="Times New Roman" pitchFamily="18" charset="0"/>
              </a:rPr>
              <a:t>Disadvantages of MongoDB</a:t>
            </a:r>
            <a:endParaRPr lang="en-US" sz="3600" b="1" u="sng" dirty="0">
              <a:latin typeface="Times New Roman" pitchFamily="18" charset="0"/>
              <a:cs typeface="Times New Roman" pitchFamily="18" charset="0"/>
            </a:endParaRPr>
          </a:p>
        </p:txBody>
      </p:sp>
      <p:sp>
        <p:nvSpPr>
          <p:cNvPr id="6" name="Rounded Rectangle 5"/>
          <p:cNvSpPr/>
          <p:nvPr/>
        </p:nvSpPr>
        <p:spPr>
          <a:xfrm>
            <a:off x="762000" y="2209800"/>
            <a:ext cx="7848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latin typeface="Times New Roman" pitchFamily="18" charset="0"/>
                <a:cs typeface="Times New Roman" pitchFamily="18" charset="0"/>
              </a:rPr>
              <a:t> Not useful for highly transaction application</a:t>
            </a:r>
            <a:endParaRPr lang="en-US" sz="3600" dirty="0" smtClean="0">
              <a:solidFill>
                <a:schemeClr val="tx1"/>
              </a:solidFill>
              <a:latin typeface="Times New Roman" pitchFamily="18" charset="0"/>
              <a:cs typeface="Times New Roman" pitchFamily="18" charset="0"/>
            </a:endParaRPr>
          </a:p>
        </p:txBody>
      </p:sp>
      <p:sp>
        <p:nvSpPr>
          <p:cNvPr id="7" name="Rounded Rectangle 6"/>
          <p:cNvSpPr/>
          <p:nvPr/>
        </p:nvSpPr>
        <p:spPr>
          <a:xfrm>
            <a:off x="757084" y="4191000"/>
            <a:ext cx="7848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3600" dirty="0" smtClean="0">
                <a:latin typeface="Times New Roman" pitchFamily="18" charset="0"/>
                <a:cs typeface="Times New Roman" pitchFamily="18" charset="0"/>
              </a:rPr>
              <a:t>Limited </a:t>
            </a:r>
            <a:r>
              <a:rPr lang="en-US" sz="3600" dirty="0">
                <a:latin typeface="Times New Roman" pitchFamily="18" charset="0"/>
                <a:cs typeface="Times New Roman" pitchFamily="18" charset="0"/>
              </a:rPr>
              <a:t>d</a:t>
            </a:r>
            <a:r>
              <a:rPr lang="en-US" sz="3600" dirty="0" smtClean="0">
                <a:latin typeface="Times New Roman" pitchFamily="18" charset="0"/>
                <a:cs typeface="Times New Roman" pitchFamily="18" charset="0"/>
              </a:rPr>
              <a:t>ata size</a:t>
            </a:r>
          </a:p>
        </p:txBody>
      </p:sp>
    </p:spTree>
    <p:extLst>
      <p:ext uri="{BB962C8B-B14F-4D97-AF65-F5344CB8AC3E}">
        <p14:creationId xmlns:p14="http://schemas.microsoft.com/office/powerpoint/2010/main" xmlns="" val="238906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828800"/>
          </a:xfrm>
          <a:solidFill>
            <a:schemeClr val="accent3">
              <a:lumMod val="60000"/>
              <a:lumOff val="40000"/>
            </a:schemeClr>
          </a:solidFill>
        </p:spPr>
        <p:txBody>
          <a:bodyPr>
            <a:normAutofit/>
          </a:bodyPr>
          <a:lstStyle/>
          <a:p>
            <a:pPr algn="r"/>
            <a:r>
              <a:rPr lang="en-US" dirty="0"/>
              <a:t>Considerations while </a:t>
            </a:r>
            <a:r>
              <a:rPr lang="en-US" dirty="0" smtClean="0"/>
              <a:t>designing </a:t>
            </a:r>
            <a:r>
              <a:rPr lang="en-US" dirty="0"/>
              <a:t>Schema </a:t>
            </a:r>
            <a:r>
              <a:rPr lang="en-US" dirty="0" smtClean="0"/>
              <a:t>in </a:t>
            </a:r>
            <a:r>
              <a:rPr lang="en-US" dirty="0"/>
              <a:t>MongoDB</a:t>
            </a:r>
          </a:p>
        </p:txBody>
      </p:sp>
      <p:sp>
        <p:nvSpPr>
          <p:cNvPr id="3" name="Content Placeholder 2"/>
          <p:cNvSpPr>
            <a:spLocks noGrp="1"/>
          </p:cNvSpPr>
          <p:nvPr>
            <p:ph idx="1"/>
          </p:nvPr>
        </p:nvSpPr>
        <p:spPr>
          <a:xfrm>
            <a:off x="533400" y="2438400"/>
            <a:ext cx="8229600" cy="3962400"/>
          </a:xfrm>
          <a:solidFill>
            <a:schemeClr val="accent6">
              <a:lumMod val="40000"/>
              <a:lumOff val="60000"/>
            </a:schemeClr>
          </a:solidFill>
        </p:spPr>
        <p:txBody>
          <a:bodyPr>
            <a:normAutofit fontScale="85000" lnSpcReduction="10000"/>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r>
              <a:rPr lang="en-US" dirty="0" smtClean="0"/>
              <a:t>.</a:t>
            </a:r>
            <a:endParaRPr lang="en-US" dirty="0"/>
          </a:p>
        </p:txBody>
      </p:sp>
    </p:spTree>
    <p:extLst>
      <p:ext uri="{BB962C8B-B14F-4D97-AF65-F5344CB8AC3E}">
        <p14:creationId xmlns:p14="http://schemas.microsoft.com/office/powerpoint/2010/main" xmlns="" val="842711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a:solidFill>
            <a:schemeClr val="tx2">
              <a:lumMod val="20000"/>
              <a:lumOff val="80000"/>
            </a:schemeClr>
          </a:solidFill>
        </p:spPr>
        <p:txBody>
          <a:bodyPr/>
          <a:lstStyle/>
          <a:p>
            <a:r>
              <a:rPr lang="en-US" dirty="0" smtClean="0"/>
              <a:t>Data models in </a:t>
            </a:r>
            <a:r>
              <a:rPr lang="en-US" dirty="0" err="1" smtClean="0"/>
              <a:t>mongodb</a:t>
            </a:r>
            <a:endParaRPr lang="en-US" dirty="0"/>
          </a:p>
        </p:txBody>
      </p:sp>
      <p:sp>
        <p:nvSpPr>
          <p:cNvPr id="3" name="Content Placeholder 2"/>
          <p:cNvSpPr>
            <a:spLocks noGrp="1"/>
          </p:cNvSpPr>
          <p:nvPr>
            <p:ph idx="1"/>
          </p:nvPr>
        </p:nvSpPr>
        <p:spPr>
          <a:xfrm>
            <a:off x="457200" y="2133600"/>
            <a:ext cx="8229600" cy="3763963"/>
          </a:xfrm>
          <a:solidFill>
            <a:schemeClr val="accent3">
              <a:lumMod val="60000"/>
              <a:lumOff val="40000"/>
            </a:schemeClr>
          </a:solidFill>
        </p:spPr>
        <p:txBody>
          <a:bodyPr/>
          <a:lstStyle/>
          <a:p>
            <a:r>
              <a:rPr lang="en-US" dirty="0"/>
              <a:t>MongoDB provides two types of data models: — Embedded data model </a:t>
            </a:r>
            <a:r>
              <a:rPr lang="en-US" dirty="0" smtClean="0"/>
              <a:t>and</a:t>
            </a:r>
          </a:p>
          <a:p>
            <a:pPr>
              <a:buNone/>
            </a:pPr>
            <a:r>
              <a:rPr lang="en-US" dirty="0" smtClean="0"/>
              <a:t> </a:t>
            </a:r>
            <a:r>
              <a:rPr lang="en-US" dirty="0" smtClean="0"/>
              <a:t>   — </a:t>
            </a:r>
            <a:r>
              <a:rPr lang="en-US" dirty="0" smtClean="0"/>
              <a:t> </a:t>
            </a:r>
            <a:r>
              <a:rPr lang="en-US" dirty="0"/>
              <a:t>Normalized data model</a:t>
            </a:r>
            <a:r>
              <a:rPr lang="en-US" dirty="0" smtClean="0"/>
              <a:t>.</a:t>
            </a:r>
          </a:p>
          <a:p>
            <a:pPr marL="0" indent="0" algn="ctr">
              <a:buNone/>
            </a:pPr>
            <a:r>
              <a:rPr lang="en-US" dirty="0" smtClean="0"/>
              <a:t> </a:t>
            </a:r>
            <a:r>
              <a:rPr lang="en-US" dirty="0"/>
              <a:t>Based on the requirement, you </a:t>
            </a:r>
            <a:endParaRPr lang="en-US" dirty="0" smtClean="0"/>
          </a:p>
          <a:p>
            <a:pPr marL="0" indent="0" algn="ctr">
              <a:buNone/>
            </a:pPr>
            <a:r>
              <a:rPr lang="en-US" dirty="0" smtClean="0"/>
              <a:t>can </a:t>
            </a:r>
            <a:r>
              <a:rPr lang="en-US" dirty="0"/>
              <a:t>use either of the models </a:t>
            </a:r>
            <a:endParaRPr lang="en-US" dirty="0" smtClean="0"/>
          </a:p>
          <a:p>
            <a:pPr marL="0" indent="0" algn="ctr">
              <a:buNone/>
            </a:pPr>
            <a:r>
              <a:rPr lang="en-US" dirty="0" smtClean="0"/>
              <a:t>while </a:t>
            </a:r>
            <a:r>
              <a:rPr lang="en-US" dirty="0"/>
              <a:t>preparing your document</a:t>
            </a:r>
            <a:r>
              <a:rPr lang="en-US" dirty="0" smtClean="0"/>
              <a:t>.</a:t>
            </a:r>
          </a:p>
          <a:p>
            <a:endParaRPr lang="en-US" dirty="0"/>
          </a:p>
        </p:txBody>
      </p:sp>
    </p:spTree>
    <p:extLst>
      <p:ext uri="{BB962C8B-B14F-4D97-AF65-F5344CB8AC3E}">
        <p14:creationId xmlns:p14="http://schemas.microsoft.com/office/powerpoint/2010/main" xmlns="" val="295363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325562"/>
          </a:xfrm>
          <a:solidFill>
            <a:schemeClr val="accent2">
              <a:lumMod val="40000"/>
              <a:lumOff val="60000"/>
            </a:schemeClr>
          </a:solidFill>
        </p:spPr>
        <p:txBody>
          <a:bodyPr/>
          <a:lstStyle/>
          <a:p>
            <a:r>
              <a:rPr lang="en-US" dirty="0" smtClean="0"/>
              <a:t>Embedded data model</a:t>
            </a:r>
            <a:endParaRPr lang="en-US" dirty="0"/>
          </a:p>
        </p:txBody>
      </p:sp>
      <p:sp>
        <p:nvSpPr>
          <p:cNvPr id="3" name="Content Placeholder 2"/>
          <p:cNvSpPr>
            <a:spLocks noGrp="1"/>
          </p:cNvSpPr>
          <p:nvPr>
            <p:ph idx="1"/>
          </p:nvPr>
        </p:nvSpPr>
        <p:spPr>
          <a:xfrm>
            <a:off x="457200" y="2133600"/>
            <a:ext cx="8229600" cy="4191000"/>
          </a:xfrm>
          <a:solidFill>
            <a:schemeClr val="accent5">
              <a:lumMod val="40000"/>
              <a:lumOff val="60000"/>
            </a:schemeClr>
          </a:solidFill>
        </p:spPr>
        <p:txBody>
          <a:bodyPr/>
          <a:lstStyle/>
          <a:p>
            <a:r>
              <a:rPr lang="en-US" dirty="0"/>
              <a:t>In this model, you can have (embed) all the related data in a single document, it is also known as de-normalized data model.</a:t>
            </a:r>
          </a:p>
          <a:p>
            <a:r>
              <a:rPr lang="en-US" dirty="0"/>
              <a:t>For example, assume we are getting the details of employees in three different documents namely, </a:t>
            </a:r>
            <a:r>
              <a:rPr lang="en-US" dirty="0" err="1"/>
              <a:t>Personal_details</a:t>
            </a:r>
            <a:r>
              <a:rPr lang="en-US" dirty="0"/>
              <a:t>, Contact and, Address, you can embed all the three documents in a single one as shown below −</a:t>
            </a:r>
          </a:p>
          <a:p>
            <a:endParaRPr lang="en-US" dirty="0"/>
          </a:p>
        </p:txBody>
      </p:sp>
    </p:spTree>
    <p:extLst>
      <p:ext uri="{BB962C8B-B14F-4D97-AF65-F5344CB8AC3E}">
        <p14:creationId xmlns:p14="http://schemas.microsoft.com/office/powerpoint/2010/main" xmlns="" val="3515724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1958</Words>
  <Application>Microsoft Office PowerPoint</Application>
  <PresentationFormat>On-screen Show (4:3)</PresentationFormat>
  <Paragraphs>255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Introduction</vt:lpstr>
      <vt:lpstr>NoSQL</vt:lpstr>
      <vt:lpstr>Slide 4</vt:lpstr>
      <vt:lpstr>Advantages of MongoDB</vt:lpstr>
      <vt:lpstr>Slide 6</vt:lpstr>
      <vt:lpstr>Considerations while designing Schema in MongoDB</vt:lpstr>
      <vt:lpstr>Data models in mongodb</vt:lpstr>
      <vt:lpstr>Embedded data model</vt:lpstr>
      <vt:lpstr>Slide 10</vt:lpstr>
      <vt:lpstr>Normalized data model</vt:lpstr>
      <vt:lpstr>Continued………………………</vt:lpstr>
      <vt:lpstr>Indexing</vt:lpstr>
      <vt:lpstr>The indexing has various attributes: </vt:lpstr>
      <vt:lpstr>There are primarily three methods of indexing: </vt:lpstr>
      <vt:lpstr>Limitation of indexing</vt:lpstr>
      <vt:lpstr>Continued…………….</vt:lpstr>
      <vt:lpstr>Slide 18</vt:lpstr>
      <vt:lpstr>Slide 19</vt:lpstr>
      <vt:lpstr>Slide 20</vt:lpstr>
      <vt:lpstr>Slide 21</vt:lpstr>
      <vt:lpstr>Slide 22</vt:lpstr>
      <vt:lpstr>Slide 23</vt:lpstr>
      <vt:lpstr>Slide 24</vt:lpstr>
      <vt:lpstr>Slide 25</vt:lpstr>
      <vt:lpstr>Sharding</vt:lpstr>
      <vt:lpstr>Sharding : Diagram</vt:lpstr>
      <vt:lpstr>Replication</vt:lpstr>
      <vt:lpstr>Replication : Diagram</vt:lpstr>
      <vt:lpstr>Transaction VS Atomic Operation</vt:lpstr>
      <vt:lpstr>Atomic : Diagram</vt:lpstr>
      <vt:lpstr>Presented By :</vt:lpstr>
      <vt:lpstr>Slide 33</vt:lpstr>
    </vt:vector>
  </TitlesOfParts>
  <Company>AMAN10HERO HOUSE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AMAN10HERO-PC</dc:creator>
  <cp:lastModifiedBy>Mustafa Sakti</cp:lastModifiedBy>
  <cp:revision>25</cp:revision>
  <dcterms:created xsi:type="dcterms:W3CDTF">2020-06-02T16:06:43Z</dcterms:created>
  <dcterms:modified xsi:type="dcterms:W3CDTF">2020-06-03T03:59:20Z</dcterms:modified>
</cp:coreProperties>
</file>