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157972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C60713-FC3A-4EE3-981A-8921F9A028C9}"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23404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22387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83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135982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1996617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91804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756072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71187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66157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92012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C60713-FC3A-4EE3-981A-8921F9A028C9}"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275842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C60713-FC3A-4EE3-981A-8921F9A028C9}"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42729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161208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324883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FC60713-FC3A-4EE3-981A-8921F9A028C9}" type="datetimeFigureOut">
              <a:rPr lang="en-US" smtClean="0"/>
              <a:t>6/8/2020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73957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C60713-FC3A-4EE3-981A-8921F9A028C9}"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4742E-084E-41A0-AE5B-9EFB769FEFAC}" type="slidenum">
              <a:rPr lang="en-US" smtClean="0"/>
              <a:t>‹#›</a:t>
            </a:fld>
            <a:endParaRPr lang="en-US"/>
          </a:p>
        </p:txBody>
      </p:sp>
    </p:spTree>
    <p:extLst>
      <p:ext uri="{BB962C8B-B14F-4D97-AF65-F5344CB8AC3E}">
        <p14:creationId xmlns:p14="http://schemas.microsoft.com/office/powerpoint/2010/main" val="63368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C60713-FC3A-4EE3-981A-8921F9A028C9}" type="datetimeFigureOut">
              <a:rPr lang="en-US" smtClean="0"/>
              <a:t>6/8/2020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74742E-084E-41A0-AE5B-9EFB769FEFAC}" type="slidenum">
              <a:rPr lang="en-US" smtClean="0"/>
              <a:t>‹#›</a:t>
            </a:fld>
            <a:endParaRPr lang="en-US"/>
          </a:p>
        </p:txBody>
      </p:sp>
    </p:spTree>
    <p:extLst>
      <p:ext uri="{BB962C8B-B14F-4D97-AF65-F5344CB8AC3E}">
        <p14:creationId xmlns:p14="http://schemas.microsoft.com/office/powerpoint/2010/main" val="391675369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zure-sql/database/logical-servers" TargetMode="External"/><Relationship Id="rId2" Type="http://schemas.openxmlformats.org/officeDocument/2006/relationships/hyperlink" Target="https://docs.microsoft.com/en-us/azure/azure-sql/database/single-database-overview" TargetMode="External"/><Relationship Id="rId1" Type="http://schemas.openxmlformats.org/officeDocument/2006/relationships/slideLayout" Target="../slideLayouts/slideLayout2.xml"/><Relationship Id="rId5" Type="http://schemas.openxmlformats.org/officeDocument/2006/relationships/hyperlink" Target="https://docs.microsoft.com/en-us/azure/azure-sql/database/elastic-pool-overview" TargetMode="External"/><Relationship Id="rId4" Type="http://schemas.openxmlformats.org/officeDocument/2006/relationships/hyperlink" Target="https://docs.microsoft.com/en-us/sql/relational-databases/databases/contained-databas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sql/database/service-tiers-dtu" TargetMode="External"/><Relationship Id="rId2" Type="http://schemas.openxmlformats.org/officeDocument/2006/relationships/hyperlink" Target="https://docs.microsoft.com/en-us/azure/azure-sql/database/service-tiers-vcore"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sql/database/serverless-tier-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933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a:t>
            </a:r>
            <a:r>
              <a:rPr lang="en-US" b="1" dirty="0"/>
              <a:t>machines in Azure</a:t>
            </a:r>
            <a:br>
              <a:rPr lang="en-US" b="1" dirty="0"/>
            </a:br>
            <a:endParaRPr lang="en-US" dirty="0"/>
          </a:p>
        </p:txBody>
      </p:sp>
      <p:sp>
        <p:nvSpPr>
          <p:cNvPr id="3" name="Content Placeholder 2"/>
          <p:cNvSpPr>
            <a:spLocks noGrp="1"/>
          </p:cNvSpPr>
          <p:nvPr>
            <p:ph idx="1"/>
          </p:nvPr>
        </p:nvSpPr>
        <p:spPr/>
        <p:txBody>
          <a:bodyPr/>
          <a:lstStyle/>
          <a:p>
            <a:r>
              <a:rPr lang="en-US" dirty="0"/>
              <a:t>Azure Virtual Machines (VM) is one of several types of </a:t>
            </a:r>
            <a:r>
              <a:rPr lang="en-US" u="sng" dirty="0">
                <a:hlinkClick r:id="rId2"/>
              </a:rPr>
              <a:t>on-demand, scalable computing resources</a:t>
            </a:r>
            <a:r>
              <a:rPr lang="en-US" dirty="0"/>
              <a:t> that Azure offers. Typically, you choose a VM when you need more control over the computing environment than the other choices offer. This article gives you information about what you should consider before you create a VM, how you create it, and how you manage </a:t>
            </a:r>
            <a:r>
              <a:rPr lang="en-US" dirty="0" smtClean="0"/>
              <a:t>it</a:t>
            </a:r>
          </a:p>
          <a:p>
            <a:r>
              <a:rPr lang="en-US" dirty="0" smtClean="0"/>
              <a:t>Virtual machines in Azure-</a:t>
            </a:r>
            <a:r>
              <a:rPr lang="en-US" dirty="0" err="1" smtClean="0"/>
              <a:t>linux</a:t>
            </a:r>
            <a:r>
              <a:rPr lang="en-US" dirty="0" smtClean="0"/>
              <a:t> virtual machine and windows virtual machine.</a:t>
            </a:r>
            <a:endParaRPr lang="en-US" dirty="0"/>
          </a:p>
        </p:txBody>
      </p:sp>
    </p:spTree>
    <p:extLst>
      <p:ext uri="{BB962C8B-B14F-4D97-AF65-F5344CB8AC3E}">
        <p14:creationId xmlns:p14="http://schemas.microsoft.com/office/powerpoint/2010/main" val="123064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machines can be used in various ways.</a:t>
            </a:r>
          </a:p>
        </p:txBody>
      </p:sp>
      <p:sp>
        <p:nvSpPr>
          <p:cNvPr id="3" name="Content Placeholder 2"/>
          <p:cNvSpPr>
            <a:spLocks noGrp="1"/>
          </p:cNvSpPr>
          <p:nvPr>
            <p:ph idx="1"/>
          </p:nvPr>
        </p:nvSpPr>
        <p:spPr/>
        <p:txBody>
          <a:bodyPr/>
          <a:lstStyle/>
          <a:p>
            <a:r>
              <a:rPr lang="en-US" b="1" dirty="0"/>
              <a:t>Development and test</a:t>
            </a:r>
            <a:r>
              <a:rPr lang="en-US" dirty="0"/>
              <a:t> – Azure VMs offer a quick and easy way to create a computer with specific configurations required to code and test an application.</a:t>
            </a:r>
          </a:p>
          <a:p>
            <a:r>
              <a:rPr lang="en-US" b="1" dirty="0"/>
              <a:t>Applications in the cloud</a:t>
            </a:r>
            <a:r>
              <a:rPr lang="en-US" dirty="0"/>
              <a:t> – Because demand for your application can fluctuate, it might make economic sense to run it on a VM in Azure. You pay for extra VMs when you need them and shut them down when you don’t.</a:t>
            </a:r>
          </a:p>
          <a:p>
            <a:r>
              <a:rPr lang="en-US" b="1" dirty="0"/>
              <a:t>Extended datacenter</a:t>
            </a:r>
            <a:r>
              <a:rPr lang="en-US" dirty="0"/>
              <a:t> – Virtual machines in an Azure virtual network can easily be connected to your organization’s network.</a:t>
            </a:r>
          </a:p>
          <a:p>
            <a:pPr marL="0" indent="0">
              <a:buNone/>
            </a:pPr>
            <a:endParaRPr lang="en-US" dirty="0"/>
          </a:p>
        </p:txBody>
      </p:sp>
    </p:spTree>
    <p:extLst>
      <p:ext uri="{BB962C8B-B14F-4D97-AF65-F5344CB8AC3E}">
        <p14:creationId xmlns:p14="http://schemas.microsoft.com/office/powerpoint/2010/main" val="27693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Windows Virtual Desktop?</a:t>
            </a:r>
            <a:br>
              <a:rPr lang="en-US" b="1" dirty="0"/>
            </a:br>
            <a:endParaRPr lang="en-US" dirty="0"/>
          </a:p>
        </p:txBody>
      </p:sp>
      <p:sp>
        <p:nvSpPr>
          <p:cNvPr id="5" name="Text Placeholder 4"/>
          <p:cNvSpPr>
            <a:spLocks noGrp="1"/>
          </p:cNvSpPr>
          <p:nvPr>
            <p:ph idx="1"/>
          </p:nvPr>
        </p:nvSpPr>
        <p:spPr/>
        <p:txBody>
          <a:bodyPr/>
          <a:lstStyle/>
          <a:p>
            <a:r>
              <a:rPr lang="en-US" dirty="0"/>
              <a:t>Windows Virtual Desktop is a desktop and app virtualization service that runs on the cloud.</a:t>
            </a:r>
          </a:p>
        </p:txBody>
      </p:sp>
    </p:spTree>
    <p:extLst>
      <p:ext uri="{BB962C8B-B14F-4D97-AF65-F5344CB8AC3E}">
        <p14:creationId xmlns:p14="http://schemas.microsoft.com/office/powerpoint/2010/main" val="56666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Here's what you can do when you run Windows Virtual Desktop on Azure: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Set </a:t>
            </a:r>
            <a:r>
              <a:rPr lang="en-US" dirty="0"/>
              <a:t>up a multi-session Windows 10 deployment that delivers a full Windows 10 with scalability</a:t>
            </a:r>
          </a:p>
          <a:p>
            <a:r>
              <a:rPr lang="en-US" dirty="0"/>
              <a:t>Virtualize Office 365 </a:t>
            </a:r>
            <a:r>
              <a:rPr lang="en-US" dirty="0" err="1"/>
              <a:t>ProPlus</a:t>
            </a:r>
            <a:r>
              <a:rPr lang="en-US" dirty="0"/>
              <a:t> and optimize it to run in multi-user virtual scenarios</a:t>
            </a:r>
          </a:p>
          <a:p>
            <a:r>
              <a:rPr lang="en-US" dirty="0"/>
              <a:t>Provide Windows 7 virtual desktops with free Extended Security Updates</a:t>
            </a:r>
          </a:p>
          <a:p>
            <a:r>
              <a:rPr lang="en-US" dirty="0"/>
              <a:t>Bring your existing Remote Desktop Services (RDS) and Windows Server desktops and apps to any computer</a:t>
            </a:r>
          </a:p>
          <a:p>
            <a:r>
              <a:rPr lang="en-US" dirty="0"/>
              <a:t>Virtualize both desktops and apps</a:t>
            </a:r>
          </a:p>
          <a:p>
            <a:r>
              <a:rPr lang="en-US" dirty="0"/>
              <a:t>Manage Windows 10, Windows Server, and Windows 7 desktops and apps with a unified management experience</a:t>
            </a:r>
          </a:p>
          <a:p>
            <a:endParaRPr lang="en-US" dirty="0"/>
          </a:p>
        </p:txBody>
      </p:sp>
    </p:spTree>
    <p:extLst>
      <p:ext uri="{BB962C8B-B14F-4D97-AF65-F5344CB8AC3E}">
        <p14:creationId xmlns:p14="http://schemas.microsoft.com/office/powerpoint/2010/main" val="72288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Database</a:t>
            </a:r>
            <a:endParaRPr lang="en-US" dirty="0"/>
          </a:p>
        </p:txBody>
      </p:sp>
      <p:sp>
        <p:nvSpPr>
          <p:cNvPr id="3" name="Content Placeholder 2"/>
          <p:cNvSpPr>
            <a:spLocks noGrp="1"/>
          </p:cNvSpPr>
          <p:nvPr>
            <p:ph idx="1"/>
          </p:nvPr>
        </p:nvSpPr>
        <p:spPr/>
        <p:txBody>
          <a:bodyPr/>
          <a:lstStyle/>
          <a:p>
            <a:pPr marL="0" indent="0">
              <a:buNone/>
            </a:pPr>
            <a:r>
              <a:rPr lang="en-US" dirty="0" smtClean="0"/>
              <a:t>• Built for application developers </a:t>
            </a:r>
          </a:p>
          <a:p>
            <a:pPr marL="0" indent="0">
              <a:buNone/>
            </a:pPr>
            <a:r>
              <a:rPr lang="en-US" dirty="0" smtClean="0"/>
              <a:t>• Lets you focus on your business application </a:t>
            </a:r>
          </a:p>
          <a:p>
            <a:pPr marL="0" indent="0">
              <a:buNone/>
            </a:pPr>
            <a:r>
              <a:rPr lang="en-US" dirty="0" smtClean="0"/>
              <a:t>• Accelerates your time to market </a:t>
            </a:r>
          </a:p>
          <a:p>
            <a:pPr marL="0" indent="0">
              <a:buNone/>
            </a:pPr>
            <a:r>
              <a:rPr lang="en-US" dirty="0" smtClean="0"/>
              <a:t>• Built-in advisors learn your app’s unique characteristics; adapts to maximize performance, reliability, and data protection </a:t>
            </a:r>
          </a:p>
          <a:p>
            <a:pPr marL="0" indent="0">
              <a:buNone/>
            </a:pPr>
            <a:r>
              <a:rPr lang="en-US" dirty="0" smtClean="0"/>
              <a:t>• Helps you build secure apps and connect to your database by supporting the languages and platforms that you prefer</a:t>
            </a:r>
            <a:endParaRPr lang="en-US" dirty="0"/>
          </a:p>
        </p:txBody>
      </p:sp>
    </p:spTree>
    <p:extLst>
      <p:ext uri="{BB962C8B-B14F-4D97-AF65-F5344CB8AC3E}">
        <p14:creationId xmlns:p14="http://schemas.microsoft.com/office/powerpoint/2010/main" val="124581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family………..</a:t>
            </a:r>
            <a:endParaRPr lang="en-US" dirty="0"/>
          </a:p>
        </p:txBody>
      </p:sp>
      <p:sp>
        <p:nvSpPr>
          <p:cNvPr id="3" name="Content Placeholder 2"/>
          <p:cNvSpPr>
            <a:spLocks noGrp="1"/>
          </p:cNvSpPr>
          <p:nvPr>
            <p:ph idx="1"/>
          </p:nvPr>
        </p:nvSpPr>
        <p:spPr/>
        <p:txBody>
          <a:bodyPr>
            <a:normAutofit/>
          </a:bodyPr>
          <a:lstStyle/>
          <a:p>
            <a:pPr marL="0" indent="0">
              <a:buNone/>
            </a:pPr>
            <a:r>
              <a:rPr lang="en-US" dirty="0"/>
              <a:t>Azure SQL is a family of managed, secure, and intelligent products that use the SQL Server database engine in the Azure cloud.</a:t>
            </a:r>
          </a:p>
          <a:p>
            <a:r>
              <a:rPr lang="en-US" b="1" dirty="0"/>
              <a:t>Azure SQL Database</a:t>
            </a:r>
            <a:r>
              <a:rPr lang="en-US" dirty="0"/>
              <a:t>: Support modern cloud applications on an intelligent, managed database service, that includes </a:t>
            </a:r>
            <a:r>
              <a:rPr lang="en-US" dirty="0" err="1"/>
              <a:t>serverless</a:t>
            </a:r>
            <a:r>
              <a:rPr lang="en-US" dirty="0"/>
              <a:t> compute.</a:t>
            </a:r>
          </a:p>
          <a:p>
            <a:r>
              <a:rPr lang="en-US" b="1" dirty="0"/>
              <a:t>Azure SQL Managed Instance</a:t>
            </a:r>
            <a:r>
              <a:rPr lang="en-US" dirty="0"/>
              <a:t>: Modernize your existing SQL Server applications at scale with an intelligent fully managed instance as a service, with almost 100% feature parity with the SQL Server database engine. Best for most migrations to the cloud.</a:t>
            </a:r>
          </a:p>
          <a:p>
            <a:r>
              <a:rPr lang="en-US" b="1" dirty="0"/>
              <a:t>SQL Server on Azure VMs</a:t>
            </a:r>
            <a:r>
              <a:rPr lang="en-US" dirty="0"/>
              <a:t>: Lift-and-shift your SQL Server workloads with ease and maintain 100% SQL Server compatibility and operating system-level access.</a:t>
            </a:r>
          </a:p>
          <a:p>
            <a:endParaRPr lang="en-US" dirty="0"/>
          </a:p>
        </p:txBody>
      </p:sp>
    </p:spTree>
    <p:extLst>
      <p:ext uri="{BB962C8B-B14F-4D97-AF65-F5344CB8AC3E}">
        <p14:creationId xmlns:p14="http://schemas.microsoft.com/office/powerpoint/2010/main" val="289021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security </a:t>
            </a:r>
            <a:endParaRPr lang="en-US" dirty="0"/>
          </a:p>
        </p:txBody>
      </p:sp>
      <p:sp>
        <p:nvSpPr>
          <p:cNvPr id="3" name="Content Placeholder 2"/>
          <p:cNvSpPr>
            <a:spLocks noGrp="1"/>
          </p:cNvSpPr>
          <p:nvPr>
            <p:ph idx="1"/>
          </p:nvPr>
        </p:nvSpPr>
        <p:spPr/>
        <p:txBody>
          <a:bodyPr/>
          <a:lstStyle/>
          <a:p>
            <a:r>
              <a:rPr lang="en-US" dirty="0" smtClean="0"/>
              <a:t>Data recovery and classification</a:t>
            </a:r>
          </a:p>
          <a:p>
            <a:r>
              <a:rPr lang="en-US" u="sng" dirty="0" smtClean="0"/>
              <a:t>Vulnerability </a:t>
            </a:r>
            <a:r>
              <a:rPr lang="en-US" u="sng" dirty="0" err="1" smtClean="0"/>
              <a:t>assesment</a:t>
            </a:r>
            <a:endParaRPr lang="en-US" dirty="0" smtClean="0"/>
          </a:p>
          <a:p>
            <a:r>
              <a:rPr lang="en-US" dirty="0" smtClean="0"/>
              <a:t>Threat detection</a:t>
            </a:r>
            <a:endParaRPr lang="en-US" dirty="0"/>
          </a:p>
        </p:txBody>
      </p:sp>
    </p:spTree>
    <p:extLst>
      <p:ext uri="{BB962C8B-B14F-4D97-AF65-F5344CB8AC3E}">
        <p14:creationId xmlns:p14="http://schemas.microsoft.com/office/powerpoint/2010/main" val="175590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offers the following deployment options:</a:t>
            </a:r>
          </a:p>
        </p:txBody>
      </p:sp>
      <p:sp>
        <p:nvSpPr>
          <p:cNvPr id="3" name="Content Placeholder 2"/>
          <p:cNvSpPr>
            <a:spLocks noGrp="1"/>
          </p:cNvSpPr>
          <p:nvPr>
            <p:ph idx="1"/>
          </p:nvPr>
        </p:nvSpPr>
        <p:spPr/>
        <p:txBody>
          <a:bodyPr>
            <a:normAutofit/>
          </a:bodyPr>
          <a:lstStyle/>
          <a:p>
            <a:r>
              <a:rPr lang="en-US" dirty="0"/>
              <a:t>As a </a:t>
            </a:r>
            <a:r>
              <a:rPr lang="en-US" i="1" dirty="0">
                <a:hlinkClick r:id="rId2"/>
              </a:rPr>
              <a:t>single </a:t>
            </a:r>
            <a:r>
              <a:rPr lang="en-US" i="1" dirty="0" smtClean="0">
                <a:hlinkClick r:id="rId2"/>
              </a:rPr>
              <a:t>database</a:t>
            </a:r>
            <a:r>
              <a:rPr lang="en-US" i="1" dirty="0" smtClean="0"/>
              <a:t>-</a:t>
            </a:r>
            <a:r>
              <a:rPr lang="en-US" dirty="0"/>
              <a:t> with its own set of resources managed via a </a:t>
            </a:r>
            <a:r>
              <a:rPr lang="en-US" dirty="0">
                <a:hlinkClick r:id="rId3"/>
              </a:rPr>
              <a:t>logical SQL server</a:t>
            </a:r>
            <a:r>
              <a:rPr lang="en-US" dirty="0"/>
              <a:t>. A single database is similar to a </a:t>
            </a:r>
            <a:r>
              <a:rPr lang="en-US" dirty="0">
                <a:hlinkClick r:id="rId4"/>
              </a:rPr>
              <a:t>contained database</a:t>
            </a:r>
            <a:r>
              <a:rPr lang="en-US" dirty="0"/>
              <a:t> in SQL Server. </a:t>
            </a:r>
          </a:p>
          <a:p>
            <a:r>
              <a:rPr lang="en-US" dirty="0"/>
              <a:t>An </a:t>
            </a:r>
            <a:r>
              <a:rPr lang="en-US" i="1" dirty="0">
                <a:hlinkClick r:id="rId5"/>
              </a:rPr>
              <a:t>elastic </a:t>
            </a:r>
            <a:r>
              <a:rPr lang="en-US" i="1" dirty="0" smtClean="0">
                <a:hlinkClick r:id="rId5"/>
              </a:rPr>
              <a:t>pool</a:t>
            </a:r>
            <a:r>
              <a:rPr lang="en-US" dirty="0" smtClean="0"/>
              <a:t>- </a:t>
            </a:r>
            <a:r>
              <a:rPr lang="en-US" dirty="0"/>
              <a:t>which is a collection of databases with a shared set of resources managed via a </a:t>
            </a:r>
            <a:r>
              <a:rPr lang="en-US" dirty="0">
                <a:hlinkClick r:id="rId3"/>
              </a:rPr>
              <a:t>logical SQL server</a:t>
            </a:r>
            <a:r>
              <a:rPr lang="en-US" dirty="0"/>
              <a:t>. </a:t>
            </a:r>
          </a:p>
        </p:txBody>
      </p:sp>
    </p:spTree>
    <p:extLst>
      <p:ext uri="{BB962C8B-B14F-4D97-AF65-F5344CB8AC3E}">
        <p14:creationId xmlns:p14="http://schemas.microsoft.com/office/powerpoint/2010/main" val="188082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Purchasing models</a:t>
            </a:r>
            <a:br>
              <a:rPr lang="en-US" b="1" dirty="0"/>
            </a:br>
            <a:endParaRPr lang="en-US" dirty="0"/>
          </a:p>
        </p:txBody>
      </p:sp>
      <p:sp>
        <p:nvSpPr>
          <p:cNvPr id="3" name="Content Placeholder 2"/>
          <p:cNvSpPr>
            <a:spLocks noGrp="1"/>
          </p:cNvSpPr>
          <p:nvPr>
            <p:ph idx="1"/>
          </p:nvPr>
        </p:nvSpPr>
        <p:spPr/>
        <p:txBody>
          <a:bodyPr>
            <a:normAutofit/>
          </a:bodyPr>
          <a:lstStyle/>
          <a:p>
            <a:r>
              <a:rPr lang="en-US" dirty="0"/>
              <a:t>The </a:t>
            </a:r>
            <a:r>
              <a:rPr lang="en-US" dirty="0" err="1">
                <a:hlinkClick r:id="rId2"/>
              </a:rPr>
              <a:t>vCore</a:t>
            </a:r>
            <a:r>
              <a:rPr lang="en-US" dirty="0">
                <a:hlinkClick r:id="rId2"/>
              </a:rPr>
              <a:t>-based purchasing model</a:t>
            </a:r>
            <a:r>
              <a:rPr lang="en-US" dirty="0"/>
              <a:t> lets you choose the number of </a:t>
            </a:r>
            <a:r>
              <a:rPr lang="en-US" dirty="0" err="1"/>
              <a:t>vCores</a:t>
            </a:r>
            <a:r>
              <a:rPr lang="en-US" dirty="0"/>
              <a:t>, the amount of memory, and the amount and speed of storage. </a:t>
            </a:r>
          </a:p>
          <a:p>
            <a:r>
              <a:rPr lang="en-US" dirty="0"/>
              <a:t>The </a:t>
            </a:r>
            <a:r>
              <a:rPr lang="en-US" dirty="0">
                <a:hlinkClick r:id="rId3"/>
              </a:rPr>
              <a:t>DTU-based purchasing model</a:t>
            </a:r>
            <a:r>
              <a:rPr lang="en-US" dirty="0"/>
              <a:t> offers a blend of compute, memory, and I/O resources in three service tiers, to support light to heavy database workloads. </a:t>
            </a:r>
          </a:p>
          <a:p>
            <a:r>
              <a:rPr lang="en-US" dirty="0"/>
              <a:t>The </a:t>
            </a:r>
            <a:r>
              <a:rPr lang="en-US" dirty="0" err="1">
                <a:hlinkClick r:id="rId4"/>
              </a:rPr>
              <a:t>serverless</a:t>
            </a:r>
            <a:r>
              <a:rPr lang="en-US" dirty="0">
                <a:hlinkClick r:id="rId4"/>
              </a:rPr>
              <a:t> model</a:t>
            </a:r>
            <a:r>
              <a:rPr lang="en-US" dirty="0"/>
              <a:t> automatically scales compute based on workload demand, and bills for the amount of compute used per second. </a:t>
            </a:r>
          </a:p>
          <a:p>
            <a:endParaRPr lang="en-US" dirty="0"/>
          </a:p>
        </p:txBody>
      </p:sp>
    </p:spTree>
    <p:extLst>
      <p:ext uri="{BB962C8B-B14F-4D97-AF65-F5344CB8AC3E}">
        <p14:creationId xmlns:p14="http://schemas.microsoft.com/office/powerpoint/2010/main" val="373519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Azure Cognitive Services?</a:t>
            </a:r>
            <a:br>
              <a:rPr lang="en-US" b="1" dirty="0"/>
            </a:br>
            <a:endParaRPr lang="en-US" dirty="0"/>
          </a:p>
        </p:txBody>
      </p:sp>
      <p:sp>
        <p:nvSpPr>
          <p:cNvPr id="3" name="Content Placeholder 2"/>
          <p:cNvSpPr>
            <a:spLocks noGrp="1"/>
          </p:cNvSpPr>
          <p:nvPr>
            <p:ph idx="1"/>
          </p:nvPr>
        </p:nvSpPr>
        <p:spPr/>
        <p:txBody>
          <a:bodyPr/>
          <a:lstStyle/>
          <a:p>
            <a:r>
              <a:rPr lang="en-US" dirty="0"/>
              <a:t>Azure Cognitive Services are APIs, SDKs, and services available to help developers build intelligent applications without having direct AI or data science skills or knowledge. Azure Cognitive Services enable developers to easily add cognitive features into their </a:t>
            </a:r>
            <a:r>
              <a:rPr lang="en-US" dirty="0" smtClean="0"/>
              <a:t>applications.</a:t>
            </a:r>
            <a:r>
              <a:rPr lang="en-US" dirty="0"/>
              <a:t> The goal of Azure Cognitive Services is to help developers create applications that can see, hear, speak, understand, and even begin to reason.</a:t>
            </a:r>
          </a:p>
        </p:txBody>
      </p:sp>
    </p:spTree>
    <p:extLst>
      <p:ext uri="{BB962C8B-B14F-4D97-AF65-F5344CB8AC3E}">
        <p14:creationId xmlns:p14="http://schemas.microsoft.com/office/powerpoint/2010/main" val="348301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API provided by Azure cognitive…</a:t>
            </a:r>
            <a:endParaRPr lang="en-US" dirty="0"/>
          </a:p>
        </p:txBody>
      </p:sp>
      <p:sp>
        <p:nvSpPr>
          <p:cNvPr id="7" name="Content Placeholder 6"/>
          <p:cNvSpPr>
            <a:spLocks noGrp="1"/>
          </p:cNvSpPr>
          <p:nvPr>
            <p:ph idx="1"/>
          </p:nvPr>
        </p:nvSpPr>
        <p:spPr/>
        <p:txBody>
          <a:bodyPr/>
          <a:lstStyle/>
          <a:p>
            <a:r>
              <a:rPr lang="en-US" dirty="0" smtClean="0"/>
              <a:t>Vision APIs-computer </a:t>
            </a:r>
            <a:r>
              <a:rPr lang="en-US" dirty="0" err="1" smtClean="0"/>
              <a:t>vision,ink</a:t>
            </a:r>
            <a:r>
              <a:rPr lang="en-US" dirty="0" smtClean="0"/>
              <a:t> </a:t>
            </a:r>
            <a:r>
              <a:rPr lang="en-US" dirty="0" err="1" smtClean="0"/>
              <a:t>recognition,video</a:t>
            </a:r>
            <a:r>
              <a:rPr lang="en-US" dirty="0" smtClean="0"/>
              <a:t> </a:t>
            </a:r>
            <a:r>
              <a:rPr lang="en-US" dirty="0" err="1" smtClean="0"/>
              <a:t>indexer,face</a:t>
            </a:r>
            <a:r>
              <a:rPr lang="en-US" dirty="0" smtClean="0"/>
              <a:t>.</a:t>
            </a:r>
          </a:p>
          <a:p>
            <a:r>
              <a:rPr lang="en-US" dirty="0" smtClean="0"/>
              <a:t>Speech APIs-speech </a:t>
            </a:r>
            <a:r>
              <a:rPr lang="en-US" dirty="0" err="1" smtClean="0"/>
              <a:t>service,speaker</a:t>
            </a:r>
            <a:r>
              <a:rPr lang="en-US" dirty="0" smtClean="0"/>
              <a:t> recognition </a:t>
            </a:r>
            <a:r>
              <a:rPr lang="en-US" dirty="0" err="1" smtClean="0"/>
              <a:t>API,bing</a:t>
            </a:r>
            <a:r>
              <a:rPr lang="en-US" dirty="0" smtClean="0"/>
              <a:t> speech ,translator speech.</a:t>
            </a:r>
          </a:p>
          <a:p>
            <a:r>
              <a:rPr lang="en-US" dirty="0" smtClean="0"/>
              <a:t>Language APIs-language understanding </a:t>
            </a:r>
            <a:r>
              <a:rPr lang="en-US" dirty="0" err="1" smtClean="0"/>
              <a:t>LUIS,QnA</a:t>
            </a:r>
            <a:r>
              <a:rPr lang="en-US" dirty="0" smtClean="0"/>
              <a:t> </a:t>
            </a:r>
            <a:r>
              <a:rPr lang="en-US" dirty="0" err="1" smtClean="0"/>
              <a:t>maker,text</a:t>
            </a:r>
            <a:r>
              <a:rPr lang="en-US" dirty="0" smtClean="0"/>
              <a:t> </a:t>
            </a:r>
            <a:r>
              <a:rPr lang="en-US" dirty="0" err="1" smtClean="0"/>
              <a:t>analytics,translator</a:t>
            </a:r>
            <a:r>
              <a:rPr lang="en-US" dirty="0" smtClean="0"/>
              <a:t>.</a:t>
            </a:r>
          </a:p>
          <a:p>
            <a:r>
              <a:rPr lang="en-US" dirty="0" smtClean="0"/>
              <a:t>Search APIs-</a:t>
            </a:r>
            <a:r>
              <a:rPr lang="en-US" dirty="0" err="1" smtClean="0"/>
              <a:t>bing</a:t>
            </a:r>
            <a:r>
              <a:rPr lang="en-US" dirty="0" smtClean="0"/>
              <a:t> web </a:t>
            </a:r>
            <a:r>
              <a:rPr lang="en-US" dirty="0" err="1" smtClean="0"/>
              <a:t>search,bing</a:t>
            </a:r>
            <a:r>
              <a:rPr lang="en-US" dirty="0" smtClean="0"/>
              <a:t> news </a:t>
            </a:r>
            <a:r>
              <a:rPr lang="en-US" dirty="0" err="1" smtClean="0"/>
              <a:t>search,bing</a:t>
            </a:r>
            <a:r>
              <a:rPr lang="en-US" dirty="0" smtClean="0"/>
              <a:t> image </a:t>
            </a:r>
            <a:r>
              <a:rPr lang="en-US" dirty="0" err="1" smtClean="0"/>
              <a:t>search,bing</a:t>
            </a:r>
            <a:r>
              <a:rPr lang="en-US" dirty="0" smtClean="0"/>
              <a:t> video search etc.</a:t>
            </a:r>
          </a:p>
          <a:p>
            <a:r>
              <a:rPr lang="en-US" dirty="0" smtClean="0"/>
              <a:t>Decision APIs-</a:t>
            </a:r>
            <a:r>
              <a:rPr lang="en-US" dirty="0" err="1" smtClean="0"/>
              <a:t>anamoly</a:t>
            </a:r>
            <a:r>
              <a:rPr lang="en-US" dirty="0" smtClean="0"/>
              <a:t> </a:t>
            </a:r>
            <a:r>
              <a:rPr lang="en-US" dirty="0" err="1" smtClean="0"/>
              <a:t>detectors,content</a:t>
            </a:r>
            <a:r>
              <a:rPr lang="en-US" dirty="0" smtClean="0"/>
              <a:t> </a:t>
            </a:r>
            <a:r>
              <a:rPr lang="en-US" dirty="0" err="1" smtClean="0"/>
              <a:t>moderator,personalizer</a:t>
            </a:r>
            <a:r>
              <a:rPr lang="en-US" dirty="0" smtClean="0"/>
              <a:t>,</a:t>
            </a:r>
            <a:endParaRPr lang="en-US" dirty="0"/>
          </a:p>
        </p:txBody>
      </p:sp>
    </p:spTree>
    <p:extLst>
      <p:ext uri="{BB962C8B-B14F-4D97-AF65-F5344CB8AC3E}">
        <p14:creationId xmlns:p14="http://schemas.microsoft.com/office/powerpoint/2010/main" val="240734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services and machine learning</a:t>
            </a:r>
            <a:endParaRPr lang="en-US" dirty="0"/>
          </a:p>
        </p:txBody>
      </p:sp>
      <p:sp>
        <p:nvSpPr>
          <p:cNvPr id="6" name="Content Placeholder 5"/>
          <p:cNvSpPr>
            <a:spLocks noGrp="1"/>
          </p:cNvSpPr>
          <p:nvPr>
            <p:ph idx="1"/>
          </p:nvPr>
        </p:nvSpPr>
        <p:spPr/>
        <p:txBody>
          <a:bodyPr/>
          <a:lstStyle/>
          <a:p>
            <a:r>
              <a:rPr lang="en-US" dirty="0"/>
              <a:t>Cognitive Services provides machine learning capabilities to solve general problems such as analyzing text for emotional sentiment or analyzing images to recognize objects or faces. You don't need special machine learning or data science knowledge to use these services.</a:t>
            </a:r>
          </a:p>
        </p:txBody>
      </p:sp>
    </p:spTree>
    <p:extLst>
      <p:ext uri="{BB962C8B-B14F-4D97-AF65-F5344CB8AC3E}">
        <p14:creationId xmlns:p14="http://schemas.microsoft.com/office/powerpoint/2010/main" val="2362043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518</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Azure SQL Database</vt:lpstr>
      <vt:lpstr>Azure SQL family………..</vt:lpstr>
      <vt:lpstr>Advanced security </vt:lpstr>
      <vt:lpstr>Azure SQL Database offers the following deployment options:</vt:lpstr>
      <vt:lpstr>Purchasing models </vt:lpstr>
      <vt:lpstr>What are Azure Cognitive Services? </vt:lpstr>
      <vt:lpstr>Types of API provided by Azure cognitive…</vt:lpstr>
      <vt:lpstr>Cognitive services and machine learning</vt:lpstr>
      <vt:lpstr>virtual machines in Azure </vt:lpstr>
      <vt:lpstr>Azure virtual machines can be used in various ways.</vt:lpstr>
      <vt:lpstr>What is Windows Virtual Desktop? </vt:lpstr>
      <vt:lpstr>Here's what you can do when you run Windows Virtual Desktop on Azure: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2020-06-09T01:14:32Z</dcterms:created>
  <dcterms:modified xsi:type="dcterms:W3CDTF">2020-06-09T03:14:58Z</dcterms:modified>
</cp:coreProperties>
</file>