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xyz@g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xyz@gmail.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mongodb</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411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primarily three methods of indexing:</a:t>
            </a:r>
            <a:br>
              <a:rPr lang="en-US" dirty="0"/>
            </a:br>
            <a:endParaRPr lang="en-US" dirty="0"/>
          </a:p>
        </p:txBody>
      </p:sp>
      <p:sp>
        <p:nvSpPr>
          <p:cNvPr id="3" name="Content Placeholder 2"/>
          <p:cNvSpPr>
            <a:spLocks noGrp="1"/>
          </p:cNvSpPr>
          <p:nvPr>
            <p:ph idx="1"/>
          </p:nvPr>
        </p:nvSpPr>
        <p:spPr/>
        <p:txBody>
          <a:bodyPr>
            <a:normAutofit lnSpcReduction="10000"/>
          </a:bodyPr>
          <a:lstStyle/>
          <a:p>
            <a:pPr fontAlgn="base"/>
            <a:r>
              <a:rPr lang="en-US" dirty="0" smtClean="0"/>
              <a:t>Clustered Indexing - </a:t>
            </a:r>
            <a:r>
              <a:rPr lang="en-US" dirty="0"/>
              <a:t>When more than two records are stored in the same file these types of storing known as cluster indexing. </a:t>
            </a:r>
          </a:p>
          <a:p>
            <a:pPr fontAlgn="base"/>
            <a:r>
              <a:rPr lang="en-US" dirty="0"/>
              <a:t>Non-Clustered or Secondary </a:t>
            </a:r>
            <a:r>
              <a:rPr lang="en-US" dirty="0" smtClean="0"/>
              <a:t>Indexing - </a:t>
            </a:r>
            <a:r>
              <a:rPr lang="en-US" dirty="0"/>
              <a:t>A non clustered index just tells us where the data lies, i.e. it gives us a list of virtual pointers or references to the location where the data is actually stored. Data is not physically stored in the order of the index. </a:t>
            </a:r>
          </a:p>
          <a:p>
            <a:pPr fontAlgn="base"/>
            <a:r>
              <a:rPr lang="en-US" dirty="0"/>
              <a:t>Multilevel </a:t>
            </a:r>
            <a:r>
              <a:rPr lang="en-US" dirty="0" smtClean="0"/>
              <a:t>Indexing - </a:t>
            </a:r>
            <a:r>
              <a:rPr lang="en-US" dirty="0"/>
              <a:t>The multilevel indexing segregates the main block into various smaller blocks so that the same can stored in a single block. The outer blocks are divided into inner blocks which in turn are pointed to the data blocks. This can be easily stored in the main memory with fewer overheads.</a:t>
            </a:r>
          </a:p>
          <a:p>
            <a:endParaRPr lang="en-US" dirty="0"/>
          </a:p>
        </p:txBody>
      </p:sp>
    </p:spTree>
    <p:extLst>
      <p:ext uri="{BB962C8B-B14F-4D97-AF65-F5344CB8AC3E}">
        <p14:creationId xmlns:p14="http://schemas.microsoft.com/office/powerpoint/2010/main" val="104884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indexing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Extra Overhead :- Every </a:t>
            </a:r>
            <a:r>
              <a:rPr lang="en-US" dirty="0"/>
              <a:t>index occupies some space as well as causes an overhead on each insert, update and delete. So if you rarely use your collection for read operations, it makes sense not to use indexes.</a:t>
            </a:r>
          </a:p>
          <a:p>
            <a:r>
              <a:rPr lang="en-US" dirty="0"/>
              <a:t>RAM </a:t>
            </a:r>
            <a:r>
              <a:rPr lang="en-US" dirty="0" smtClean="0"/>
              <a:t>Usage :- Since </a:t>
            </a:r>
            <a:r>
              <a:rPr lang="en-US" dirty="0"/>
              <a:t>indexes are stored in RAM, you should make sure that the total size of the index does not exceed the RAM limit. If the total size increases the RAM size, it will start deleting some indexes, causing performance loss.</a:t>
            </a:r>
          </a:p>
          <a:p>
            <a:r>
              <a:rPr lang="en-US" dirty="0"/>
              <a:t>Query </a:t>
            </a:r>
            <a:r>
              <a:rPr lang="en-US" dirty="0" smtClean="0"/>
              <a:t>Limitations :-Indexing </a:t>
            </a:r>
            <a:r>
              <a:rPr lang="en-US" dirty="0"/>
              <a:t>can't be used in queries which use −</a:t>
            </a:r>
          </a:p>
          <a:p>
            <a:pPr lvl="1"/>
            <a:r>
              <a:rPr lang="en-US" dirty="0"/>
              <a:t>Regular expressions or negation operators like $</a:t>
            </a:r>
            <a:r>
              <a:rPr lang="en-US" dirty="0" err="1"/>
              <a:t>nin</a:t>
            </a:r>
            <a:r>
              <a:rPr lang="en-US" dirty="0"/>
              <a:t>, $not, etc.</a:t>
            </a:r>
          </a:p>
          <a:p>
            <a:pPr lvl="1"/>
            <a:r>
              <a:rPr lang="en-US" dirty="0"/>
              <a:t>Arithmetic operators like $mod, etc.</a:t>
            </a:r>
          </a:p>
          <a:p>
            <a:pPr lvl="1"/>
            <a:r>
              <a:rPr lang="en-US" dirty="0"/>
              <a:t>$where clause</a:t>
            </a:r>
          </a:p>
          <a:p>
            <a:pPr marL="0" indent="0">
              <a:buNone/>
            </a:pPr>
            <a:r>
              <a:rPr lang="en-US" dirty="0"/>
              <a:t/>
            </a:r>
            <a:br>
              <a:rPr lang="en-US" dirty="0"/>
            </a:br>
            <a:endParaRPr lang="en-US" dirty="0"/>
          </a:p>
        </p:txBody>
      </p:sp>
    </p:spTree>
    <p:extLst>
      <p:ext uri="{BB962C8B-B14F-4D97-AF65-F5344CB8AC3E}">
        <p14:creationId xmlns:p14="http://schemas.microsoft.com/office/powerpoint/2010/main" val="616381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sp>
        <p:nvSpPr>
          <p:cNvPr id="3" name="Content Placeholder 2"/>
          <p:cNvSpPr>
            <a:spLocks noGrp="1"/>
          </p:cNvSpPr>
          <p:nvPr>
            <p:ph idx="1"/>
          </p:nvPr>
        </p:nvSpPr>
        <p:spPr/>
        <p:txBody>
          <a:bodyPr>
            <a:normAutofit fontScale="92500" lnSpcReduction="10000"/>
          </a:bodyPr>
          <a:lstStyle/>
          <a:p>
            <a:r>
              <a:rPr lang="en-US" dirty="0" smtClean="0"/>
              <a:t>Index </a:t>
            </a:r>
            <a:r>
              <a:rPr lang="en-US" dirty="0"/>
              <a:t>Key </a:t>
            </a:r>
            <a:r>
              <a:rPr lang="en-US" dirty="0" smtClean="0"/>
              <a:t>Limits :- Starting </a:t>
            </a:r>
            <a:r>
              <a:rPr lang="en-US" dirty="0"/>
              <a:t>from version 2.6, MongoDB will not create an index if the value of existing index field exceeds the index key limit.</a:t>
            </a:r>
          </a:p>
          <a:p>
            <a:r>
              <a:rPr lang="en-US" dirty="0"/>
              <a:t>Inserting Documents Exceeding Index Key </a:t>
            </a:r>
            <a:r>
              <a:rPr lang="en-US" dirty="0" smtClean="0"/>
              <a:t>Limit :-MongoDB </a:t>
            </a:r>
            <a:r>
              <a:rPr lang="en-US" dirty="0"/>
              <a:t>will not insert any document into an indexed collection if the indexed field value of this document exceeds the index key limit. Same is the case with </a:t>
            </a:r>
            <a:r>
              <a:rPr lang="en-US" dirty="0" err="1"/>
              <a:t>mongorestore</a:t>
            </a:r>
            <a:r>
              <a:rPr lang="en-US" dirty="0"/>
              <a:t> and </a:t>
            </a:r>
            <a:r>
              <a:rPr lang="en-US" dirty="0" err="1"/>
              <a:t>mongoimport</a:t>
            </a:r>
            <a:r>
              <a:rPr lang="en-US" dirty="0"/>
              <a:t> utilities.</a:t>
            </a:r>
          </a:p>
          <a:p>
            <a:r>
              <a:rPr lang="en-US" dirty="0"/>
              <a:t>Maximum </a:t>
            </a:r>
            <a:r>
              <a:rPr lang="en-US" dirty="0" smtClean="0"/>
              <a:t>Ranges :-</a:t>
            </a:r>
            <a:endParaRPr lang="en-US" dirty="0"/>
          </a:p>
          <a:p>
            <a:pPr lvl="1"/>
            <a:r>
              <a:rPr lang="en-US" dirty="0"/>
              <a:t>A collection cannot have more than 64 indexes.</a:t>
            </a:r>
          </a:p>
          <a:p>
            <a:pPr lvl="1"/>
            <a:r>
              <a:rPr lang="en-US" dirty="0"/>
              <a:t>The length of the index name cannot be longer than 125 characters.</a:t>
            </a:r>
          </a:p>
          <a:p>
            <a:pPr lvl="1"/>
            <a:r>
              <a:rPr lang="en-US" dirty="0"/>
              <a:t>A compound index can have maximum 31 fields indexed.</a:t>
            </a:r>
          </a:p>
          <a:p>
            <a:pPr marL="0" indent="0">
              <a:buNone/>
            </a:pPr>
            <a:endParaRPr lang="en-US" dirty="0"/>
          </a:p>
          <a:p>
            <a:endParaRPr lang="en-US" dirty="0"/>
          </a:p>
        </p:txBody>
      </p:sp>
    </p:spTree>
    <p:extLst>
      <p:ext uri="{BB962C8B-B14F-4D97-AF65-F5344CB8AC3E}">
        <p14:creationId xmlns:p14="http://schemas.microsoft.com/office/powerpoint/2010/main" val="245523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while designing Schema in MongoDB</a:t>
            </a:r>
          </a:p>
        </p:txBody>
      </p:sp>
      <p:sp>
        <p:nvSpPr>
          <p:cNvPr id="3" name="Content Placeholder 2"/>
          <p:cNvSpPr>
            <a:spLocks noGrp="1"/>
          </p:cNvSpPr>
          <p:nvPr>
            <p:ph idx="1"/>
          </p:nvPr>
        </p:nvSpPr>
        <p:spPr/>
        <p:txBody>
          <a:bodyPr>
            <a:normAutofit lnSpcReduction="10000"/>
          </a:bodyPr>
          <a:lstStyle/>
          <a:p>
            <a:r>
              <a:rPr lang="en-US" dirty="0"/>
              <a:t>Design your schema according to user requirements.</a:t>
            </a:r>
          </a:p>
          <a:p>
            <a:r>
              <a:rPr lang="en-US" dirty="0"/>
              <a:t>Combine objects into one document if you will use them together. Otherwise separate them (but make sure there should not be need of joins).</a:t>
            </a:r>
          </a:p>
          <a:p>
            <a:r>
              <a:rPr lang="en-US" dirty="0"/>
              <a:t>Duplicate the data (but limited) because disk space is cheap as compare to compute time.</a:t>
            </a:r>
          </a:p>
          <a:p>
            <a:r>
              <a:rPr lang="en-US" dirty="0"/>
              <a:t>Do joins while write, not on read.</a:t>
            </a:r>
          </a:p>
          <a:p>
            <a:r>
              <a:rPr lang="en-US" dirty="0"/>
              <a:t>Optimize your schema for most frequent use cases.</a:t>
            </a:r>
          </a:p>
          <a:p>
            <a:r>
              <a:rPr lang="en-US" dirty="0"/>
              <a:t>Do complex aggregation in the schema.</a:t>
            </a:r>
          </a:p>
          <a:p>
            <a:endParaRPr lang="en-US" dirty="0"/>
          </a:p>
        </p:txBody>
      </p:sp>
    </p:spTree>
    <p:extLst>
      <p:ext uri="{BB962C8B-B14F-4D97-AF65-F5344CB8AC3E}">
        <p14:creationId xmlns:p14="http://schemas.microsoft.com/office/powerpoint/2010/main" val="84271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in </a:t>
            </a:r>
            <a:r>
              <a:rPr lang="en-US" dirty="0" err="1" smtClean="0"/>
              <a:t>mongodb</a:t>
            </a:r>
            <a:endParaRPr lang="en-US" dirty="0"/>
          </a:p>
        </p:txBody>
      </p:sp>
      <p:sp>
        <p:nvSpPr>
          <p:cNvPr id="3" name="Content Placeholder 2"/>
          <p:cNvSpPr>
            <a:spLocks noGrp="1"/>
          </p:cNvSpPr>
          <p:nvPr>
            <p:ph idx="1"/>
          </p:nvPr>
        </p:nvSpPr>
        <p:spPr/>
        <p:txBody>
          <a:bodyPr/>
          <a:lstStyle/>
          <a:p>
            <a:r>
              <a:rPr lang="en-US" dirty="0"/>
              <a:t>MongoDB provides two types of data models: — Embedded data model </a:t>
            </a:r>
            <a:r>
              <a:rPr lang="en-US" dirty="0" smtClean="0"/>
              <a:t>and</a:t>
            </a:r>
          </a:p>
          <a:p>
            <a:pPr marL="0" indent="0">
              <a:buNone/>
            </a:pPr>
            <a:r>
              <a:rPr lang="en-US" dirty="0"/>
              <a:t>	</a:t>
            </a:r>
            <a:r>
              <a:rPr lang="en-US" dirty="0" smtClean="0"/>
              <a:t>					 </a:t>
            </a:r>
            <a:r>
              <a:rPr lang="en-US" dirty="0"/>
              <a:t>Normalized data model</a:t>
            </a:r>
            <a:r>
              <a:rPr lang="en-US" dirty="0" smtClean="0"/>
              <a:t>.</a:t>
            </a:r>
          </a:p>
          <a:p>
            <a:pPr marL="0" indent="0">
              <a:buNone/>
            </a:pPr>
            <a:r>
              <a:rPr lang="en-US" dirty="0" smtClean="0"/>
              <a:t> </a:t>
            </a:r>
            <a:r>
              <a:rPr lang="en-US" dirty="0"/>
              <a:t>Based on the requirement, you can use either of the models while preparing your document</a:t>
            </a:r>
            <a:r>
              <a:rPr lang="en-US" dirty="0" smtClean="0"/>
              <a:t>.</a:t>
            </a:r>
          </a:p>
          <a:p>
            <a:endParaRPr lang="en-US" dirty="0"/>
          </a:p>
        </p:txBody>
      </p:sp>
    </p:spTree>
    <p:extLst>
      <p:ext uri="{BB962C8B-B14F-4D97-AF65-F5344CB8AC3E}">
        <p14:creationId xmlns:p14="http://schemas.microsoft.com/office/powerpoint/2010/main" val="29536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data model</a:t>
            </a:r>
            <a:endParaRPr lang="en-US" dirty="0"/>
          </a:p>
        </p:txBody>
      </p:sp>
      <p:sp>
        <p:nvSpPr>
          <p:cNvPr id="3" name="Content Placeholder 2"/>
          <p:cNvSpPr>
            <a:spLocks noGrp="1"/>
          </p:cNvSpPr>
          <p:nvPr>
            <p:ph idx="1"/>
          </p:nvPr>
        </p:nvSpPr>
        <p:spPr/>
        <p:txBody>
          <a:bodyPr/>
          <a:lstStyle/>
          <a:p>
            <a:r>
              <a:rPr lang="en-US" dirty="0"/>
              <a:t>In this model, you can have (embed) all the related data in a single document, it is also known as de-normalized data model.</a:t>
            </a:r>
          </a:p>
          <a:p>
            <a:r>
              <a:rPr lang="en-US" dirty="0"/>
              <a:t>For example, assume we are getting the details of employees in three different documents namely, </a:t>
            </a:r>
            <a:r>
              <a:rPr lang="en-US" dirty="0" err="1"/>
              <a:t>Personal_details</a:t>
            </a:r>
            <a:r>
              <a:rPr lang="en-US" dirty="0"/>
              <a:t>, Contact and, Address, you can embed all the three documents in a single one as shown below −</a:t>
            </a:r>
          </a:p>
          <a:p>
            <a:endParaRPr lang="en-US" dirty="0"/>
          </a:p>
        </p:txBody>
      </p:sp>
    </p:spTree>
    <p:extLst>
      <p:ext uri="{BB962C8B-B14F-4D97-AF65-F5344CB8AC3E}">
        <p14:creationId xmlns:p14="http://schemas.microsoft.com/office/powerpoint/2010/main" val="351572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a:t>
            </a:r>
          </a:p>
          <a:p>
            <a:pPr marL="0" indent="0">
              <a:buNone/>
            </a:pPr>
            <a:r>
              <a:rPr lang="en-US" dirty="0" smtClean="0"/>
              <a:t>	_id: ,</a:t>
            </a:r>
          </a:p>
          <a:p>
            <a:pPr marL="0" indent="0">
              <a:buNone/>
            </a:pPr>
            <a:r>
              <a:rPr lang="en-US" dirty="0" smtClean="0"/>
              <a:t>	Emp_ID:”1”</a:t>
            </a:r>
          </a:p>
          <a:p>
            <a:pPr marL="0" indent="0">
              <a:buNone/>
            </a:pPr>
            <a:r>
              <a:rPr lang="en-US" dirty="0" smtClean="0"/>
              <a:t>	</a:t>
            </a:r>
            <a:r>
              <a:rPr lang="en-US" dirty="0" err="1" smtClean="0"/>
              <a:t>Personal_details</a:t>
            </a:r>
            <a:r>
              <a:rPr lang="en-US" dirty="0" smtClean="0"/>
              <a:t>:{first_name:”</a:t>
            </a:r>
            <a:r>
              <a:rPr lang="en-US" dirty="0" err="1" smtClean="0"/>
              <a:t>ranu</a:t>
            </a:r>
            <a:r>
              <a:rPr lang="en-US" dirty="0" smtClean="0"/>
              <a:t>”,Last_name:”</a:t>
            </a:r>
            <a:r>
              <a:rPr lang="en-US" dirty="0" err="1" smtClean="0"/>
              <a:t>sahu</a:t>
            </a:r>
            <a:r>
              <a:rPr lang="en-US" dirty="0" smtClean="0"/>
              <a:t>”},</a:t>
            </a:r>
          </a:p>
          <a:p>
            <a:pPr marL="0" indent="0">
              <a:buNone/>
            </a:pPr>
            <a:r>
              <a:rPr lang="en-US" dirty="0"/>
              <a:t>	</a:t>
            </a:r>
            <a:r>
              <a:rPr lang="en-US" dirty="0" smtClean="0"/>
              <a:t>contact:{e_mail:</a:t>
            </a:r>
            <a:r>
              <a:rPr lang="en-US" dirty="0" smtClean="0">
                <a:hlinkClick r:id="rId2"/>
              </a:rPr>
              <a:t>”xyz@gmail.com</a:t>
            </a:r>
            <a:r>
              <a:rPr lang="en-US" dirty="0" smtClean="0"/>
              <a:t>”,phone:”123456789”},</a:t>
            </a:r>
          </a:p>
          <a:p>
            <a:pPr marL="0" indent="0">
              <a:buNone/>
            </a:pPr>
            <a:r>
              <a:rPr lang="en-US" dirty="0"/>
              <a:t>	</a:t>
            </a:r>
            <a:r>
              <a:rPr lang="en-US" dirty="0" smtClean="0"/>
              <a:t>address:{city: “</a:t>
            </a:r>
            <a:r>
              <a:rPr lang="en-US" dirty="0" err="1" smtClean="0"/>
              <a:t>hydrabad</a:t>
            </a:r>
            <a:r>
              <a:rPr lang="en-US" dirty="0" smtClean="0"/>
              <a:t>”,area:”</a:t>
            </a:r>
            <a:r>
              <a:rPr lang="en-US" dirty="0" err="1" smtClean="0"/>
              <a:t>madapur</a:t>
            </a:r>
            <a:r>
              <a:rPr lang="en-US" dirty="0" smtClean="0"/>
              <a:t>”}</a:t>
            </a:r>
          </a:p>
          <a:p>
            <a:pPr marL="0" indent="0">
              <a:buNone/>
            </a:pPr>
            <a:r>
              <a:rPr lang="en-US" dirty="0"/>
              <a:t>}</a:t>
            </a:r>
            <a:endParaRPr lang="en-US" dirty="0" smtClean="0"/>
          </a:p>
          <a:p>
            <a:pPr marL="0" indent="0">
              <a:buNone/>
            </a:pPr>
            <a:endParaRPr lang="en-US" dirty="0" smtClean="0"/>
          </a:p>
        </p:txBody>
      </p:sp>
    </p:spTree>
    <p:extLst>
      <p:ext uri="{BB962C8B-B14F-4D97-AF65-F5344CB8AC3E}">
        <p14:creationId xmlns:p14="http://schemas.microsoft.com/office/powerpoint/2010/main" val="190050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data model</a:t>
            </a:r>
            <a:endParaRPr lang="en-US" dirty="0"/>
          </a:p>
        </p:txBody>
      </p:sp>
      <p:sp>
        <p:nvSpPr>
          <p:cNvPr id="3" name="Content Placeholder 2"/>
          <p:cNvSpPr>
            <a:spLocks noGrp="1"/>
          </p:cNvSpPr>
          <p:nvPr>
            <p:ph idx="1"/>
          </p:nvPr>
        </p:nvSpPr>
        <p:spPr>
          <a:xfrm>
            <a:off x="1" y="1853754"/>
            <a:ext cx="11054854" cy="4360010"/>
          </a:xfrm>
        </p:spPr>
        <p:txBody>
          <a:bodyPr>
            <a:normAutofit/>
          </a:bodyPr>
          <a:lstStyle/>
          <a:p>
            <a:r>
              <a:rPr lang="en-US" dirty="0" smtClean="0"/>
              <a:t>In </a:t>
            </a:r>
            <a:r>
              <a:rPr lang="en-US" dirty="0"/>
              <a:t>this model, you can refer the sub documents in the original document, using references. For example, you can re-write the above document in the normalized model as</a:t>
            </a:r>
            <a:r>
              <a:rPr lang="en-US" dirty="0" smtClean="0"/>
              <a:t>:</a:t>
            </a:r>
          </a:p>
          <a:p>
            <a:pPr marL="0" indent="0">
              <a:buNone/>
            </a:pPr>
            <a:r>
              <a:rPr lang="en-US" dirty="0" smtClean="0"/>
              <a:t>Employee:{</a:t>
            </a:r>
          </a:p>
          <a:p>
            <a:pPr marL="0" indent="0">
              <a:buNone/>
            </a:pPr>
            <a:r>
              <a:rPr lang="en-US" dirty="0" smtClean="0"/>
              <a:t>_</a:t>
            </a:r>
            <a:r>
              <a:rPr lang="en-US" dirty="0"/>
              <a:t>id: </a:t>
            </a:r>
            <a:r>
              <a:rPr lang="en-US" dirty="0" smtClean="0"/>
              <a:t>&lt;</a:t>
            </a:r>
            <a:r>
              <a:rPr lang="en-US" dirty="0" err="1" smtClean="0"/>
              <a:t>ObjectId</a:t>
            </a:r>
            <a:r>
              <a:rPr lang="en-US" dirty="0" smtClean="0"/>
              <a:t>&gt;, Emp_ID</a:t>
            </a:r>
            <a:r>
              <a:rPr lang="en-US" dirty="0"/>
              <a:t>:”1</a:t>
            </a:r>
            <a:r>
              <a:rPr lang="en-US" dirty="0" smtClean="0"/>
              <a:t>”</a:t>
            </a:r>
          </a:p>
          <a:p>
            <a:pPr marL="0" indent="0">
              <a:buNone/>
            </a:pPr>
            <a:r>
              <a:rPr lang="en-US" dirty="0" smtClean="0"/>
              <a:t>}</a:t>
            </a:r>
          </a:p>
          <a:p>
            <a:pPr marL="0" indent="0">
              <a:buNone/>
            </a:pPr>
            <a:r>
              <a:rPr lang="en-US" dirty="0" err="1"/>
              <a:t>Personal_details</a:t>
            </a:r>
            <a:r>
              <a:rPr lang="en-US" dirty="0" smtClean="0"/>
              <a:t>:</a:t>
            </a:r>
          </a:p>
          <a:p>
            <a:pPr marL="0" indent="0">
              <a:buNone/>
            </a:pPr>
            <a:r>
              <a:rPr lang="en-US" dirty="0" smtClean="0"/>
              <a:t>{</a:t>
            </a:r>
          </a:p>
          <a:p>
            <a:pPr marL="0" indent="0">
              <a:buNone/>
            </a:pPr>
            <a:r>
              <a:rPr lang="en-US" dirty="0" smtClean="0"/>
              <a:t>_id:&lt;ObjectId102&gt;, empDocID:”ObjectID101”, first_name</a:t>
            </a:r>
            <a:r>
              <a:rPr lang="en-US" dirty="0"/>
              <a:t>:”</a:t>
            </a:r>
            <a:r>
              <a:rPr lang="en-US" dirty="0" err="1"/>
              <a:t>ranu</a:t>
            </a:r>
            <a:r>
              <a:rPr lang="en-US" dirty="0" smtClean="0"/>
              <a:t>”, Last_name</a:t>
            </a:r>
            <a:r>
              <a:rPr lang="en-US" dirty="0"/>
              <a:t>:”sahu</a:t>
            </a:r>
            <a:r>
              <a:rPr lang="en-US" dirty="0" smtClean="0"/>
              <a:t>”</a:t>
            </a:r>
          </a:p>
          <a:p>
            <a:pPr marL="0" indent="0">
              <a:buNone/>
            </a:pP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43477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contact:</a:t>
            </a:r>
          </a:p>
          <a:p>
            <a:pPr marL="0" indent="0">
              <a:buNone/>
            </a:pPr>
            <a:r>
              <a:rPr lang="en-US" dirty="0" smtClean="0"/>
              <a:t>{</a:t>
            </a:r>
          </a:p>
          <a:p>
            <a:pPr marL="0" indent="0">
              <a:buNone/>
            </a:pPr>
            <a:r>
              <a:rPr lang="en-US" dirty="0" smtClean="0"/>
              <a:t>_</a:t>
            </a:r>
            <a:r>
              <a:rPr lang="en-US" dirty="0"/>
              <a:t>id:&lt;ObjectId103&gt;,empDocID:”ObjectId101”,e_mail:</a:t>
            </a:r>
            <a:r>
              <a:rPr lang="en-US" dirty="0">
                <a:hlinkClick r:id="rId2"/>
              </a:rPr>
              <a:t>”xyz@gmail.com</a:t>
            </a:r>
            <a:r>
              <a:rPr lang="en-US" dirty="0"/>
              <a:t>”,phone:”123456789</a:t>
            </a:r>
            <a:r>
              <a:rPr lang="en-US" dirty="0" smtClean="0"/>
              <a:t>”</a:t>
            </a:r>
          </a:p>
          <a:p>
            <a:pPr marL="0" indent="0">
              <a:buNone/>
            </a:pPr>
            <a:r>
              <a:rPr lang="en-US" dirty="0" smtClean="0"/>
              <a:t>},</a:t>
            </a:r>
          </a:p>
          <a:p>
            <a:r>
              <a:rPr lang="en-US" dirty="0" smtClean="0"/>
              <a:t>address:</a:t>
            </a:r>
          </a:p>
          <a:p>
            <a:pPr marL="0" indent="0">
              <a:buNone/>
            </a:pPr>
            <a:r>
              <a:rPr lang="en-US" dirty="0" smtClean="0"/>
              <a:t>{</a:t>
            </a:r>
          </a:p>
          <a:p>
            <a:pPr marL="0" indent="0">
              <a:buNone/>
            </a:pPr>
            <a:r>
              <a:rPr lang="en-US" dirty="0" smtClean="0"/>
              <a:t>_id:&lt;Object104&gt;,empDocID:”ObjectId101”,city</a:t>
            </a:r>
            <a:r>
              <a:rPr lang="en-US" dirty="0"/>
              <a:t>: “</a:t>
            </a:r>
            <a:r>
              <a:rPr lang="en-US" dirty="0" err="1"/>
              <a:t>hydrabad</a:t>
            </a:r>
            <a:r>
              <a:rPr lang="en-US" dirty="0"/>
              <a:t>”,area:”</a:t>
            </a:r>
            <a:r>
              <a:rPr lang="en-US" dirty="0" err="1"/>
              <a:t>madapur</a:t>
            </a:r>
            <a:r>
              <a:rPr lang="en-US" dirty="0" smtClean="0"/>
              <a:t>”</a:t>
            </a:r>
          </a:p>
          <a:p>
            <a:pPr marL="0" indent="0">
              <a:buNone/>
            </a:pPr>
            <a:r>
              <a:rPr lang="en-US" dirty="0" smtClean="0"/>
              <a:t>}</a:t>
            </a:r>
            <a:endParaRPr lang="en-US" dirty="0"/>
          </a:p>
          <a:p>
            <a:endParaRPr lang="en-US" dirty="0"/>
          </a:p>
        </p:txBody>
      </p:sp>
    </p:spTree>
    <p:extLst>
      <p:ext uri="{BB962C8B-B14F-4D97-AF65-F5344CB8AC3E}">
        <p14:creationId xmlns:p14="http://schemas.microsoft.com/office/powerpoint/2010/main" val="153966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Defining indexes are important for faster and efficient searching of documents in a collection.</a:t>
            </a:r>
          </a:p>
          <a:p>
            <a:r>
              <a:rPr lang="en-US" dirty="0"/>
              <a:t>Indexes can be created by using the </a:t>
            </a:r>
            <a:r>
              <a:rPr lang="en-US" dirty="0" err="1"/>
              <a:t>createIndex</a:t>
            </a:r>
            <a:r>
              <a:rPr lang="en-US" dirty="0"/>
              <a:t> method. Indexes can be created on just one field or multiple field values</a:t>
            </a:r>
            <a:r>
              <a:rPr lang="en-US" dirty="0" smtClean="0"/>
              <a:t>.</a:t>
            </a:r>
          </a:p>
          <a:p>
            <a:pPr marL="0" indent="0">
              <a:buNone/>
            </a:pPr>
            <a:r>
              <a:rPr lang="en-US" dirty="0"/>
              <a:t> </a:t>
            </a:r>
            <a:r>
              <a:rPr lang="en-US" dirty="0" smtClean="0"/>
              <a:t>    </a:t>
            </a:r>
            <a:r>
              <a:rPr lang="en-US" dirty="0" err="1" smtClean="0"/>
              <a:t>db.collectionname.createIndex</a:t>
            </a:r>
            <a:r>
              <a:rPr lang="en-US" dirty="0"/>
              <a:t>( { </a:t>
            </a:r>
            <a:r>
              <a:rPr lang="en-US" dirty="0" err="1" smtClean="0"/>
              <a:t>key:value</a:t>
            </a:r>
            <a:r>
              <a:rPr lang="en-US" dirty="0" smtClean="0"/>
              <a:t> </a:t>
            </a:r>
            <a:r>
              <a:rPr lang="en-US" dirty="0"/>
              <a:t>} )</a:t>
            </a:r>
          </a:p>
          <a:p>
            <a:r>
              <a:rPr lang="en-US" dirty="0"/>
              <a:t>Indexes can be found by using the </a:t>
            </a:r>
            <a:r>
              <a:rPr lang="en-US" dirty="0" err="1"/>
              <a:t>getIndexes</a:t>
            </a:r>
            <a:r>
              <a:rPr lang="en-US" dirty="0"/>
              <a:t> method</a:t>
            </a:r>
            <a:r>
              <a:rPr lang="en-US" dirty="0" smtClean="0"/>
              <a:t>.</a:t>
            </a:r>
          </a:p>
          <a:p>
            <a:pPr marL="0" indent="0">
              <a:buNone/>
            </a:pPr>
            <a:r>
              <a:rPr lang="en-US" dirty="0"/>
              <a:t> </a:t>
            </a:r>
            <a:r>
              <a:rPr lang="en-US" dirty="0" smtClean="0"/>
              <a:t>    </a:t>
            </a:r>
            <a:r>
              <a:rPr lang="en-US" dirty="0" err="1" smtClean="0"/>
              <a:t>db.collectionname.getIndex</a:t>
            </a:r>
            <a:r>
              <a:rPr lang="en-US" dirty="0"/>
              <a:t>( </a:t>
            </a:r>
            <a:r>
              <a:rPr lang="en-US" dirty="0" smtClean="0"/>
              <a:t>)</a:t>
            </a:r>
            <a:endParaRPr lang="en-US" dirty="0"/>
          </a:p>
          <a:p>
            <a:r>
              <a:rPr lang="en-US" dirty="0"/>
              <a:t>Indexes can be removed by using the </a:t>
            </a:r>
            <a:r>
              <a:rPr lang="en-US" dirty="0" err="1"/>
              <a:t>dropIndex</a:t>
            </a:r>
            <a:r>
              <a:rPr lang="en-US" dirty="0"/>
              <a:t> for single indexes or </a:t>
            </a:r>
            <a:r>
              <a:rPr lang="en-US" dirty="0" err="1"/>
              <a:t>dropIndexes</a:t>
            </a:r>
            <a:r>
              <a:rPr lang="en-US" dirty="0"/>
              <a:t> for dropping all indexes.</a:t>
            </a:r>
          </a:p>
          <a:p>
            <a:endParaRPr lang="en-US" dirty="0"/>
          </a:p>
        </p:txBody>
      </p:sp>
    </p:spTree>
    <p:extLst>
      <p:ext uri="{BB962C8B-B14F-4D97-AF65-F5344CB8AC3E}">
        <p14:creationId xmlns:p14="http://schemas.microsoft.com/office/powerpoint/2010/main" val="230557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indexing has various attributes:</a:t>
            </a:r>
            <a:br>
              <a:rPr lang="en-US" dirty="0"/>
            </a:br>
            <a:endParaRPr lang="en-US" dirty="0"/>
          </a:p>
        </p:txBody>
      </p:sp>
      <p:sp>
        <p:nvSpPr>
          <p:cNvPr id="3" name="Content Placeholder 2"/>
          <p:cNvSpPr>
            <a:spLocks noGrp="1"/>
          </p:cNvSpPr>
          <p:nvPr>
            <p:ph idx="1"/>
          </p:nvPr>
        </p:nvSpPr>
        <p:spPr/>
        <p:txBody>
          <a:bodyPr>
            <a:normAutofit fontScale="92500"/>
          </a:bodyPr>
          <a:lstStyle/>
          <a:p>
            <a:pPr fontAlgn="base"/>
            <a:r>
              <a:rPr lang="en-US" b="1" dirty="0" smtClean="0"/>
              <a:t>Access </a:t>
            </a:r>
            <a:r>
              <a:rPr lang="en-US" b="1" dirty="0"/>
              <a:t>Types</a:t>
            </a:r>
            <a:r>
              <a:rPr lang="en-US" dirty="0"/>
              <a:t>: This refers to the type of access such as value based search, range access, etc.</a:t>
            </a:r>
          </a:p>
          <a:p>
            <a:pPr fontAlgn="base"/>
            <a:r>
              <a:rPr lang="en-US" b="1" dirty="0"/>
              <a:t>Access Time</a:t>
            </a:r>
            <a:r>
              <a:rPr lang="en-US" dirty="0"/>
              <a:t>: It refers to the time needed to find particular data element or set of elements.</a:t>
            </a:r>
          </a:p>
          <a:p>
            <a:pPr fontAlgn="base"/>
            <a:r>
              <a:rPr lang="en-US" b="1" dirty="0"/>
              <a:t>Insertion Time</a:t>
            </a:r>
            <a:r>
              <a:rPr lang="en-US" dirty="0"/>
              <a:t>: It refers to the time taken to find the appropriate space and insert a new data.</a:t>
            </a:r>
          </a:p>
          <a:p>
            <a:pPr fontAlgn="base"/>
            <a:r>
              <a:rPr lang="en-US" b="1" dirty="0"/>
              <a:t>Deletion Time</a:t>
            </a:r>
            <a:r>
              <a:rPr lang="en-US" dirty="0"/>
              <a:t>: Time taken to find an item and delete it as well as update the index structure.</a:t>
            </a:r>
          </a:p>
          <a:p>
            <a:pPr fontAlgn="base"/>
            <a:r>
              <a:rPr lang="en-US" b="1" dirty="0"/>
              <a:t>Space Overhead</a:t>
            </a:r>
            <a:r>
              <a:rPr lang="en-US" dirty="0"/>
              <a:t>: It refers to the additional space required by the index.</a:t>
            </a:r>
          </a:p>
          <a:p>
            <a:endParaRPr lang="en-US" dirty="0"/>
          </a:p>
        </p:txBody>
      </p:sp>
    </p:spTree>
    <p:extLst>
      <p:ext uri="{BB962C8B-B14F-4D97-AF65-F5344CB8AC3E}">
        <p14:creationId xmlns:p14="http://schemas.microsoft.com/office/powerpoint/2010/main" val="9319580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98</TotalTime>
  <Words>783</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mongodb</vt:lpstr>
      <vt:lpstr>Considerations while designing Schema in MongoDB</vt:lpstr>
      <vt:lpstr>Data models in mongodb</vt:lpstr>
      <vt:lpstr>Embedded data model</vt:lpstr>
      <vt:lpstr>PowerPoint Presentation</vt:lpstr>
      <vt:lpstr>Normalized data model</vt:lpstr>
      <vt:lpstr>Continued………………………</vt:lpstr>
      <vt:lpstr>indexing</vt:lpstr>
      <vt:lpstr>The indexing has various attributes: </vt:lpstr>
      <vt:lpstr>There are primarily three methods of indexing: </vt:lpstr>
      <vt:lpstr>Limitation of indexing</vt:lpstr>
      <vt:lpstr>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user</dc:creator>
  <cp:lastModifiedBy>user</cp:lastModifiedBy>
  <cp:revision>10</cp:revision>
  <dcterms:created xsi:type="dcterms:W3CDTF">2020-06-03T01:52:08Z</dcterms:created>
  <dcterms:modified xsi:type="dcterms:W3CDTF">2020-06-03T03:30:23Z</dcterms:modified>
</cp:coreProperties>
</file>