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1203" r:id="rId2"/>
    <p:sldId id="1204" r:id="rId3"/>
    <p:sldId id="1205" r:id="rId4"/>
    <p:sldId id="1214" r:id="rId5"/>
    <p:sldId id="1210" r:id="rId6"/>
    <p:sldId id="1211" r:id="rId7"/>
    <p:sldId id="1212" r:id="rId8"/>
    <p:sldId id="1215" r:id="rId9"/>
    <p:sldId id="1206" r:id="rId10"/>
    <p:sldId id="1207" r:id="rId11"/>
    <p:sldId id="1216" r:id="rId12"/>
    <p:sldId id="1217" r:id="rId13"/>
    <p:sldId id="1218" r:id="rId14"/>
    <p:sldId id="1219" r:id="rId15"/>
    <p:sldId id="257" r:id="rId16"/>
    <p:sldId id="972" r:id="rId17"/>
    <p:sldId id="981" r:id="rId18"/>
    <p:sldId id="1052" r:id="rId19"/>
    <p:sldId id="983" r:id="rId20"/>
    <p:sldId id="975" r:id="rId21"/>
    <p:sldId id="1201" r:id="rId22"/>
    <p:sldId id="978" r:id="rId23"/>
    <p:sldId id="973" r:id="rId24"/>
    <p:sldId id="979" r:id="rId25"/>
    <p:sldId id="980" r:id="rId26"/>
    <p:sldId id="986" r:id="rId27"/>
    <p:sldId id="943" r:id="rId28"/>
    <p:sldId id="985" r:id="rId29"/>
    <p:sldId id="1220" r:id="rId30"/>
    <p:sldId id="1053" r:id="rId31"/>
    <p:sldId id="121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bwiST/c4DOnE1JIPtzw3g==" hashData="lRR/vy0l50u+X42obeDXDu8+k0x2Z821ZlMj2lAR4Ug7XlS1uE6rMuWWbBlfxZ4MLiYY1pwE111ZcxG0knFDe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29B7F-D94C-46B5-80E9-4CA6708B0A62}" type="doc">
      <dgm:prSet loTypeId="urn:microsoft.com/office/officeart/2008/layout/RadialCluster" loCatId="relationship" qsTypeId="urn:microsoft.com/office/officeart/2005/8/quickstyle/simple2" qsCatId="simple" csTypeId="urn:microsoft.com/office/officeart/2005/8/colors/accent1_2" csCatId="accent1" phldr="1"/>
      <dgm:spPr/>
      <dgm:t>
        <a:bodyPr/>
        <a:lstStyle/>
        <a:p>
          <a:endParaRPr lang="en-US"/>
        </a:p>
      </dgm:t>
    </dgm:pt>
    <dgm:pt modelId="{2347C2CF-25BC-4B43-A5BB-2E7300D29A94}">
      <dgm:prSet phldrT="[Text]"/>
      <dgm:spPr/>
      <dgm:t>
        <a:bodyPr/>
        <a:lstStyle/>
        <a:p>
          <a:r>
            <a:rPr lang="en-US" dirty="0"/>
            <a:t>Agile</a:t>
          </a:r>
        </a:p>
      </dgm:t>
    </dgm:pt>
    <dgm:pt modelId="{C8B4837B-DFA2-4CD5-AC9A-AEE98CE6E375}" type="parTrans" cxnId="{FD3BB211-CF21-4A9C-93C4-14B82935595B}">
      <dgm:prSet/>
      <dgm:spPr/>
      <dgm:t>
        <a:bodyPr/>
        <a:lstStyle/>
        <a:p>
          <a:endParaRPr lang="en-US"/>
        </a:p>
      </dgm:t>
    </dgm:pt>
    <dgm:pt modelId="{4688495D-27E8-4267-875C-7BAF2748B187}" type="sibTrans" cxnId="{FD3BB211-CF21-4A9C-93C4-14B82935595B}">
      <dgm:prSet/>
      <dgm:spPr/>
      <dgm:t>
        <a:bodyPr/>
        <a:lstStyle/>
        <a:p>
          <a:endParaRPr lang="en-US"/>
        </a:p>
      </dgm:t>
    </dgm:pt>
    <dgm:pt modelId="{B2442914-8599-4C42-B0AF-01460FF0388E}">
      <dgm:prSet phldrT="[Text]" custT="1"/>
      <dgm:spPr/>
      <dgm:t>
        <a:bodyPr/>
        <a:lstStyle/>
        <a:p>
          <a:r>
            <a:rPr lang="en-US" sz="1500" dirty="0"/>
            <a:t>Cooperative</a:t>
          </a:r>
        </a:p>
      </dgm:t>
    </dgm:pt>
    <dgm:pt modelId="{E9C4F7C6-C617-41BE-87EE-E9538EB3EB9F}" type="parTrans" cxnId="{67AA1B91-0E70-4AB2-B035-19C217D94E73}">
      <dgm:prSet/>
      <dgm:spPr/>
      <dgm:t>
        <a:bodyPr/>
        <a:lstStyle/>
        <a:p>
          <a:endParaRPr lang="en-US"/>
        </a:p>
      </dgm:t>
    </dgm:pt>
    <dgm:pt modelId="{05FD29CA-9D1D-4193-80A9-593B456AF2AC}" type="sibTrans" cxnId="{67AA1B91-0E70-4AB2-B035-19C217D94E73}">
      <dgm:prSet/>
      <dgm:spPr/>
      <dgm:t>
        <a:bodyPr/>
        <a:lstStyle/>
        <a:p>
          <a:endParaRPr lang="en-US"/>
        </a:p>
      </dgm:t>
    </dgm:pt>
    <dgm:pt modelId="{DD7739E8-7F0C-45C4-8F7C-E4DBC6CFFBE9}">
      <dgm:prSet phldrT="[Text]"/>
      <dgm:spPr/>
      <dgm:t>
        <a:bodyPr/>
        <a:lstStyle/>
        <a:p>
          <a:r>
            <a:rPr lang="en-US" dirty="0"/>
            <a:t>Adaptable</a:t>
          </a:r>
        </a:p>
      </dgm:t>
    </dgm:pt>
    <dgm:pt modelId="{DD82947F-8B12-4177-B0B0-B8DC69156EBB}" type="parTrans" cxnId="{4BC2D0AB-1E8A-4E3B-BCB2-413C196AB87E}">
      <dgm:prSet/>
      <dgm:spPr/>
      <dgm:t>
        <a:bodyPr/>
        <a:lstStyle/>
        <a:p>
          <a:endParaRPr lang="en-US"/>
        </a:p>
      </dgm:t>
    </dgm:pt>
    <dgm:pt modelId="{8A7EE2CF-DA39-4F9A-8E5C-875F72312C63}" type="sibTrans" cxnId="{4BC2D0AB-1E8A-4E3B-BCB2-413C196AB87E}">
      <dgm:prSet/>
      <dgm:spPr/>
      <dgm:t>
        <a:bodyPr/>
        <a:lstStyle/>
        <a:p>
          <a:endParaRPr lang="en-US"/>
        </a:p>
      </dgm:t>
    </dgm:pt>
    <dgm:pt modelId="{3398943F-A694-49D2-AA85-9E48AFE725AA}">
      <dgm:prSet phldrT="[Text]"/>
      <dgm:spPr/>
      <dgm:t>
        <a:bodyPr/>
        <a:lstStyle/>
        <a:p>
          <a:r>
            <a:rPr lang="en-US" dirty="0"/>
            <a:t>Quality-driven</a:t>
          </a:r>
        </a:p>
      </dgm:t>
    </dgm:pt>
    <dgm:pt modelId="{C1BCFE3F-0FCE-45D3-A9BE-2EA4221DCB80}" type="parTrans" cxnId="{F30D331D-AF3A-4082-B70F-D58099688175}">
      <dgm:prSet/>
      <dgm:spPr/>
      <dgm:t>
        <a:bodyPr/>
        <a:lstStyle/>
        <a:p>
          <a:endParaRPr lang="en-US"/>
        </a:p>
      </dgm:t>
    </dgm:pt>
    <dgm:pt modelId="{09431C6A-DF3C-46E1-BB42-CA67487492C4}" type="sibTrans" cxnId="{F30D331D-AF3A-4082-B70F-D58099688175}">
      <dgm:prSet/>
      <dgm:spPr/>
      <dgm:t>
        <a:bodyPr/>
        <a:lstStyle/>
        <a:p>
          <a:endParaRPr lang="en-US"/>
        </a:p>
      </dgm:t>
    </dgm:pt>
    <dgm:pt modelId="{7A7360CA-AA40-47D9-8DE8-D3041D98B173}">
      <dgm:prSet phldrT="[Text]"/>
      <dgm:spPr/>
      <dgm:t>
        <a:bodyPr/>
        <a:lstStyle/>
        <a:p>
          <a:r>
            <a:rPr lang="en-US" dirty="0"/>
            <a:t>Rapid</a:t>
          </a:r>
        </a:p>
      </dgm:t>
    </dgm:pt>
    <dgm:pt modelId="{55729E34-ACFE-4602-A698-13B25EEC1FB1}" type="parTrans" cxnId="{001FC96B-85D2-4D05-A4D0-675C8BE43C86}">
      <dgm:prSet/>
      <dgm:spPr/>
      <dgm:t>
        <a:bodyPr/>
        <a:lstStyle/>
        <a:p>
          <a:endParaRPr lang="en-US"/>
        </a:p>
      </dgm:t>
    </dgm:pt>
    <dgm:pt modelId="{0B35EE3E-4AD6-4370-922D-E6CCEBA6D46A}" type="sibTrans" cxnId="{001FC96B-85D2-4D05-A4D0-675C8BE43C86}">
      <dgm:prSet/>
      <dgm:spPr/>
      <dgm:t>
        <a:bodyPr/>
        <a:lstStyle/>
        <a:p>
          <a:endParaRPr lang="en-US"/>
        </a:p>
      </dgm:t>
    </dgm:pt>
    <dgm:pt modelId="{2185D8A4-FBCE-48FE-923A-E6BBABDB6A1E}">
      <dgm:prSet phldrT="[Text]"/>
      <dgm:spPr/>
      <dgm:t>
        <a:bodyPr/>
        <a:lstStyle/>
        <a:p>
          <a:r>
            <a:rPr lang="en-US" dirty="0"/>
            <a:t>Iterative</a:t>
          </a:r>
        </a:p>
      </dgm:t>
    </dgm:pt>
    <dgm:pt modelId="{BDEEFECC-0E21-4552-AF55-60DE53BD5A0F}" type="parTrans" cxnId="{7ABF43D8-850C-4FCB-B9B3-BC81AA4F37D2}">
      <dgm:prSet/>
      <dgm:spPr/>
      <dgm:t>
        <a:bodyPr/>
        <a:lstStyle/>
        <a:p>
          <a:endParaRPr lang="en-US"/>
        </a:p>
      </dgm:t>
    </dgm:pt>
    <dgm:pt modelId="{621E4161-3C09-4189-B53F-87F9246680F7}" type="sibTrans" cxnId="{7ABF43D8-850C-4FCB-B9B3-BC81AA4F37D2}">
      <dgm:prSet/>
      <dgm:spPr/>
      <dgm:t>
        <a:bodyPr/>
        <a:lstStyle/>
        <a:p>
          <a:endParaRPr lang="en-US"/>
        </a:p>
      </dgm:t>
    </dgm:pt>
    <dgm:pt modelId="{5FE4ED65-E2F6-47F6-809A-90A4FD67FBCA}" type="pres">
      <dgm:prSet presAssocID="{D0629B7F-D94C-46B5-80E9-4CA6708B0A62}" presName="Name0" presStyleCnt="0">
        <dgm:presLayoutVars>
          <dgm:chMax val="1"/>
          <dgm:chPref val="1"/>
          <dgm:dir/>
          <dgm:animOne val="branch"/>
          <dgm:animLvl val="lvl"/>
        </dgm:presLayoutVars>
      </dgm:prSet>
      <dgm:spPr/>
    </dgm:pt>
    <dgm:pt modelId="{DDE934B5-995D-4ED7-9846-9CF7659BFDCE}" type="pres">
      <dgm:prSet presAssocID="{2347C2CF-25BC-4B43-A5BB-2E7300D29A94}" presName="singleCycle" presStyleCnt="0"/>
      <dgm:spPr/>
    </dgm:pt>
    <dgm:pt modelId="{CB280D29-4F3B-4689-9F11-71CC2F81C361}" type="pres">
      <dgm:prSet presAssocID="{2347C2CF-25BC-4B43-A5BB-2E7300D29A94}" presName="singleCenter" presStyleLbl="node1" presStyleIdx="0" presStyleCnt="6">
        <dgm:presLayoutVars>
          <dgm:chMax val="7"/>
          <dgm:chPref val="7"/>
        </dgm:presLayoutVars>
      </dgm:prSet>
      <dgm:spPr/>
    </dgm:pt>
    <dgm:pt modelId="{24F6E8E7-033A-4E5D-B247-D046D0A1FFD4}" type="pres">
      <dgm:prSet presAssocID="{E9C4F7C6-C617-41BE-87EE-E9538EB3EB9F}" presName="Name56" presStyleLbl="parChTrans1D2" presStyleIdx="0" presStyleCnt="5"/>
      <dgm:spPr/>
    </dgm:pt>
    <dgm:pt modelId="{CCC5352E-8313-4F59-9254-A71E0310DA1C}" type="pres">
      <dgm:prSet presAssocID="{B2442914-8599-4C42-B0AF-01460FF0388E}" presName="text0" presStyleLbl="node1" presStyleIdx="1" presStyleCnt="6">
        <dgm:presLayoutVars>
          <dgm:bulletEnabled val="1"/>
        </dgm:presLayoutVars>
      </dgm:prSet>
      <dgm:spPr/>
    </dgm:pt>
    <dgm:pt modelId="{23D02EC4-4B83-4B44-8256-B4F1D4F676D9}" type="pres">
      <dgm:prSet presAssocID="{DD82947F-8B12-4177-B0B0-B8DC69156EBB}" presName="Name56" presStyleLbl="parChTrans1D2" presStyleIdx="1" presStyleCnt="5"/>
      <dgm:spPr/>
    </dgm:pt>
    <dgm:pt modelId="{B3AE3C80-FA0C-4FF8-AAFD-F1D66497B09C}" type="pres">
      <dgm:prSet presAssocID="{DD7739E8-7F0C-45C4-8F7C-E4DBC6CFFBE9}" presName="text0" presStyleLbl="node1" presStyleIdx="2" presStyleCnt="6">
        <dgm:presLayoutVars>
          <dgm:bulletEnabled val="1"/>
        </dgm:presLayoutVars>
      </dgm:prSet>
      <dgm:spPr/>
    </dgm:pt>
    <dgm:pt modelId="{DB529DDD-EF98-400A-A74F-5FB91811E57F}" type="pres">
      <dgm:prSet presAssocID="{C1BCFE3F-0FCE-45D3-A9BE-2EA4221DCB80}" presName="Name56" presStyleLbl="parChTrans1D2" presStyleIdx="2" presStyleCnt="5"/>
      <dgm:spPr/>
    </dgm:pt>
    <dgm:pt modelId="{E585D774-0FE3-421E-8342-ABFA41007FB5}" type="pres">
      <dgm:prSet presAssocID="{3398943F-A694-49D2-AA85-9E48AFE725AA}" presName="text0" presStyleLbl="node1" presStyleIdx="3" presStyleCnt="6">
        <dgm:presLayoutVars>
          <dgm:bulletEnabled val="1"/>
        </dgm:presLayoutVars>
      </dgm:prSet>
      <dgm:spPr/>
    </dgm:pt>
    <dgm:pt modelId="{7B398F6D-70C1-4CD3-A072-144EF48E6D20}" type="pres">
      <dgm:prSet presAssocID="{55729E34-ACFE-4602-A698-13B25EEC1FB1}" presName="Name56" presStyleLbl="parChTrans1D2" presStyleIdx="3" presStyleCnt="5"/>
      <dgm:spPr/>
    </dgm:pt>
    <dgm:pt modelId="{BBF15FDE-6233-44B2-90C9-9777FEFFF606}" type="pres">
      <dgm:prSet presAssocID="{7A7360CA-AA40-47D9-8DE8-D3041D98B173}" presName="text0" presStyleLbl="node1" presStyleIdx="4" presStyleCnt="6">
        <dgm:presLayoutVars>
          <dgm:bulletEnabled val="1"/>
        </dgm:presLayoutVars>
      </dgm:prSet>
      <dgm:spPr/>
    </dgm:pt>
    <dgm:pt modelId="{AF14BF64-0A14-4438-AE7F-B6307071DA68}" type="pres">
      <dgm:prSet presAssocID="{BDEEFECC-0E21-4552-AF55-60DE53BD5A0F}" presName="Name56" presStyleLbl="parChTrans1D2" presStyleIdx="4" presStyleCnt="5"/>
      <dgm:spPr/>
    </dgm:pt>
    <dgm:pt modelId="{5B620775-B97F-4217-A5CF-D5DE9A3F376E}" type="pres">
      <dgm:prSet presAssocID="{2185D8A4-FBCE-48FE-923A-E6BBABDB6A1E}" presName="text0" presStyleLbl="node1" presStyleIdx="5" presStyleCnt="6">
        <dgm:presLayoutVars>
          <dgm:bulletEnabled val="1"/>
        </dgm:presLayoutVars>
      </dgm:prSet>
      <dgm:spPr/>
    </dgm:pt>
  </dgm:ptLst>
  <dgm:cxnLst>
    <dgm:cxn modelId="{5D5B5600-995C-48B2-9106-736A2C7ED59E}" type="presOf" srcId="{2185D8A4-FBCE-48FE-923A-E6BBABDB6A1E}" destId="{5B620775-B97F-4217-A5CF-D5DE9A3F376E}" srcOrd="0" destOrd="0" presId="urn:microsoft.com/office/officeart/2008/layout/RadialCluster"/>
    <dgm:cxn modelId="{FD3BB211-CF21-4A9C-93C4-14B82935595B}" srcId="{D0629B7F-D94C-46B5-80E9-4CA6708B0A62}" destId="{2347C2CF-25BC-4B43-A5BB-2E7300D29A94}" srcOrd="0" destOrd="0" parTransId="{C8B4837B-DFA2-4CD5-AC9A-AEE98CE6E375}" sibTransId="{4688495D-27E8-4267-875C-7BAF2748B187}"/>
    <dgm:cxn modelId="{F30D331D-AF3A-4082-B70F-D58099688175}" srcId="{2347C2CF-25BC-4B43-A5BB-2E7300D29A94}" destId="{3398943F-A694-49D2-AA85-9E48AFE725AA}" srcOrd="2" destOrd="0" parTransId="{C1BCFE3F-0FCE-45D3-A9BE-2EA4221DCB80}" sibTransId="{09431C6A-DF3C-46E1-BB42-CA67487492C4}"/>
    <dgm:cxn modelId="{7A7EC430-43DE-4A0A-8B82-265672B43B2F}" type="presOf" srcId="{C1BCFE3F-0FCE-45D3-A9BE-2EA4221DCB80}" destId="{DB529DDD-EF98-400A-A74F-5FB91811E57F}" srcOrd="0" destOrd="0" presId="urn:microsoft.com/office/officeart/2008/layout/RadialCluster"/>
    <dgm:cxn modelId="{C9057432-047E-4A89-81CF-E7DE8334609A}" type="presOf" srcId="{55729E34-ACFE-4602-A698-13B25EEC1FB1}" destId="{7B398F6D-70C1-4CD3-A072-144EF48E6D20}" srcOrd="0" destOrd="0" presId="urn:microsoft.com/office/officeart/2008/layout/RadialCluster"/>
    <dgm:cxn modelId="{E7EF6C45-1258-494E-912E-D1788AE1AD8D}" type="presOf" srcId="{D0629B7F-D94C-46B5-80E9-4CA6708B0A62}" destId="{5FE4ED65-E2F6-47F6-809A-90A4FD67FBCA}" srcOrd="0" destOrd="0" presId="urn:microsoft.com/office/officeart/2008/layout/RadialCluster"/>
    <dgm:cxn modelId="{001FC96B-85D2-4D05-A4D0-675C8BE43C86}" srcId="{2347C2CF-25BC-4B43-A5BB-2E7300D29A94}" destId="{7A7360CA-AA40-47D9-8DE8-D3041D98B173}" srcOrd="3" destOrd="0" parTransId="{55729E34-ACFE-4602-A698-13B25EEC1FB1}" sibTransId="{0B35EE3E-4AD6-4370-922D-E6CCEBA6D46A}"/>
    <dgm:cxn modelId="{AAB4E54D-7ACB-48B1-A2C6-BB07A28E67F0}" type="presOf" srcId="{DD7739E8-7F0C-45C4-8F7C-E4DBC6CFFBE9}" destId="{B3AE3C80-FA0C-4FF8-AAFD-F1D66497B09C}" srcOrd="0" destOrd="0" presId="urn:microsoft.com/office/officeart/2008/layout/RadialCluster"/>
    <dgm:cxn modelId="{6A95AC56-0081-45BF-A364-CE4A8C692A92}" type="presOf" srcId="{DD82947F-8B12-4177-B0B0-B8DC69156EBB}" destId="{23D02EC4-4B83-4B44-8256-B4F1D4F676D9}" srcOrd="0" destOrd="0" presId="urn:microsoft.com/office/officeart/2008/layout/RadialCluster"/>
    <dgm:cxn modelId="{4010FD7D-6107-4A59-9180-47EEF5A2BE8A}" type="presOf" srcId="{7A7360CA-AA40-47D9-8DE8-D3041D98B173}" destId="{BBF15FDE-6233-44B2-90C9-9777FEFFF606}" srcOrd="0" destOrd="0" presId="urn:microsoft.com/office/officeart/2008/layout/RadialCluster"/>
    <dgm:cxn modelId="{67AA1B91-0E70-4AB2-B035-19C217D94E73}" srcId="{2347C2CF-25BC-4B43-A5BB-2E7300D29A94}" destId="{B2442914-8599-4C42-B0AF-01460FF0388E}" srcOrd="0" destOrd="0" parTransId="{E9C4F7C6-C617-41BE-87EE-E9538EB3EB9F}" sibTransId="{05FD29CA-9D1D-4193-80A9-593B456AF2AC}"/>
    <dgm:cxn modelId="{A3BB7A9B-95C9-4E7B-8283-7755AC5984EA}" type="presOf" srcId="{E9C4F7C6-C617-41BE-87EE-E9538EB3EB9F}" destId="{24F6E8E7-033A-4E5D-B247-D046D0A1FFD4}" srcOrd="0" destOrd="0" presId="urn:microsoft.com/office/officeart/2008/layout/RadialCluster"/>
    <dgm:cxn modelId="{D01090AA-EDDD-4D76-BC8A-F3670E014346}" type="presOf" srcId="{2347C2CF-25BC-4B43-A5BB-2E7300D29A94}" destId="{CB280D29-4F3B-4689-9F11-71CC2F81C361}" srcOrd="0" destOrd="0" presId="urn:microsoft.com/office/officeart/2008/layout/RadialCluster"/>
    <dgm:cxn modelId="{4BC2D0AB-1E8A-4E3B-BCB2-413C196AB87E}" srcId="{2347C2CF-25BC-4B43-A5BB-2E7300D29A94}" destId="{DD7739E8-7F0C-45C4-8F7C-E4DBC6CFFBE9}" srcOrd="1" destOrd="0" parTransId="{DD82947F-8B12-4177-B0B0-B8DC69156EBB}" sibTransId="{8A7EE2CF-DA39-4F9A-8E5C-875F72312C63}"/>
    <dgm:cxn modelId="{E9676DAF-FA88-424A-B579-70983926FB0F}" type="presOf" srcId="{3398943F-A694-49D2-AA85-9E48AFE725AA}" destId="{E585D774-0FE3-421E-8342-ABFA41007FB5}" srcOrd="0" destOrd="0" presId="urn:microsoft.com/office/officeart/2008/layout/RadialCluster"/>
    <dgm:cxn modelId="{DD26E9C4-025E-4060-9FCC-EA53818B2589}" type="presOf" srcId="{BDEEFECC-0E21-4552-AF55-60DE53BD5A0F}" destId="{AF14BF64-0A14-4438-AE7F-B6307071DA68}" srcOrd="0" destOrd="0" presId="urn:microsoft.com/office/officeart/2008/layout/RadialCluster"/>
    <dgm:cxn modelId="{7ABF43D8-850C-4FCB-B9B3-BC81AA4F37D2}" srcId="{2347C2CF-25BC-4B43-A5BB-2E7300D29A94}" destId="{2185D8A4-FBCE-48FE-923A-E6BBABDB6A1E}" srcOrd="4" destOrd="0" parTransId="{BDEEFECC-0E21-4552-AF55-60DE53BD5A0F}" sibTransId="{621E4161-3C09-4189-B53F-87F9246680F7}"/>
    <dgm:cxn modelId="{17D7E1FB-D915-45D8-ACFE-4D7AD3B55B2B}" type="presOf" srcId="{B2442914-8599-4C42-B0AF-01460FF0388E}" destId="{CCC5352E-8313-4F59-9254-A71E0310DA1C}" srcOrd="0" destOrd="0" presId="urn:microsoft.com/office/officeart/2008/layout/RadialCluster"/>
    <dgm:cxn modelId="{5068C25C-FDE0-4477-AB03-E8C3BD74855E}" type="presParOf" srcId="{5FE4ED65-E2F6-47F6-809A-90A4FD67FBCA}" destId="{DDE934B5-995D-4ED7-9846-9CF7659BFDCE}" srcOrd="0" destOrd="0" presId="urn:microsoft.com/office/officeart/2008/layout/RadialCluster"/>
    <dgm:cxn modelId="{F239AF58-9883-4BBD-BC65-021D2814D358}" type="presParOf" srcId="{DDE934B5-995D-4ED7-9846-9CF7659BFDCE}" destId="{CB280D29-4F3B-4689-9F11-71CC2F81C361}" srcOrd="0" destOrd="0" presId="urn:microsoft.com/office/officeart/2008/layout/RadialCluster"/>
    <dgm:cxn modelId="{78FCE0B9-7E29-4074-BF7C-68FAB9556381}" type="presParOf" srcId="{DDE934B5-995D-4ED7-9846-9CF7659BFDCE}" destId="{24F6E8E7-033A-4E5D-B247-D046D0A1FFD4}" srcOrd="1" destOrd="0" presId="urn:microsoft.com/office/officeart/2008/layout/RadialCluster"/>
    <dgm:cxn modelId="{FD99BDAF-4192-48F8-8E6F-13A38A3651B4}" type="presParOf" srcId="{DDE934B5-995D-4ED7-9846-9CF7659BFDCE}" destId="{CCC5352E-8313-4F59-9254-A71E0310DA1C}" srcOrd="2" destOrd="0" presId="urn:microsoft.com/office/officeart/2008/layout/RadialCluster"/>
    <dgm:cxn modelId="{1E5AE494-F4BB-4672-98F5-0695207F11A8}" type="presParOf" srcId="{DDE934B5-995D-4ED7-9846-9CF7659BFDCE}" destId="{23D02EC4-4B83-4B44-8256-B4F1D4F676D9}" srcOrd="3" destOrd="0" presId="urn:microsoft.com/office/officeart/2008/layout/RadialCluster"/>
    <dgm:cxn modelId="{7ED898D3-39D3-46F9-80CF-8A1E7BF5A673}" type="presParOf" srcId="{DDE934B5-995D-4ED7-9846-9CF7659BFDCE}" destId="{B3AE3C80-FA0C-4FF8-AAFD-F1D66497B09C}" srcOrd="4" destOrd="0" presId="urn:microsoft.com/office/officeart/2008/layout/RadialCluster"/>
    <dgm:cxn modelId="{85380976-C5AE-42CC-9639-9DFB081E1A94}" type="presParOf" srcId="{DDE934B5-995D-4ED7-9846-9CF7659BFDCE}" destId="{DB529DDD-EF98-400A-A74F-5FB91811E57F}" srcOrd="5" destOrd="0" presId="urn:microsoft.com/office/officeart/2008/layout/RadialCluster"/>
    <dgm:cxn modelId="{53AD2380-D6C7-4A82-9D60-5467DA0F37D2}" type="presParOf" srcId="{DDE934B5-995D-4ED7-9846-9CF7659BFDCE}" destId="{E585D774-0FE3-421E-8342-ABFA41007FB5}" srcOrd="6" destOrd="0" presId="urn:microsoft.com/office/officeart/2008/layout/RadialCluster"/>
    <dgm:cxn modelId="{984B9FAB-CC51-4C2D-9F1F-41E00D1F1747}" type="presParOf" srcId="{DDE934B5-995D-4ED7-9846-9CF7659BFDCE}" destId="{7B398F6D-70C1-4CD3-A072-144EF48E6D20}" srcOrd="7" destOrd="0" presId="urn:microsoft.com/office/officeart/2008/layout/RadialCluster"/>
    <dgm:cxn modelId="{2BF8106C-9E7F-4B1A-80E8-1C4627470423}" type="presParOf" srcId="{DDE934B5-995D-4ED7-9846-9CF7659BFDCE}" destId="{BBF15FDE-6233-44B2-90C9-9777FEFFF606}" srcOrd="8" destOrd="0" presId="urn:microsoft.com/office/officeart/2008/layout/RadialCluster"/>
    <dgm:cxn modelId="{FB120D69-06FE-49F6-BE31-DAB0EB95A12B}" type="presParOf" srcId="{DDE934B5-995D-4ED7-9846-9CF7659BFDCE}" destId="{AF14BF64-0A14-4438-AE7F-B6307071DA68}" srcOrd="9" destOrd="0" presId="urn:microsoft.com/office/officeart/2008/layout/RadialCluster"/>
    <dgm:cxn modelId="{A782C691-6510-45F2-8BEE-B652157D6E00}" type="presParOf" srcId="{DDE934B5-995D-4ED7-9846-9CF7659BFDCE}" destId="{5B620775-B97F-4217-A5CF-D5DE9A3F376E}"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56A63-FAEB-48FA-BE5A-8267619C13F3}" type="doc">
      <dgm:prSet loTypeId="urn:microsoft.com/office/officeart/2005/8/layout/default" loCatId="list" qsTypeId="urn:microsoft.com/office/officeart/2005/8/quickstyle/simple2" qsCatId="simple" csTypeId="urn:microsoft.com/office/officeart/2005/8/colors/accent1_3" csCatId="accent1" phldr="1"/>
      <dgm:spPr/>
      <dgm:t>
        <a:bodyPr/>
        <a:lstStyle/>
        <a:p>
          <a:endParaRPr lang="en-GB"/>
        </a:p>
      </dgm:t>
    </dgm:pt>
    <dgm:pt modelId="{DA4C996F-8E8B-4C63-A081-7685D5E5EB2F}">
      <dgm:prSet phldrT="[Text]" custT="1"/>
      <dgm:spPr/>
      <dgm:t>
        <a:bodyPr/>
        <a:lstStyle/>
        <a:p>
          <a:r>
            <a:rPr lang="en-GB" sz="2000" dirty="0">
              <a:latin typeface="Calibri" panose="020F0502020204030204" pitchFamily="34" charset="0"/>
            </a:rPr>
            <a:t>Simple design</a:t>
          </a:r>
        </a:p>
      </dgm:t>
    </dgm:pt>
    <dgm:pt modelId="{52D8199A-2D4B-4812-9B86-96003EDE4A32}" type="parTrans" cxnId="{9EEAEB61-20E0-4F8E-A1C6-3990646A7FD7}">
      <dgm:prSet/>
      <dgm:spPr/>
      <dgm:t>
        <a:bodyPr/>
        <a:lstStyle/>
        <a:p>
          <a:endParaRPr lang="en-GB" sz="2000"/>
        </a:p>
      </dgm:t>
    </dgm:pt>
    <dgm:pt modelId="{7C435772-2863-42FB-AEEF-BCF6A1DC8AF1}" type="sibTrans" cxnId="{9EEAEB61-20E0-4F8E-A1C6-3990646A7FD7}">
      <dgm:prSet/>
      <dgm:spPr/>
      <dgm:t>
        <a:bodyPr/>
        <a:lstStyle/>
        <a:p>
          <a:endParaRPr lang="en-GB" sz="2000"/>
        </a:p>
      </dgm:t>
    </dgm:pt>
    <dgm:pt modelId="{EFE9DB4C-B6B8-42A8-92CD-9F532E680501}">
      <dgm:prSet custT="1"/>
      <dgm:spPr/>
      <dgm:t>
        <a:bodyPr/>
        <a:lstStyle/>
        <a:p>
          <a:r>
            <a:rPr lang="en-GB" sz="2000" dirty="0">
              <a:latin typeface="Calibri" panose="020F0502020204030204" pitchFamily="34" charset="0"/>
            </a:rPr>
            <a:t>Small to medium-sized teams</a:t>
          </a:r>
        </a:p>
      </dgm:t>
    </dgm:pt>
    <dgm:pt modelId="{ADE5B655-702A-4C4D-9DEE-CD4A4DBB76EF}" type="parTrans" cxnId="{E643C539-4F14-4E20-87A1-C3CFA3D38094}">
      <dgm:prSet/>
      <dgm:spPr/>
      <dgm:t>
        <a:bodyPr/>
        <a:lstStyle/>
        <a:p>
          <a:endParaRPr lang="en-GB" sz="2000"/>
        </a:p>
      </dgm:t>
    </dgm:pt>
    <dgm:pt modelId="{657C4E50-B95E-432D-9047-FFBDE7C81935}" type="sibTrans" cxnId="{E643C539-4F14-4E20-87A1-C3CFA3D38094}">
      <dgm:prSet/>
      <dgm:spPr/>
      <dgm:t>
        <a:bodyPr/>
        <a:lstStyle/>
        <a:p>
          <a:endParaRPr lang="en-GB" sz="2000"/>
        </a:p>
      </dgm:t>
    </dgm:pt>
    <dgm:pt modelId="{6D5E403C-13A0-4582-8CF9-E24F63DF1D06}">
      <dgm:prSet custT="1"/>
      <dgm:spPr/>
      <dgm:t>
        <a:bodyPr/>
        <a:lstStyle/>
        <a:p>
          <a:r>
            <a:rPr lang="en-GB" sz="2000" dirty="0">
              <a:latin typeface="Calibri" panose="020F0502020204030204" pitchFamily="34" charset="0"/>
            </a:rPr>
            <a:t>Vague and changing techniques</a:t>
          </a:r>
        </a:p>
      </dgm:t>
    </dgm:pt>
    <dgm:pt modelId="{B84CD634-8CCA-4EAD-A608-5CBD35125249}" type="parTrans" cxnId="{B4050A22-AAA0-4C5F-B112-78A7AE6F7565}">
      <dgm:prSet/>
      <dgm:spPr/>
      <dgm:t>
        <a:bodyPr/>
        <a:lstStyle/>
        <a:p>
          <a:endParaRPr lang="en-GB" sz="2000"/>
        </a:p>
      </dgm:t>
    </dgm:pt>
    <dgm:pt modelId="{946F3020-0F21-495F-98A0-C69F32C9CE66}" type="sibTrans" cxnId="{B4050A22-AAA0-4C5F-B112-78A7AE6F7565}">
      <dgm:prSet/>
      <dgm:spPr/>
      <dgm:t>
        <a:bodyPr/>
        <a:lstStyle/>
        <a:p>
          <a:endParaRPr lang="en-GB" sz="2000"/>
        </a:p>
      </dgm:t>
    </dgm:pt>
    <dgm:pt modelId="{7C7D1AAD-DE97-4DC7-AA1D-03EF037353BF}">
      <dgm:prSet custT="1"/>
      <dgm:spPr/>
      <dgm:t>
        <a:bodyPr/>
        <a:lstStyle/>
        <a:p>
          <a:r>
            <a:rPr lang="en-GB" sz="2000" dirty="0">
              <a:latin typeface="Calibri" panose="020F0502020204030204" pitchFamily="34" charset="0"/>
            </a:rPr>
            <a:t>Minimal system of production</a:t>
          </a:r>
        </a:p>
      </dgm:t>
    </dgm:pt>
    <dgm:pt modelId="{58CD1A45-70AB-4348-BEC1-9ACECF4589A9}" type="parTrans" cxnId="{8161EC3A-3FD0-49CD-9C2C-ADC5446557DA}">
      <dgm:prSet/>
      <dgm:spPr/>
      <dgm:t>
        <a:bodyPr/>
        <a:lstStyle/>
        <a:p>
          <a:endParaRPr lang="en-GB" sz="2000"/>
        </a:p>
      </dgm:t>
    </dgm:pt>
    <dgm:pt modelId="{0297F4C6-5717-4B53-8A3E-2759315B8031}" type="sibTrans" cxnId="{8161EC3A-3FD0-49CD-9C2C-ADC5446557DA}">
      <dgm:prSet/>
      <dgm:spPr/>
      <dgm:t>
        <a:bodyPr/>
        <a:lstStyle/>
        <a:p>
          <a:endParaRPr lang="en-GB" sz="2000"/>
        </a:p>
      </dgm:t>
    </dgm:pt>
    <dgm:pt modelId="{C33A172B-31EC-4431-8041-6402CEFC3572}">
      <dgm:prSet custT="1"/>
      <dgm:spPr/>
      <dgm:t>
        <a:bodyPr/>
        <a:lstStyle/>
        <a:p>
          <a:r>
            <a:rPr lang="en-GB" sz="2000" dirty="0">
              <a:latin typeface="Calibri" panose="020F0502020204030204" pitchFamily="34" charset="0"/>
            </a:rPr>
            <a:t>Vague and changing requirements</a:t>
          </a:r>
        </a:p>
      </dgm:t>
    </dgm:pt>
    <dgm:pt modelId="{74BF49AE-BA5C-4436-BE47-F7E30D6AEB45}" type="parTrans" cxnId="{1B067A40-8BD9-49A6-82F0-D9B584018606}">
      <dgm:prSet/>
      <dgm:spPr/>
      <dgm:t>
        <a:bodyPr/>
        <a:lstStyle/>
        <a:p>
          <a:endParaRPr lang="en-GB" sz="2000"/>
        </a:p>
      </dgm:t>
    </dgm:pt>
    <dgm:pt modelId="{2AA83B29-76AE-4EBE-85E1-73CD3B65D101}" type="sibTrans" cxnId="{1B067A40-8BD9-49A6-82F0-D9B584018606}">
      <dgm:prSet/>
      <dgm:spPr/>
      <dgm:t>
        <a:bodyPr/>
        <a:lstStyle/>
        <a:p>
          <a:endParaRPr lang="en-GB" sz="2000"/>
        </a:p>
      </dgm:t>
    </dgm:pt>
    <dgm:pt modelId="{C5A4CEE9-1B2F-4189-862A-AF4487D81061}">
      <dgm:prSet custT="1"/>
      <dgm:spPr/>
      <dgm:t>
        <a:bodyPr/>
        <a:lstStyle/>
        <a:p>
          <a:r>
            <a:rPr lang="en-GB" sz="2000" dirty="0">
              <a:latin typeface="Calibri" panose="020F0502020204030204" pitchFamily="34" charset="0"/>
            </a:rPr>
            <a:t>Light weighted and methodological </a:t>
          </a:r>
        </a:p>
      </dgm:t>
    </dgm:pt>
    <dgm:pt modelId="{0F853A0D-9B96-437F-9DF1-573BFFBB26E6}" type="parTrans" cxnId="{DB5AA193-DB87-4997-8A28-154A73086ACF}">
      <dgm:prSet/>
      <dgm:spPr/>
      <dgm:t>
        <a:bodyPr/>
        <a:lstStyle/>
        <a:p>
          <a:endParaRPr lang="en-GB" sz="2000"/>
        </a:p>
      </dgm:t>
    </dgm:pt>
    <dgm:pt modelId="{37B49D03-1887-4F51-9339-8F3FFF71E6B4}" type="sibTrans" cxnId="{DB5AA193-DB87-4997-8A28-154A73086ACF}">
      <dgm:prSet/>
      <dgm:spPr/>
      <dgm:t>
        <a:bodyPr/>
        <a:lstStyle/>
        <a:p>
          <a:endParaRPr lang="en-GB" sz="2000"/>
        </a:p>
      </dgm:t>
    </dgm:pt>
    <dgm:pt modelId="{4B91D8D2-F705-40CD-961D-2FB1D9EAAD3B}" type="pres">
      <dgm:prSet presAssocID="{71356A63-FAEB-48FA-BE5A-8267619C13F3}" presName="diagram" presStyleCnt="0">
        <dgm:presLayoutVars>
          <dgm:dir/>
          <dgm:resizeHandles val="exact"/>
        </dgm:presLayoutVars>
      </dgm:prSet>
      <dgm:spPr/>
    </dgm:pt>
    <dgm:pt modelId="{D46A5D1B-03D6-4FB1-AFF5-885E809FB2F2}" type="pres">
      <dgm:prSet presAssocID="{DA4C996F-8E8B-4C63-A081-7685D5E5EB2F}" presName="node" presStyleLbl="node1" presStyleIdx="0" presStyleCnt="6">
        <dgm:presLayoutVars>
          <dgm:bulletEnabled val="1"/>
        </dgm:presLayoutVars>
      </dgm:prSet>
      <dgm:spPr/>
    </dgm:pt>
    <dgm:pt modelId="{1EFF197C-B9B5-4795-AFE1-87EB506406C4}" type="pres">
      <dgm:prSet presAssocID="{7C435772-2863-42FB-AEEF-BCF6A1DC8AF1}" presName="sibTrans" presStyleCnt="0"/>
      <dgm:spPr/>
    </dgm:pt>
    <dgm:pt modelId="{1CCD7A56-EF56-4116-93CD-F4B9AB574870}" type="pres">
      <dgm:prSet presAssocID="{EFE9DB4C-B6B8-42A8-92CD-9F532E680501}" presName="node" presStyleLbl="node1" presStyleIdx="1" presStyleCnt="6">
        <dgm:presLayoutVars>
          <dgm:bulletEnabled val="1"/>
        </dgm:presLayoutVars>
      </dgm:prSet>
      <dgm:spPr/>
    </dgm:pt>
    <dgm:pt modelId="{F4CC25F1-F97B-4AC8-9FEF-296467FDF6BD}" type="pres">
      <dgm:prSet presAssocID="{657C4E50-B95E-432D-9047-FFBDE7C81935}" presName="sibTrans" presStyleCnt="0"/>
      <dgm:spPr/>
    </dgm:pt>
    <dgm:pt modelId="{ECC185A7-B5D5-4583-A311-08DDF6EF394E}" type="pres">
      <dgm:prSet presAssocID="{6D5E403C-13A0-4582-8CF9-E24F63DF1D06}" presName="node" presStyleLbl="node1" presStyleIdx="2" presStyleCnt="6">
        <dgm:presLayoutVars>
          <dgm:bulletEnabled val="1"/>
        </dgm:presLayoutVars>
      </dgm:prSet>
      <dgm:spPr/>
    </dgm:pt>
    <dgm:pt modelId="{1EEC7633-7964-428A-A26E-0E96883D4850}" type="pres">
      <dgm:prSet presAssocID="{946F3020-0F21-495F-98A0-C69F32C9CE66}" presName="sibTrans" presStyleCnt="0"/>
      <dgm:spPr/>
    </dgm:pt>
    <dgm:pt modelId="{2F6D5F9B-5B8E-429E-A505-5948C41377C8}" type="pres">
      <dgm:prSet presAssocID="{7C7D1AAD-DE97-4DC7-AA1D-03EF037353BF}" presName="node" presStyleLbl="node1" presStyleIdx="3" presStyleCnt="6">
        <dgm:presLayoutVars>
          <dgm:bulletEnabled val="1"/>
        </dgm:presLayoutVars>
      </dgm:prSet>
      <dgm:spPr/>
    </dgm:pt>
    <dgm:pt modelId="{EA94C972-3527-4E85-B666-54B3B8B7FC33}" type="pres">
      <dgm:prSet presAssocID="{0297F4C6-5717-4B53-8A3E-2759315B8031}" presName="sibTrans" presStyleCnt="0"/>
      <dgm:spPr/>
    </dgm:pt>
    <dgm:pt modelId="{A3726BB7-3A88-4843-A337-1EF2DB9968F4}" type="pres">
      <dgm:prSet presAssocID="{C33A172B-31EC-4431-8041-6402CEFC3572}" presName="node" presStyleLbl="node1" presStyleIdx="4" presStyleCnt="6">
        <dgm:presLayoutVars>
          <dgm:bulletEnabled val="1"/>
        </dgm:presLayoutVars>
      </dgm:prSet>
      <dgm:spPr/>
    </dgm:pt>
    <dgm:pt modelId="{A94277FE-9182-4A4F-9ACC-13C380B1A25D}" type="pres">
      <dgm:prSet presAssocID="{2AA83B29-76AE-4EBE-85E1-73CD3B65D101}" presName="sibTrans" presStyleCnt="0"/>
      <dgm:spPr/>
    </dgm:pt>
    <dgm:pt modelId="{23D1BE5F-A873-4B9A-92D2-1708CFC41B2A}" type="pres">
      <dgm:prSet presAssocID="{C5A4CEE9-1B2F-4189-862A-AF4487D81061}" presName="node" presStyleLbl="node1" presStyleIdx="5" presStyleCnt="6">
        <dgm:presLayoutVars>
          <dgm:bulletEnabled val="1"/>
        </dgm:presLayoutVars>
      </dgm:prSet>
      <dgm:spPr/>
    </dgm:pt>
  </dgm:ptLst>
  <dgm:cxnLst>
    <dgm:cxn modelId="{BF9FD102-B5D8-4F5A-83E5-FF02FD293597}" type="presOf" srcId="{71356A63-FAEB-48FA-BE5A-8267619C13F3}" destId="{4B91D8D2-F705-40CD-961D-2FB1D9EAAD3B}" srcOrd="0" destOrd="0" presId="urn:microsoft.com/office/officeart/2005/8/layout/default"/>
    <dgm:cxn modelId="{B4050A22-AAA0-4C5F-B112-78A7AE6F7565}" srcId="{71356A63-FAEB-48FA-BE5A-8267619C13F3}" destId="{6D5E403C-13A0-4582-8CF9-E24F63DF1D06}" srcOrd="2" destOrd="0" parTransId="{B84CD634-8CCA-4EAD-A608-5CBD35125249}" sibTransId="{946F3020-0F21-495F-98A0-C69F32C9CE66}"/>
    <dgm:cxn modelId="{644A1C2D-4688-4E9E-B7B4-794C98BBCB53}" type="presOf" srcId="{C5A4CEE9-1B2F-4189-862A-AF4487D81061}" destId="{23D1BE5F-A873-4B9A-92D2-1708CFC41B2A}" srcOrd="0" destOrd="0" presId="urn:microsoft.com/office/officeart/2005/8/layout/default"/>
    <dgm:cxn modelId="{E643C539-4F14-4E20-87A1-C3CFA3D38094}" srcId="{71356A63-FAEB-48FA-BE5A-8267619C13F3}" destId="{EFE9DB4C-B6B8-42A8-92CD-9F532E680501}" srcOrd="1" destOrd="0" parTransId="{ADE5B655-702A-4C4D-9DEE-CD4A4DBB76EF}" sibTransId="{657C4E50-B95E-432D-9047-FFBDE7C81935}"/>
    <dgm:cxn modelId="{8161EC3A-3FD0-49CD-9C2C-ADC5446557DA}" srcId="{71356A63-FAEB-48FA-BE5A-8267619C13F3}" destId="{7C7D1AAD-DE97-4DC7-AA1D-03EF037353BF}" srcOrd="3" destOrd="0" parTransId="{58CD1A45-70AB-4348-BEC1-9ACECF4589A9}" sibTransId="{0297F4C6-5717-4B53-8A3E-2759315B8031}"/>
    <dgm:cxn modelId="{1B067A40-8BD9-49A6-82F0-D9B584018606}" srcId="{71356A63-FAEB-48FA-BE5A-8267619C13F3}" destId="{C33A172B-31EC-4431-8041-6402CEFC3572}" srcOrd="4" destOrd="0" parTransId="{74BF49AE-BA5C-4436-BE47-F7E30D6AEB45}" sibTransId="{2AA83B29-76AE-4EBE-85E1-73CD3B65D101}"/>
    <dgm:cxn modelId="{9EEAEB61-20E0-4F8E-A1C6-3990646A7FD7}" srcId="{71356A63-FAEB-48FA-BE5A-8267619C13F3}" destId="{DA4C996F-8E8B-4C63-A081-7685D5E5EB2F}" srcOrd="0" destOrd="0" parTransId="{52D8199A-2D4B-4812-9B86-96003EDE4A32}" sibTransId="{7C435772-2863-42FB-AEEF-BCF6A1DC8AF1}"/>
    <dgm:cxn modelId="{928B7844-B17D-4B89-B8B7-379EBBA88990}" type="presOf" srcId="{6D5E403C-13A0-4582-8CF9-E24F63DF1D06}" destId="{ECC185A7-B5D5-4583-A311-08DDF6EF394E}" srcOrd="0" destOrd="0" presId="urn:microsoft.com/office/officeart/2005/8/layout/default"/>
    <dgm:cxn modelId="{36B81D68-B745-4397-98A3-C5B66333E5EE}" type="presOf" srcId="{DA4C996F-8E8B-4C63-A081-7685D5E5EB2F}" destId="{D46A5D1B-03D6-4FB1-AFF5-885E809FB2F2}" srcOrd="0" destOrd="0" presId="urn:microsoft.com/office/officeart/2005/8/layout/default"/>
    <dgm:cxn modelId="{E6463F7A-1C53-4A9F-B16B-BD0B6FD80BA5}" type="presOf" srcId="{C33A172B-31EC-4431-8041-6402CEFC3572}" destId="{A3726BB7-3A88-4843-A337-1EF2DB9968F4}" srcOrd="0" destOrd="0" presId="urn:microsoft.com/office/officeart/2005/8/layout/default"/>
    <dgm:cxn modelId="{8CBCF580-53A9-441A-9682-6A55EA14C79D}" type="presOf" srcId="{EFE9DB4C-B6B8-42A8-92CD-9F532E680501}" destId="{1CCD7A56-EF56-4116-93CD-F4B9AB574870}" srcOrd="0" destOrd="0" presId="urn:microsoft.com/office/officeart/2005/8/layout/default"/>
    <dgm:cxn modelId="{BC94BA8F-F518-4C6C-B24F-4693A16519FC}" type="presOf" srcId="{7C7D1AAD-DE97-4DC7-AA1D-03EF037353BF}" destId="{2F6D5F9B-5B8E-429E-A505-5948C41377C8}" srcOrd="0" destOrd="0" presId="urn:microsoft.com/office/officeart/2005/8/layout/default"/>
    <dgm:cxn modelId="{DB5AA193-DB87-4997-8A28-154A73086ACF}" srcId="{71356A63-FAEB-48FA-BE5A-8267619C13F3}" destId="{C5A4CEE9-1B2F-4189-862A-AF4487D81061}" srcOrd="5" destOrd="0" parTransId="{0F853A0D-9B96-437F-9DF1-573BFFBB26E6}" sibTransId="{37B49D03-1887-4F51-9339-8F3FFF71E6B4}"/>
    <dgm:cxn modelId="{16D7A706-8EC6-469B-A680-5BF4CD8ACB84}" type="presParOf" srcId="{4B91D8D2-F705-40CD-961D-2FB1D9EAAD3B}" destId="{D46A5D1B-03D6-4FB1-AFF5-885E809FB2F2}" srcOrd="0" destOrd="0" presId="urn:microsoft.com/office/officeart/2005/8/layout/default"/>
    <dgm:cxn modelId="{E9B92C10-21D7-4351-B235-CE337330D125}" type="presParOf" srcId="{4B91D8D2-F705-40CD-961D-2FB1D9EAAD3B}" destId="{1EFF197C-B9B5-4795-AFE1-87EB506406C4}" srcOrd="1" destOrd="0" presId="urn:microsoft.com/office/officeart/2005/8/layout/default"/>
    <dgm:cxn modelId="{09505941-C66C-4E94-81D0-7BDA232EA110}" type="presParOf" srcId="{4B91D8D2-F705-40CD-961D-2FB1D9EAAD3B}" destId="{1CCD7A56-EF56-4116-93CD-F4B9AB574870}" srcOrd="2" destOrd="0" presId="urn:microsoft.com/office/officeart/2005/8/layout/default"/>
    <dgm:cxn modelId="{D7AD9347-27AC-4601-943C-EC8DD0387A62}" type="presParOf" srcId="{4B91D8D2-F705-40CD-961D-2FB1D9EAAD3B}" destId="{F4CC25F1-F97B-4AC8-9FEF-296467FDF6BD}" srcOrd="3" destOrd="0" presId="urn:microsoft.com/office/officeart/2005/8/layout/default"/>
    <dgm:cxn modelId="{C0CD4844-01F3-4963-A198-A7E95E22D2EC}" type="presParOf" srcId="{4B91D8D2-F705-40CD-961D-2FB1D9EAAD3B}" destId="{ECC185A7-B5D5-4583-A311-08DDF6EF394E}" srcOrd="4" destOrd="0" presId="urn:microsoft.com/office/officeart/2005/8/layout/default"/>
    <dgm:cxn modelId="{2DFCF118-781D-4DFF-9E7A-D333C1F61792}" type="presParOf" srcId="{4B91D8D2-F705-40CD-961D-2FB1D9EAAD3B}" destId="{1EEC7633-7964-428A-A26E-0E96883D4850}" srcOrd="5" destOrd="0" presId="urn:microsoft.com/office/officeart/2005/8/layout/default"/>
    <dgm:cxn modelId="{3D1285F0-857B-4976-822D-F19043EF380B}" type="presParOf" srcId="{4B91D8D2-F705-40CD-961D-2FB1D9EAAD3B}" destId="{2F6D5F9B-5B8E-429E-A505-5948C41377C8}" srcOrd="6" destOrd="0" presId="urn:microsoft.com/office/officeart/2005/8/layout/default"/>
    <dgm:cxn modelId="{88B407EF-88E7-4BE1-85B7-CD6C32E454C5}" type="presParOf" srcId="{4B91D8D2-F705-40CD-961D-2FB1D9EAAD3B}" destId="{EA94C972-3527-4E85-B666-54B3B8B7FC33}" srcOrd="7" destOrd="0" presId="urn:microsoft.com/office/officeart/2005/8/layout/default"/>
    <dgm:cxn modelId="{85EB4A93-1DC4-45BD-BA3B-92986C0636EC}" type="presParOf" srcId="{4B91D8D2-F705-40CD-961D-2FB1D9EAAD3B}" destId="{A3726BB7-3A88-4843-A337-1EF2DB9968F4}" srcOrd="8" destOrd="0" presId="urn:microsoft.com/office/officeart/2005/8/layout/default"/>
    <dgm:cxn modelId="{49FA8DAB-E299-40A5-94EB-DA31298027B7}" type="presParOf" srcId="{4B91D8D2-F705-40CD-961D-2FB1D9EAAD3B}" destId="{A94277FE-9182-4A4F-9ACC-13C380B1A25D}" srcOrd="9" destOrd="0" presId="urn:microsoft.com/office/officeart/2005/8/layout/default"/>
    <dgm:cxn modelId="{23EA4D4F-7E14-488F-B555-2E14898075D2}" type="presParOf" srcId="{4B91D8D2-F705-40CD-961D-2FB1D9EAAD3B}" destId="{23D1BE5F-A873-4B9A-92D2-1708CFC41B2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80D29-4F3B-4689-9F11-71CC2F81C361}">
      <dsp:nvSpPr>
        <dsp:cNvPr id="0" name=""/>
        <dsp:cNvSpPr/>
      </dsp:nvSpPr>
      <dsp:spPr>
        <a:xfrm>
          <a:off x="4521184" y="2313311"/>
          <a:ext cx="1779018" cy="177901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Agile</a:t>
          </a:r>
        </a:p>
      </dsp:txBody>
      <dsp:txXfrm>
        <a:off x="4608029" y="2400156"/>
        <a:ext cx="1605328" cy="1605328"/>
      </dsp:txXfrm>
    </dsp:sp>
    <dsp:sp modelId="{24F6E8E7-033A-4E5D-B247-D046D0A1FFD4}">
      <dsp:nvSpPr>
        <dsp:cNvPr id="0" name=""/>
        <dsp:cNvSpPr/>
      </dsp:nvSpPr>
      <dsp:spPr>
        <a:xfrm rot="16200000">
          <a:off x="4908352" y="1810970"/>
          <a:ext cx="1004682" cy="0"/>
        </a:xfrm>
        <a:custGeom>
          <a:avLst/>
          <a:gdLst/>
          <a:ahLst/>
          <a:cxnLst/>
          <a:rect l="0" t="0" r="0" b="0"/>
          <a:pathLst>
            <a:path>
              <a:moveTo>
                <a:pt x="0" y="0"/>
              </a:moveTo>
              <a:lnTo>
                <a:pt x="10046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C5352E-8313-4F59-9254-A71E0310DA1C}">
      <dsp:nvSpPr>
        <dsp:cNvPr id="0" name=""/>
        <dsp:cNvSpPr/>
      </dsp:nvSpPr>
      <dsp:spPr>
        <a:xfrm>
          <a:off x="4814722" y="116686"/>
          <a:ext cx="1191942" cy="1191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Cooperative</a:t>
          </a:r>
        </a:p>
      </dsp:txBody>
      <dsp:txXfrm>
        <a:off x="4872908" y="174872"/>
        <a:ext cx="1075570" cy="1075570"/>
      </dsp:txXfrm>
    </dsp:sp>
    <dsp:sp modelId="{23D02EC4-4B83-4B44-8256-B4F1D4F676D9}">
      <dsp:nvSpPr>
        <dsp:cNvPr id="0" name=""/>
        <dsp:cNvSpPr/>
      </dsp:nvSpPr>
      <dsp:spPr>
        <a:xfrm rot="20520000">
          <a:off x="6277487" y="2770381"/>
          <a:ext cx="928236" cy="0"/>
        </a:xfrm>
        <a:custGeom>
          <a:avLst/>
          <a:gdLst/>
          <a:ahLst/>
          <a:cxnLst/>
          <a:rect l="0" t="0" r="0" b="0"/>
          <a:pathLst>
            <a:path>
              <a:moveTo>
                <a:pt x="0" y="0"/>
              </a:moveTo>
              <a:lnTo>
                <a:pt x="92823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AE3C80-FA0C-4FF8-AAFD-F1D66497B09C}">
      <dsp:nvSpPr>
        <dsp:cNvPr id="0" name=""/>
        <dsp:cNvSpPr/>
      </dsp:nvSpPr>
      <dsp:spPr>
        <a:xfrm>
          <a:off x="7183008" y="1837346"/>
          <a:ext cx="1191942" cy="1191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Adaptable</a:t>
          </a:r>
        </a:p>
      </dsp:txBody>
      <dsp:txXfrm>
        <a:off x="7241194" y="1895532"/>
        <a:ext cx="1075570" cy="1075570"/>
      </dsp:txXfrm>
    </dsp:sp>
    <dsp:sp modelId="{DB529DDD-EF98-400A-A74F-5FB91811E57F}">
      <dsp:nvSpPr>
        <dsp:cNvPr id="0" name=""/>
        <dsp:cNvSpPr/>
      </dsp:nvSpPr>
      <dsp:spPr>
        <a:xfrm rot="3240000">
          <a:off x="5922164" y="4356882"/>
          <a:ext cx="654007" cy="0"/>
        </a:xfrm>
        <a:custGeom>
          <a:avLst/>
          <a:gdLst/>
          <a:ahLst/>
          <a:cxnLst/>
          <a:rect l="0" t="0" r="0" b="0"/>
          <a:pathLst>
            <a:path>
              <a:moveTo>
                <a:pt x="0" y="0"/>
              </a:moveTo>
              <a:lnTo>
                <a:pt x="6540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85D774-0FE3-421E-8342-ABFA41007FB5}">
      <dsp:nvSpPr>
        <dsp:cNvPr id="0" name=""/>
        <dsp:cNvSpPr/>
      </dsp:nvSpPr>
      <dsp:spPr>
        <a:xfrm>
          <a:off x="6278403" y="4621433"/>
          <a:ext cx="1191942" cy="1191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Quality-driven</a:t>
          </a:r>
        </a:p>
      </dsp:txBody>
      <dsp:txXfrm>
        <a:off x="6336589" y="4679619"/>
        <a:ext cx="1075570" cy="1075570"/>
      </dsp:txXfrm>
    </dsp:sp>
    <dsp:sp modelId="{7B398F6D-70C1-4CD3-A072-144EF48E6D20}">
      <dsp:nvSpPr>
        <dsp:cNvPr id="0" name=""/>
        <dsp:cNvSpPr/>
      </dsp:nvSpPr>
      <dsp:spPr>
        <a:xfrm rot="7560000">
          <a:off x="4245215" y="4356882"/>
          <a:ext cx="654007" cy="0"/>
        </a:xfrm>
        <a:custGeom>
          <a:avLst/>
          <a:gdLst/>
          <a:ahLst/>
          <a:cxnLst/>
          <a:rect l="0" t="0" r="0" b="0"/>
          <a:pathLst>
            <a:path>
              <a:moveTo>
                <a:pt x="0" y="0"/>
              </a:moveTo>
              <a:lnTo>
                <a:pt x="65400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F15FDE-6233-44B2-90C9-9777FEFFF606}">
      <dsp:nvSpPr>
        <dsp:cNvPr id="0" name=""/>
        <dsp:cNvSpPr/>
      </dsp:nvSpPr>
      <dsp:spPr>
        <a:xfrm>
          <a:off x="3351041" y="4621433"/>
          <a:ext cx="1191942" cy="1191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US" sz="3100" kern="1200" dirty="0"/>
            <a:t>Rapid</a:t>
          </a:r>
        </a:p>
      </dsp:txBody>
      <dsp:txXfrm>
        <a:off x="3409227" y="4679619"/>
        <a:ext cx="1075570" cy="1075570"/>
      </dsp:txXfrm>
    </dsp:sp>
    <dsp:sp modelId="{AF14BF64-0A14-4438-AE7F-B6307071DA68}">
      <dsp:nvSpPr>
        <dsp:cNvPr id="0" name=""/>
        <dsp:cNvSpPr/>
      </dsp:nvSpPr>
      <dsp:spPr>
        <a:xfrm rot="11880000">
          <a:off x="3615663" y="2770381"/>
          <a:ext cx="928236" cy="0"/>
        </a:xfrm>
        <a:custGeom>
          <a:avLst/>
          <a:gdLst/>
          <a:ahLst/>
          <a:cxnLst/>
          <a:rect l="0" t="0" r="0" b="0"/>
          <a:pathLst>
            <a:path>
              <a:moveTo>
                <a:pt x="0" y="0"/>
              </a:moveTo>
              <a:lnTo>
                <a:pt x="92823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20775-B97F-4217-A5CF-D5DE9A3F376E}">
      <dsp:nvSpPr>
        <dsp:cNvPr id="0" name=""/>
        <dsp:cNvSpPr/>
      </dsp:nvSpPr>
      <dsp:spPr>
        <a:xfrm>
          <a:off x="2446436" y="1837346"/>
          <a:ext cx="1191942" cy="119194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Iterative</a:t>
          </a:r>
        </a:p>
      </dsp:txBody>
      <dsp:txXfrm>
        <a:off x="2504622" y="1895532"/>
        <a:ext cx="1075570" cy="1075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A5D1B-03D6-4FB1-AFF5-885E809FB2F2}">
      <dsp:nvSpPr>
        <dsp:cNvPr id="0" name=""/>
        <dsp:cNvSpPr/>
      </dsp:nvSpPr>
      <dsp:spPr>
        <a:xfrm>
          <a:off x="857227" y="1338"/>
          <a:ext cx="2034892" cy="1220935"/>
        </a:xfrm>
        <a:prstGeom prst="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Simple design</a:t>
          </a:r>
        </a:p>
      </dsp:txBody>
      <dsp:txXfrm>
        <a:off x="857227" y="1338"/>
        <a:ext cx="2034892" cy="1220935"/>
      </dsp:txXfrm>
    </dsp:sp>
    <dsp:sp modelId="{1CCD7A56-EF56-4116-93CD-F4B9AB574870}">
      <dsp:nvSpPr>
        <dsp:cNvPr id="0" name=""/>
        <dsp:cNvSpPr/>
      </dsp:nvSpPr>
      <dsp:spPr>
        <a:xfrm>
          <a:off x="3095609" y="1338"/>
          <a:ext cx="2034892" cy="1220935"/>
        </a:xfrm>
        <a:prstGeom prst="rect">
          <a:avLst/>
        </a:prstGeom>
        <a:solidFill>
          <a:schemeClr val="accent1">
            <a:shade val="80000"/>
            <a:hueOff val="69857"/>
            <a:satOff val="-1251"/>
            <a:lumOff val="531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Small to medium-sized teams</a:t>
          </a:r>
        </a:p>
      </dsp:txBody>
      <dsp:txXfrm>
        <a:off x="3095609" y="1338"/>
        <a:ext cx="2034892" cy="1220935"/>
      </dsp:txXfrm>
    </dsp:sp>
    <dsp:sp modelId="{ECC185A7-B5D5-4583-A311-08DDF6EF394E}">
      <dsp:nvSpPr>
        <dsp:cNvPr id="0" name=""/>
        <dsp:cNvSpPr/>
      </dsp:nvSpPr>
      <dsp:spPr>
        <a:xfrm>
          <a:off x="857227" y="1425763"/>
          <a:ext cx="2034892" cy="1220935"/>
        </a:xfrm>
        <a:prstGeom prst="rect">
          <a:avLst/>
        </a:prstGeom>
        <a:solidFill>
          <a:schemeClr val="accent1">
            <a:shade val="80000"/>
            <a:hueOff val="139713"/>
            <a:satOff val="-2502"/>
            <a:lumOff val="1063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Vague and changing techniques</a:t>
          </a:r>
        </a:p>
      </dsp:txBody>
      <dsp:txXfrm>
        <a:off x="857227" y="1425763"/>
        <a:ext cx="2034892" cy="1220935"/>
      </dsp:txXfrm>
    </dsp:sp>
    <dsp:sp modelId="{2F6D5F9B-5B8E-429E-A505-5948C41377C8}">
      <dsp:nvSpPr>
        <dsp:cNvPr id="0" name=""/>
        <dsp:cNvSpPr/>
      </dsp:nvSpPr>
      <dsp:spPr>
        <a:xfrm>
          <a:off x="3095609" y="1425763"/>
          <a:ext cx="2034892" cy="1220935"/>
        </a:xfrm>
        <a:prstGeom prst="rect">
          <a:avLst/>
        </a:prstGeom>
        <a:solidFill>
          <a:schemeClr val="accent1">
            <a:shade val="80000"/>
            <a:hueOff val="209570"/>
            <a:satOff val="-3754"/>
            <a:lumOff val="1595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Minimal system of production</a:t>
          </a:r>
        </a:p>
      </dsp:txBody>
      <dsp:txXfrm>
        <a:off x="3095609" y="1425763"/>
        <a:ext cx="2034892" cy="1220935"/>
      </dsp:txXfrm>
    </dsp:sp>
    <dsp:sp modelId="{A3726BB7-3A88-4843-A337-1EF2DB9968F4}">
      <dsp:nvSpPr>
        <dsp:cNvPr id="0" name=""/>
        <dsp:cNvSpPr/>
      </dsp:nvSpPr>
      <dsp:spPr>
        <a:xfrm>
          <a:off x="857227" y="2850188"/>
          <a:ext cx="2034892" cy="1220935"/>
        </a:xfrm>
        <a:prstGeom prst="rect">
          <a:avLst/>
        </a:prstGeom>
        <a:solidFill>
          <a:schemeClr val="accent1">
            <a:shade val="80000"/>
            <a:hueOff val="279426"/>
            <a:satOff val="-5005"/>
            <a:lumOff val="2126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Vague and changing requirements</a:t>
          </a:r>
        </a:p>
      </dsp:txBody>
      <dsp:txXfrm>
        <a:off x="857227" y="2850188"/>
        <a:ext cx="2034892" cy="1220935"/>
      </dsp:txXfrm>
    </dsp:sp>
    <dsp:sp modelId="{23D1BE5F-A873-4B9A-92D2-1708CFC41B2A}">
      <dsp:nvSpPr>
        <dsp:cNvPr id="0" name=""/>
        <dsp:cNvSpPr/>
      </dsp:nvSpPr>
      <dsp:spPr>
        <a:xfrm>
          <a:off x="3095609" y="2850188"/>
          <a:ext cx="2034892" cy="1220935"/>
        </a:xfrm>
        <a:prstGeom prst="rect">
          <a:avLst/>
        </a:prstGeom>
        <a:solidFill>
          <a:schemeClr val="accent1">
            <a:shade val="80000"/>
            <a:hueOff val="349283"/>
            <a:satOff val="-6256"/>
            <a:lumOff val="265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Calibri" panose="020F0502020204030204" pitchFamily="34" charset="0"/>
            </a:rPr>
            <a:t>Light weighted and methodological </a:t>
          </a:r>
        </a:p>
      </dsp:txBody>
      <dsp:txXfrm>
        <a:off x="3095609" y="2850188"/>
        <a:ext cx="2034892" cy="122093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30733-5A85-4FC4-B610-3F9971BF4D36}"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07CDB-45BA-4EAD-B0B3-0B5EAEA76919}" type="slidenum">
              <a:rPr lang="en-IN" smtClean="0"/>
              <a:t>‹#›</a:t>
            </a:fld>
            <a:endParaRPr lang="en-IN"/>
          </a:p>
        </p:txBody>
      </p:sp>
    </p:spTree>
    <p:extLst>
      <p:ext uri="{BB962C8B-B14F-4D97-AF65-F5344CB8AC3E}">
        <p14:creationId xmlns:p14="http://schemas.microsoft.com/office/powerpoint/2010/main" val="220760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1453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Risk Management:</a:t>
            </a:r>
          </a:p>
          <a:p>
            <a:r>
              <a:rPr lang="en-US" dirty="0"/>
              <a:t>Incremental releases means that the product can be used early in the process by stakeholders and users. This lets you identify issues and feature deficits early in the process. Being adaptable to change means it isn’t a problem to change the scope midway through the project, something that would be impossible in a waterfall style project.</a:t>
            </a:r>
          </a:p>
          <a:p>
            <a:endParaRPr lang="en-US" dirty="0"/>
          </a:p>
          <a:p>
            <a:r>
              <a:rPr lang="en-US" dirty="0"/>
              <a:t>Quality</a:t>
            </a:r>
          </a:p>
          <a:p>
            <a:r>
              <a:rPr lang="en-US" dirty="0"/>
              <a:t>Agile integrates testing throughout the process. Consistently delivering tested software means higher overall quality and less time spent on </a:t>
            </a:r>
            <a:r>
              <a:rPr lang="en-US" dirty="0" err="1"/>
              <a:t>QAing</a:t>
            </a:r>
            <a:r>
              <a:rPr lang="en-US" dirty="0"/>
              <a:t> the full application.</a:t>
            </a:r>
          </a:p>
          <a:p>
            <a:endParaRPr lang="en-US" dirty="0"/>
          </a:p>
          <a:p>
            <a:r>
              <a:rPr lang="en-US" dirty="0"/>
              <a:t>Flexibility</a:t>
            </a:r>
          </a:p>
          <a:p>
            <a:r>
              <a:rPr lang="en-US" dirty="0"/>
              <a:t>Agile is based on accommodating change. Software projects consistently change. As a product comes to life or the market expands, you should be able to react and update the product accordingly. Agile also realizes that great ideas are bound to come mid-project and being locked into a scope doesn’t let you take advantage of these realizations. </a:t>
            </a:r>
          </a:p>
          <a:p>
            <a:endParaRPr lang="en-US" dirty="0"/>
          </a:p>
          <a:p>
            <a:r>
              <a:rPr lang="en-US" dirty="0"/>
              <a:t>Right Product</a:t>
            </a:r>
          </a:p>
          <a:p>
            <a:r>
              <a:rPr lang="en-US" dirty="0"/>
              <a:t>Incremental releases let you test your product early and often. Even if you don’t release it to the public, it’s much easier to locate flaws and things that can be improved when you have an actual product to play with </a:t>
            </a:r>
            <a:r>
              <a:rPr lang="en-US" dirty="0" err="1"/>
              <a:t>vs</a:t>
            </a:r>
            <a:r>
              <a:rPr lang="en-US" dirty="0"/>
              <a:t> a series of designs.</a:t>
            </a:r>
          </a:p>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621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870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088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897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864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98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February2001, the Manifesto was developed by a group fourteen leading figures in the software industry, and reflects their experience of what approaches do and do not work for software development. </a:t>
            </a:r>
          </a:p>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682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813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222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928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305" rtl="0" eaLnBrk="1" fontAlgn="auto" latinLnBrk="0" hangingPunct="1">
              <a:lnSpc>
                <a:spcPct val="100000"/>
              </a:lnSpc>
              <a:spcBef>
                <a:spcPts val="0"/>
              </a:spcBef>
              <a:spcAft>
                <a:spcPts val="0"/>
              </a:spcAft>
              <a:buClrTx/>
              <a:buSzTx/>
              <a:buFontTx/>
              <a:buNone/>
              <a:tabLst/>
              <a:defRPr/>
            </a:pPr>
            <a:fld id="{574EA356-8537-489C-992F-85026016101C}"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05"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768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C3F9-F791-4B9F-8CD2-24BA3E67A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86396A-70EA-40EC-BEA2-28B8B49C7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3385B3-B567-414D-8354-9AEECEAAE8FC}"/>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E3880CB0-0548-44D8-9B6E-576C4EC0C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5DED8-FC84-4666-9F75-1ED7F5641A98}"/>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150643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DBEF-1936-4948-AC9B-44363CCC2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F7AEDB-3841-40A8-A909-FDD7161C9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4A3FF-C54C-455D-9B12-F868820907A2}"/>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6DC641A1-C2C9-4950-9E96-9143C4B84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07EC2-F9A5-4B01-BA53-770102E3C850}"/>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252053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E1976-F927-48C9-BBE1-A84D93976A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67B77-0204-497E-BFAF-10553611A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689F9-5CCF-428E-95C1-E6F27C5BD276}"/>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D1006EF9-9A44-4E39-BABD-CF1135BB8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7953D-5EC4-44DE-BFE3-848042D2976F}"/>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13798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58E-7334-42C5-A6DB-8FDECEF72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0EE110-67A4-47D5-921C-649560C62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3E440-9FA8-40F2-A087-FACB44F6AD59}"/>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A868DFD4-2EF1-4241-AC0D-D43D325A15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EB0AB-4F9F-47D3-945A-C98FA6D75A2C}"/>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302837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A197-4256-4B64-BAFE-57460C783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E50AD3-9D66-46B6-960E-8E9CF4AB35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93924-3199-4834-B030-3F3BF76D19D8}"/>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AE6F315A-39A6-4F73-AB05-CB160C15A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C57812-E670-460C-883D-AAC4FC123D69}"/>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335999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57F4-A90B-4F37-88CA-39C12ED52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FD86B-66AD-41CD-AB4C-6CDDF09E0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B57361-D075-4358-A376-D1E02F8B3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0E0D9A-6FBD-42D5-B263-926E79329658}"/>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6" name="Footer Placeholder 5">
            <a:extLst>
              <a:ext uri="{FF2B5EF4-FFF2-40B4-BE49-F238E27FC236}">
                <a16:creationId xmlns:a16="http://schemas.microsoft.com/office/drawing/2014/main" id="{437AC3E6-DAFE-4E4B-8D70-BC1D64C8D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392CB-CB01-48D6-A219-A21BD1FAC00E}"/>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8970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5957-BB08-4E64-B8D1-BA9B72FC68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06F7F-C5F7-4A59-8C7E-AFCE181FB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C06F5-31E7-4C59-A7BF-56A517B62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B7F72B-8876-47DA-B06D-3CE116CC9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7D33E-E321-4E06-BEE7-063B5BC06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9F9B42-B292-45DA-877D-49B338F744EA}"/>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8" name="Footer Placeholder 7">
            <a:extLst>
              <a:ext uri="{FF2B5EF4-FFF2-40B4-BE49-F238E27FC236}">
                <a16:creationId xmlns:a16="http://schemas.microsoft.com/office/drawing/2014/main" id="{07F4454F-9E1F-44DF-8A1B-07F1D72CB3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6723F7-19F3-44F5-B05A-93380B7E9747}"/>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34426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FE7C-E656-417F-9FD7-E47A31BEF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DFEA2E-E576-4544-B518-ECF11E7D7557}"/>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4" name="Footer Placeholder 3">
            <a:extLst>
              <a:ext uri="{FF2B5EF4-FFF2-40B4-BE49-F238E27FC236}">
                <a16:creationId xmlns:a16="http://schemas.microsoft.com/office/drawing/2014/main" id="{B80D3804-2C84-4BFC-886C-7F9CFD6DD0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FA0003-A6E4-49F6-B696-26DE8CD9EB8F}"/>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157057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11949-51B1-4D56-AC85-38B32C725B18}"/>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3" name="Footer Placeholder 2">
            <a:extLst>
              <a:ext uri="{FF2B5EF4-FFF2-40B4-BE49-F238E27FC236}">
                <a16:creationId xmlns:a16="http://schemas.microsoft.com/office/drawing/2014/main" id="{D894E710-0941-49B3-AFBB-F707953AFE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CA1351-8EE6-4D8B-8F90-A935AB2854DF}"/>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354477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CF81-C66F-414B-8AA2-5353B89EF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0AA578-3602-4C4E-B8E0-A0347D607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82D23E-E301-4329-959A-A9BD258C2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38E3F-7D27-43A8-899E-4985C01D179C}"/>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6" name="Footer Placeholder 5">
            <a:extLst>
              <a:ext uri="{FF2B5EF4-FFF2-40B4-BE49-F238E27FC236}">
                <a16:creationId xmlns:a16="http://schemas.microsoft.com/office/drawing/2014/main" id="{A79B0715-B659-4569-BB08-3398171B3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F5D5F-E397-476A-9D50-909E5DBD9601}"/>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341697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544-7C67-4C0C-9684-69A9FF44C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3643DF-1A07-430C-9620-A4BF1D8AF0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F9E003-159F-4810-A713-14689E57F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474A4-9668-44E3-8801-55BC6398E076}"/>
              </a:ext>
            </a:extLst>
          </p:cNvPr>
          <p:cNvSpPr>
            <a:spLocks noGrp="1"/>
          </p:cNvSpPr>
          <p:nvPr>
            <p:ph type="dt" sz="half" idx="10"/>
          </p:nvPr>
        </p:nvSpPr>
        <p:spPr/>
        <p:txBody>
          <a:bodyPr/>
          <a:lstStyle/>
          <a:p>
            <a:fld id="{6851B162-E91E-4491-9C31-82F70B574234}" type="datetimeFigureOut">
              <a:rPr lang="en-IN" smtClean="0"/>
              <a:t>06-04-2022</a:t>
            </a:fld>
            <a:endParaRPr lang="en-IN"/>
          </a:p>
        </p:txBody>
      </p:sp>
      <p:sp>
        <p:nvSpPr>
          <p:cNvPr id="6" name="Footer Placeholder 5">
            <a:extLst>
              <a:ext uri="{FF2B5EF4-FFF2-40B4-BE49-F238E27FC236}">
                <a16:creationId xmlns:a16="http://schemas.microsoft.com/office/drawing/2014/main" id="{5AB5593A-6E3C-49C1-9469-0FE64EA27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348DB-4A80-4174-9520-6B5528E0B955}"/>
              </a:ext>
            </a:extLst>
          </p:cNvPr>
          <p:cNvSpPr>
            <a:spLocks noGrp="1"/>
          </p:cNvSpPr>
          <p:nvPr>
            <p:ph type="sldNum" sz="quarter" idx="12"/>
          </p:nvPr>
        </p:nvSpPr>
        <p:spPr/>
        <p:txBody>
          <a:bodyPr/>
          <a:lstStyle/>
          <a:p>
            <a:fld id="{172CC762-4980-4ACA-9526-A0EEEB535525}" type="slidenum">
              <a:rPr lang="en-IN" smtClean="0"/>
              <a:t>‹#›</a:t>
            </a:fld>
            <a:endParaRPr lang="en-IN"/>
          </a:p>
        </p:txBody>
      </p:sp>
    </p:spTree>
    <p:extLst>
      <p:ext uri="{BB962C8B-B14F-4D97-AF65-F5344CB8AC3E}">
        <p14:creationId xmlns:p14="http://schemas.microsoft.com/office/powerpoint/2010/main" val="21672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F8EE-4A26-4D4D-BF11-C90A9BB45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FA479-172D-447D-90D9-ADECF8C09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FA1EF-9B3E-4FDE-97CE-8290F4BCF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1B162-E91E-4491-9C31-82F70B574234}" type="datetimeFigureOut">
              <a:rPr lang="en-IN" smtClean="0"/>
              <a:t>06-04-2022</a:t>
            </a:fld>
            <a:endParaRPr lang="en-IN"/>
          </a:p>
        </p:txBody>
      </p:sp>
      <p:sp>
        <p:nvSpPr>
          <p:cNvPr id="5" name="Footer Placeholder 4">
            <a:extLst>
              <a:ext uri="{FF2B5EF4-FFF2-40B4-BE49-F238E27FC236}">
                <a16:creationId xmlns:a16="http://schemas.microsoft.com/office/drawing/2014/main" id="{CFD540A8-1120-4F79-BD73-E16500D3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7DC29D-D105-4B4B-80DF-0D36FFCE77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CC762-4980-4ACA-9526-A0EEEB535525}" type="slidenum">
              <a:rPr lang="en-IN" smtClean="0"/>
              <a:t>‹#›</a:t>
            </a:fld>
            <a:endParaRPr lang="en-IN"/>
          </a:p>
        </p:txBody>
      </p:sp>
    </p:spTree>
    <p:extLst>
      <p:ext uri="{BB962C8B-B14F-4D97-AF65-F5344CB8AC3E}">
        <p14:creationId xmlns:p14="http://schemas.microsoft.com/office/powerpoint/2010/main" val="3668771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7DDEC-C721-49D8-B072-A25C5AAF54FB}"/>
              </a:ext>
            </a:extLst>
          </p:cNvPr>
          <p:cNvSpPr txBox="1"/>
          <p:nvPr/>
        </p:nvSpPr>
        <p:spPr>
          <a:xfrm>
            <a:off x="3171825" y="5924550"/>
            <a:ext cx="6219825" cy="646331"/>
          </a:xfrm>
          <a:prstGeom prst="rect">
            <a:avLst/>
          </a:prstGeom>
          <a:noFill/>
        </p:spPr>
        <p:txBody>
          <a:bodyPr wrap="square" rtlCol="0">
            <a:spAutoFit/>
          </a:bodyPr>
          <a:lstStyle/>
          <a:p>
            <a:r>
              <a:rPr kumimoji="0" lang="en-US"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CHAITANYA R GAAJULA - ALL COPYRIGHTS RESERVED</a:t>
            </a:r>
            <a:endParaRPr kumimoji="0" lang="en-IN" sz="18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a:p>
            <a:endParaRPr lang="en-IN" dirty="0"/>
          </a:p>
        </p:txBody>
      </p:sp>
      <p:sp>
        <p:nvSpPr>
          <p:cNvPr id="3" name="TextBox 2">
            <a:extLst>
              <a:ext uri="{FF2B5EF4-FFF2-40B4-BE49-F238E27FC236}">
                <a16:creationId xmlns:a16="http://schemas.microsoft.com/office/drawing/2014/main" id="{51154F4C-AB74-4E92-9DF8-78CE4612DA7D}"/>
              </a:ext>
            </a:extLst>
          </p:cNvPr>
          <p:cNvSpPr txBox="1"/>
          <p:nvPr/>
        </p:nvSpPr>
        <p:spPr>
          <a:xfrm>
            <a:off x="2762250" y="2598003"/>
            <a:ext cx="7810500" cy="830997"/>
          </a:xfrm>
          <a:prstGeom prst="rect">
            <a:avLst/>
          </a:prstGeom>
          <a:noFill/>
        </p:spPr>
        <p:txBody>
          <a:bodyPr wrap="square" rtlCol="0">
            <a:spAutoFit/>
          </a:bodyPr>
          <a:lstStyle/>
          <a:p>
            <a:r>
              <a:rPr lang="en-IN" sz="4800" dirty="0"/>
              <a:t> Introduction to Agile</a:t>
            </a:r>
          </a:p>
        </p:txBody>
      </p:sp>
    </p:spTree>
    <p:extLst>
      <p:ext uri="{BB962C8B-B14F-4D97-AF65-F5344CB8AC3E}">
        <p14:creationId xmlns:p14="http://schemas.microsoft.com/office/powerpoint/2010/main" val="236354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E9E-05F8-4932-BFDB-10DAC52A8D6B}"/>
              </a:ext>
            </a:extLst>
          </p:cNvPr>
          <p:cNvSpPr>
            <a:spLocks noGrp="1"/>
          </p:cNvSpPr>
          <p:nvPr>
            <p:ph type="title"/>
          </p:nvPr>
        </p:nvSpPr>
        <p:spPr/>
        <p:txBody>
          <a:bodyPr>
            <a:normAutofit/>
          </a:bodyPr>
          <a:lstStyle/>
          <a:p>
            <a:r>
              <a:rPr lang="en-IN" sz="4000" b="1" dirty="0"/>
              <a:t> Disadvantages of Waterfall Model</a:t>
            </a:r>
          </a:p>
        </p:txBody>
      </p:sp>
      <p:sp>
        <p:nvSpPr>
          <p:cNvPr id="5" name="Content Placeholder 4">
            <a:extLst>
              <a:ext uri="{FF2B5EF4-FFF2-40B4-BE49-F238E27FC236}">
                <a16:creationId xmlns:a16="http://schemas.microsoft.com/office/drawing/2014/main" id="{A92E506C-D0C1-4305-967C-5C945DF711B2}"/>
              </a:ext>
            </a:extLst>
          </p:cNvPr>
          <p:cNvSpPr>
            <a:spLocks noGrp="1"/>
          </p:cNvSpPr>
          <p:nvPr>
            <p:ph idx="1"/>
          </p:nvPr>
        </p:nvSpPr>
        <p:spPr>
          <a:xfrm>
            <a:off x="523875" y="1758950"/>
            <a:ext cx="11010900" cy="4351338"/>
          </a:xfrm>
        </p:spPr>
        <p:txBody>
          <a:bodyPr>
            <a:normAutofit/>
          </a:bodyPr>
          <a:lstStyle/>
          <a:p>
            <a:r>
              <a:rPr lang="en-US" sz="2400" dirty="0">
                <a:latin typeface="+mj-lt"/>
              </a:rPr>
              <a:t>Short of flexibility</a:t>
            </a:r>
          </a:p>
          <a:p>
            <a:r>
              <a:rPr lang="en-US" sz="2400" dirty="0">
                <a:latin typeface="+mj-lt"/>
              </a:rPr>
              <a:t>Lack of visibility of the current progress</a:t>
            </a:r>
          </a:p>
          <a:p>
            <a:r>
              <a:rPr lang="en-US" sz="2400" dirty="0">
                <a:latin typeface="+mj-lt"/>
              </a:rPr>
              <a:t>Increased delivery term</a:t>
            </a:r>
          </a:p>
          <a:p>
            <a:r>
              <a:rPr lang="en-US" sz="2400" dirty="0">
                <a:latin typeface="+mj-lt"/>
              </a:rPr>
              <a:t>Changes in the business requirements or new additions in functionality require changes at all previous steps</a:t>
            </a:r>
          </a:p>
          <a:p>
            <a:r>
              <a:rPr lang="en-US" sz="2400" dirty="0">
                <a:latin typeface="+mj-lt"/>
              </a:rPr>
              <a:t>Time-shift in one phase will strongly affect the whole road map as simultaneous processes are not available in a waterfall model</a:t>
            </a:r>
          </a:p>
          <a:p>
            <a:r>
              <a:rPr lang="en-US" sz="2400" dirty="0">
                <a:latin typeface="+mj-lt"/>
              </a:rPr>
              <a:t>The end product is available only at the end of a cycle</a:t>
            </a:r>
          </a:p>
          <a:p>
            <a:endParaRPr lang="en-IN" sz="2400" dirty="0">
              <a:latin typeface="+mj-lt"/>
            </a:endParaRPr>
          </a:p>
        </p:txBody>
      </p:sp>
    </p:spTree>
    <p:extLst>
      <p:ext uri="{BB962C8B-B14F-4D97-AF65-F5344CB8AC3E}">
        <p14:creationId xmlns:p14="http://schemas.microsoft.com/office/powerpoint/2010/main" val="219438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2CEA-09DA-49A5-B075-73454379CC20}"/>
              </a:ext>
            </a:extLst>
          </p:cNvPr>
          <p:cNvSpPr>
            <a:spLocks noGrp="1"/>
          </p:cNvSpPr>
          <p:nvPr>
            <p:ph type="title"/>
          </p:nvPr>
        </p:nvSpPr>
        <p:spPr>
          <a:xfrm>
            <a:off x="904875" y="203200"/>
            <a:ext cx="10515600" cy="1325563"/>
          </a:xfrm>
        </p:spPr>
        <p:txBody>
          <a:bodyPr>
            <a:normAutofit/>
          </a:bodyPr>
          <a:lstStyle/>
          <a:p>
            <a:r>
              <a:rPr lang="en-IN" sz="4000" b="1" dirty="0"/>
              <a:t> LEAN Management</a:t>
            </a:r>
          </a:p>
        </p:txBody>
      </p:sp>
      <p:sp>
        <p:nvSpPr>
          <p:cNvPr id="3" name="Content Placeholder 2">
            <a:extLst>
              <a:ext uri="{FF2B5EF4-FFF2-40B4-BE49-F238E27FC236}">
                <a16:creationId xmlns:a16="http://schemas.microsoft.com/office/drawing/2014/main" id="{C6EDC094-DA1C-4D12-8FFB-ECF5DBD84B61}"/>
              </a:ext>
            </a:extLst>
          </p:cNvPr>
          <p:cNvSpPr>
            <a:spLocks noGrp="1"/>
          </p:cNvSpPr>
          <p:nvPr>
            <p:ph idx="1"/>
          </p:nvPr>
        </p:nvSpPr>
        <p:spPr>
          <a:xfrm>
            <a:off x="323850" y="1619250"/>
            <a:ext cx="11029950" cy="4557713"/>
          </a:xfrm>
        </p:spPr>
        <p:txBody>
          <a:bodyPr>
            <a:normAutofit fontScale="77500" lnSpcReduction="20000"/>
          </a:bodyPr>
          <a:lstStyle/>
          <a:p>
            <a:r>
              <a:rPr lang="en-US" dirty="0">
                <a:latin typeface="+mj-lt"/>
              </a:rPr>
              <a:t>Lean management is a popular approach to run a company based on the concept of continuous improvement. In other words, it is an ongoing effort to refine products, services, or processes, which require “incremental” improvement over time in order to increase efficiency and quality.</a:t>
            </a:r>
          </a:p>
          <a:p>
            <a:endParaRPr lang="en-US" dirty="0">
              <a:latin typeface="+mj-lt"/>
            </a:endParaRPr>
          </a:p>
          <a:p>
            <a:r>
              <a:rPr lang="en-US" dirty="0">
                <a:latin typeface="+mj-lt"/>
              </a:rPr>
              <a:t>The main purpose of lean management is to reduce factors that waste time, effort or money. The only way to manage with it is to analyze a business process and then revise it and cut out every step that does not create value for customers.</a:t>
            </a:r>
          </a:p>
          <a:p>
            <a:endParaRPr lang="en-US" dirty="0">
              <a:latin typeface="+mj-lt"/>
            </a:endParaRPr>
          </a:p>
          <a:p>
            <a:pPr marL="0" indent="0">
              <a:buNone/>
            </a:pPr>
            <a:r>
              <a:rPr lang="en-US" dirty="0">
                <a:latin typeface="+mj-lt"/>
              </a:rPr>
              <a:t>The Lean methodology relies on 3 very simple ideas:</a:t>
            </a:r>
          </a:p>
          <a:p>
            <a:endParaRPr lang="en-US" dirty="0">
              <a:latin typeface="+mj-lt"/>
            </a:endParaRPr>
          </a:p>
          <a:p>
            <a:r>
              <a:rPr lang="en-US" dirty="0">
                <a:latin typeface="+mj-lt"/>
              </a:rPr>
              <a:t>Deliver value from your customer’s perspective</a:t>
            </a:r>
          </a:p>
          <a:p>
            <a:r>
              <a:rPr lang="en-US" dirty="0">
                <a:latin typeface="+mj-lt"/>
              </a:rPr>
              <a:t>Eliminate waste (things that don’t bring value to the end product)</a:t>
            </a:r>
          </a:p>
          <a:p>
            <a:r>
              <a:rPr lang="en-US" dirty="0">
                <a:latin typeface="+mj-lt"/>
              </a:rPr>
              <a:t>Continuous improvement</a:t>
            </a:r>
            <a:endParaRPr lang="en-IN" dirty="0">
              <a:latin typeface="+mj-lt"/>
            </a:endParaRPr>
          </a:p>
        </p:txBody>
      </p:sp>
    </p:spTree>
    <p:extLst>
      <p:ext uri="{BB962C8B-B14F-4D97-AF65-F5344CB8AC3E}">
        <p14:creationId xmlns:p14="http://schemas.microsoft.com/office/powerpoint/2010/main" val="410977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F320-E975-4F9E-B27F-9FDE19A19AE4}"/>
              </a:ext>
            </a:extLst>
          </p:cNvPr>
          <p:cNvSpPr>
            <a:spLocks noGrp="1"/>
          </p:cNvSpPr>
          <p:nvPr>
            <p:ph type="title"/>
          </p:nvPr>
        </p:nvSpPr>
        <p:spPr>
          <a:xfrm>
            <a:off x="771525" y="153192"/>
            <a:ext cx="10515600" cy="1325563"/>
          </a:xfrm>
        </p:spPr>
        <p:txBody>
          <a:bodyPr>
            <a:normAutofit/>
          </a:bodyPr>
          <a:lstStyle/>
          <a:p>
            <a:r>
              <a:rPr lang="en-IN" sz="4000" b="1" dirty="0"/>
              <a:t>Main Pillars of Lean Methodology</a:t>
            </a:r>
          </a:p>
        </p:txBody>
      </p:sp>
      <p:pic>
        <p:nvPicPr>
          <p:cNvPr id="4" name="Content Placeholder 3">
            <a:extLst>
              <a:ext uri="{FF2B5EF4-FFF2-40B4-BE49-F238E27FC236}">
                <a16:creationId xmlns:a16="http://schemas.microsoft.com/office/drawing/2014/main" id="{62CD03FC-6F2F-4FDC-8BB7-6A823D015FC5}"/>
              </a:ext>
            </a:extLst>
          </p:cNvPr>
          <p:cNvPicPr>
            <a:picLocks noGrp="1" noChangeAspect="1"/>
          </p:cNvPicPr>
          <p:nvPr>
            <p:ph idx="1"/>
          </p:nvPr>
        </p:nvPicPr>
        <p:blipFill>
          <a:blip r:embed="rId2"/>
          <a:stretch>
            <a:fillRect/>
          </a:stretch>
        </p:blipFill>
        <p:spPr>
          <a:xfrm>
            <a:off x="1804708" y="1690688"/>
            <a:ext cx="7134784" cy="4351338"/>
          </a:xfrm>
          <a:prstGeom prst="rect">
            <a:avLst/>
          </a:prstGeom>
        </p:spPr>
      </p:pic>
    </p:spTree>
    <p:extLst>
      <p:ext uri="{BB962C8B-B14F-4D97-AF65-F5344CB8AC3E}">
        <p14:creationId xmlns:p14="http://schemas.microsoft.com/office/powerpoint/2010/main" val="24534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D0A9-133C-4B2D-9898-D9747C92C283}"/>
              </a:ext>
            </a:extLst>
          </p:cNvPr>
          <p:cNvSpPr>
            <a:spLocks noGrp="1"/>
          </p:cNvSpPr>
          <p:nvPr>
            <p:ph type="title"/>
          </p:nvPr>
        </p:nvSpPr>
        <p:spPr/>
        <p:txBody>
          <a:bodyPr>
            <a:normAutofit/>
          </a:bodyPr>
          <a:lstStyle/>
          <a:p>
            <a:r>
              <a:rPr lang="en-IN" sz="4000" b="1" dirty="0"/>
              <a:t>LEAN Principles</a:t>
            </a:r>
          </a:p>
        </p:txBody>
      </p:sp>
      <p:pic>
        <p:nvPicPr>
          <p:cNvPr id="7" name="Content Placeholder 6">
            <a:extLst>
              <a:ext uri="{FF2B5EF4-FFF2-40B4-BE49-F238E27FC236}">
                <a16:creationId xmlns:a16="http://schemas.microsoft.com/office/drawing/2014/main" id="{CC717D8B-6BF3-475A-BCC6-23C2E2F02440}"/>
              </a:ext>
            </a:extLst>
          </p:cNvPr>
          <p:cNvPicPr>
            <a:picLocks noGrp="1" noChangeAspect="1"/>
          </p:cNvPicPr>
          <p:nvPr>
            <p:ph idx="1"/>
          </p:nvPr>
        </p:nvPicPr>
        <p:blipFill>
          <a:blip r:embed="rId2"/>
          <a:stretch>
            <a:fillRect/>
          </a:stretch>
        </p:blipFill>
        <p:spPr>
          <a:xfrm>
            <a:off x="2063719" y="2141537"/>
            <a:ext cx="7531161" cy="4351338"/>
          </a:xfrm>
          <a:prstGeom prst="rect">
            <a:avLst/>
          </a:prstGeom>
        </p:spPr>
      </p:pic>
    </p:spTree>
    <p:extLst>
      <p:ext uri="{BB962C8B-B14F-4D97-AF65-F5344CB8AC3E}">
        <p14:creationId xmlns:p14="http://schemas.microsoft.com/office/powerpoint/2010/main" val="242124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4B90-1618-4577-B02A-FD1EF925B28E}"/>
              </a:ext>
            </a:extLst>
          </p:cNvPr>
          <p:cNvSpPr>
            <a:spLocks noGrp="1"/>
          </p:cNvSpPr>
          <p:nvPr>
            <p:ph type="title"/>
          </p:nvPr>
        </p:nvSpPr>
        <p:spPr/>
        <p:txBody>
          <a:bodyPr>
            <a:normAutofit/>
          </a:bodyPr>
          <a:lstStyle/>
          <a:p>
            <a:r>
              <a:rPr lang="en-IN" sz="4000" b="1" dirty="0"/>
              <a:t>Benefits of LEAN Management</a:t>
            </a:r>
          </a:p>
        </p:txBody>
      </p:sp>
      <p:sp>
        <p:nvSpPr>
          <p:cNvPr id="3" name="Content Placeholder 2">
            <a:extLst>
              <a:ext uri="{FF2B5EF4-FFF2-40B4-BE49-F238E27FC236}">
                <a16:creationId xmlns:a16="http://schemas.microsoft.com/office/drawing/2014/main" id="{97150A36-6C17-41FE-956B-6C96B73FA2F2}"/>
              </a:ext>
            </a:extLst>
          </p:cNvPr>
          <p:cNvSpPr>
            <a:spLocks noGrp="1"/>
          </p:cNvSpPr>
          <p:nvPr>
            <p:ph idx="1"/>
          </p:nvPr>
        </p:nvSpPr>
        <p:spPr/>
        <p:txBody>
          <a:bodyPr>
            <a:normAutofit/>
          </a:bodyPr>
          <a:lstStyle/>
          <a:p>
            <a:pPr algn="l">
              <a:buFont typeface="Arial" panose="020B0604020202020204" pitchFamily="34" charset="0"/>
              <a:buChar char="•"/>
            </a:pPr>
            <a:r>
              <a:rPr lang="en-US" sz="2200" b="1" i="0" dirty="0">
                <a:solidFill>
                  <a:srgbClr val="606060"/>
                </a:solidFill>
                <a:effectLst/>
                <a:latin typeface="+mj-lt"/>
              </a:rPr>
              <a:t>Focus.</a:t>
            </a:r>
            <a:r>
              <a:rPr lang="en-US" sz="2200" b="0" i="0" dirty="0">
                <a:solidFill>
                  <a:srgbClr val="606060"/>
                </a:solidFill>
                <a:effectLst/>
                <a:latin typeface="+mj-lt"/>
              </a:rPr>
              <a:t> By applying the Lean methodology, you will be able to reduce waste activities. Therefore, your workforce will be focused on activities that bring value.</a:t>
            </a:r>
          </a:p>
          <a:p>
            <a:pPr algn="l">
              <a:buFont typeface="Arial" panose="020B0604020202020204" pitchFamily="34" charset="0"/>
              <a:buChar char="•"/>
            </a:pPr>
            <a:endParaRPr lang="en-US" sz="2200" b="0" i="0" dirty="0">
              <a:solidFill>
                <a:srgbClr val="606060"/>
              </a:solidFill>
              <a:effectLst/>
              <a:latin typeface="+mj-lt"/>
            </a:endParaRPr>
          </a:p>
          <a:p>
            <a:pPr algn="l">
              <a:buFont typeface="Arial" panose="020B0604020202020204" pitchFamily="34" charset="0"/>
              <a:buChar char="•"/>
            </a:pPr>
            <a:r>
              <a:rPr lang="en-US" sz="2200" b="1" i="0" dirty="0">
                <a:solidFill>
                  <a:srgbClr val="606060"/>
                </a:solidFill>
                <a:effectLst/>
                <a:latin typeface="+mj-lt"/>
              </a:rPr>
              <a:t>Improving productivity &amp; efficiency.</a:t>
            </a:r>
            <a:r>
              <a:rPr lang="en-US" sz="2200" b="0" i="0" dirty="0">
                <a:solidFill>
                  <a:srgbClr val="606060"/>
                </a:solidFill>
                <a:effectLst/>
                <a:latin typeface="+mj-lt"/>
              </a:rPr>
              <a:t> When employees are focused on delivering value, they will be more productive and efficient because they won’t be distracted by unclear tasks.</a:t>
            </a:r>
          </a:p>
          <a:p>
            <a:pPr algn="l">
              <a:buFont typeface="Arial" panose="020B0604020202020204" pitchFamily="34" charset="0"/>
              <a:buChar char="•"/>
            </a:pPr>
            <a:endParaRPr lang="en-US" sz="2200" b="0" i="0" dirty="0">
              <a:solidFill>
                <a:srgbClr val="606060"/>
              </a:solidFill>
              <a:effectLst/>
              <a:latin typeface="+mj-lt"/>
            </a:endParaRPr>
          </a:p>
          <a:p>
            <a:pPr algn="l">
              <a:buFont typeface="Arial" panose="020B0604020202020204" pitchFamily="34" charset="0"/>
              <a:buChar char="•"/>
            </a:pPr>
            <a:r>
              <a:rPr lang="en-US" sz="2200" b="1" i="0" dirty="0">
                <a:solidFill>
                  <a:srgbClr val="606060"/>
                </a:solidFill>
                <a:effectLst/>
                <a:latin typeface="+mj-lt"/>
              </a:rPr>
              <a:t>Smarter process (pull system).</a:t>
            </a:r>
            <a:r>
              <a:rPr lang="en-US" sz="2200" b="0" i="0" dirty="0">
                <a:solidFill>
                  <a:srgbClr val="606060"/>
                </a:solidFill>
                <a:effectLst/>
                <a:latin typeface="+mj-lt"/>
              </a:rPr>
              <a:t> By establishing a pull system, you will able to deliver work only if there is actual demand. This leads to the next one.</a:t>
            </a:r>
          </a:p>
          <a:p>
            <a:pPr algn="l">
              <a:buFont typeface="Arial" panose="020B0604020202020204" pitchFamily="34" charset="0"/>
              <a:buChar char="•"/>
            </a:pPr>
            <a:endParaRPr lang="en-US" sz="2200" b="0" i="0" dirty="0">
              <a:solidFill>
                <a:srgbClr val="606060"/>
              </a:solidFill>
              <a:effectLst/>
              <a:latin typeface="+mj-lt"/>
            </a:endParaRPr>
          </a:p>
          <a:p>
            <a:pPr algn="l">
              <a:buFont typeface="Arial" panose="020B0604020202020204" pitchFamily="34" charset="0"/>
              <a:buChar char="•"/>
            </a:pPr>
            <a:r>
              <a:rPr lang="en-US" sz="2200" b="1" i="0" dirty="0">
                <a:solidFill>
                  <a:srgbClr val="606060"/>
                </a:solidFill>
                <a:effectLst/>
                <a:latin typeface="+mj-lt"/>
              </a:rPr>
              <a:t>Better use of resources. </a:t>
            </a:r>
            <a:r>
              <a:rPr lang="en-US" sz="2200" b="0" i="0" dirty="0">
                <a:solidFill>
                  <a:srgbClr val="606060"/>
                </a:solidFill>
                <a:effectLst/>
                <a:latin typeface="+mj-lt"/>
              </a:rPr>
              <a:t>When your production is based on actual demand, you will be able to use only as many resources as needed.</a:t>
            </a:r>
          </a:p>
          <a:p>
            <a:endParaRPr lang="en-IN" sz="2200" dirty="0">
              <a:latin typeface="+mj-lt"/>
            </a:endParaRPr>
          </a:p>
        </p:txBody>
      </p:sp>
    </p:spTree>
    <p:extLst>
      <p:ext uri="{BB962C8B-B14F-4D97-AF65-F5344CB8AC3E}">
        <p14:creationId xmlns:p14="http://schemas.microsoft.com/office/powerpoint/2010/main" val="195746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290827" y="1459991"/>
            <a:ext cx="9506712" cy="436168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a:spLocks noGrp="1"/>
          </p:cNvSpPr>
          <p:nvPr>
            <p:ph type="title"/>
          </p:nvPr>
        </p:nvSpPr>
        <p:spPr>
          <a:xfrm>
            <a:off x="3223259" y="454698"/>
            <a:ext cx="4291966" cy="689932"/>
          </a:xfrm>
          <a:prstGeom prst="rect">
            <a:avLst/>
          </a:prstGeom>
        </p:spPr>
        <p:txBody>
          <a:bodyPr vert="horz" wrap="square" lIns="0" tIns="12700" rIns="0" bIns="0" rtlCol="0">
            <a:spAutoFit/>
          </a:bodyPr>
          <a:lstStyle/>
          <a:p>
            <a:pPr marL="12700">
              <a:lnSpc>
                <a:spcPct val="100000"/>
              </a:lnSpc>
              <a:spcBef>
                <a:spcPts val="100"/>
              </a:spcBef>
            </a:pPr>
            <a:r>
              <a:rPr b="1" spc="-150" dirty="0"/>
              <a:t>A</a:t>
            </a:r>
            <a:r>
              <a:rPr b="1" spc="-5" dirty="0"/>
              <a:t>GILE</a:t>
            </a:r>
            <a:r>
              <a:rPr lang="en-IN" b="1" spc="-5" dirty="0"/>
              <a:t> Model</a:t>
            </a:r>
            <a:endParaRPr b="1" spc="-5" dirty="0"/>
          </a:p>
        </p:txBody>
      </p:sp>
      <p:sp>
        <p:nvSpPr>
          <p:cNvPr id="6" name="Rectangle 5">
            <a:extLst>
              <a:ext uri="{FF2B5EF4-FFF2-40B4-BE49-F238E27FC236}">
                <a16:creationId xmlns:a16="http://schemas.microsoft.com/office/drawing/2014/main" id="{B57FD092-885B-4F8A-99E2-D9FAD7E5610C}"/>
              </a:ext>
            </a:extLst>
          </p:cNvPr>
          <p:cNvSpPr/>
          <p:nvPr/>
        </p:nvSpPr>
        <p:spPr>
          <a:xfrm>
            <a:off x="252963" y="129397"/>
            <a:ext cx="11688418" cy="6456933"/>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Footer Placeholder 7">
            <a:extLst>
              <a:ext uri="{FF2B5EF4-FFF2-40B4-BE49-F238E27FC236}">
                <a16:creationId xmlns:a16="http://schemas.microsoft.com/office/drawing/2014/main" id="{D4AE3115-11E4-4957-A470-93BE251D8556}"/>
              </a:ext>
            </a:extLst>
          </p:cNvPr>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CHAITANYA R GAAJULA -  ALL COPYRIGHTS RESERVED</a:t>
            </a:r>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5060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What is Agile?</a:t>
            </a:r>
          </a:p>
        </p:txBody>
      </p:sp>
      <p:sp>
        <p:nvSpPr>
          <p:cNvPr id="7" name="Content Placeholder 6"/>
          <p:cNvSpPr txBox="1">
            <a:spLocks/>
          </p:cNvSpPr>
          <p:nvPr/>
        </p:nvSpPr>
        <p:spPr>
          <a:xfrm>
            <a:off x="442164" y="971135"/>
            <a:ext cx="10288680"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indent="-362891" defTabSz="967710"/>
            <a:r>
              <a:rPr lang="en-GB" sz="2540" dirty="0">
                <a:solidFill>
                  <a:prstClr val="black"/>
                </a:solidFill>
                <a:latin typeface="Calibri" panose="020F0502020204030204" pitchFamily="34" charset="0"/>
              </a:rPr>
              <a:t>Agile is a method used to manage a large project</a:t>
            </a:r>
          </a:p>
          <a:p>
            <a:pPr marL="362891" indent="-362891" defTabSz="967710"/>
            <a:r>
              <a:rPr lang="en-GB" sz="2540" dirty="0">
                <a:solidFill>
                  <a:prstClr val="black"/>
                </a:solidFill>
                <a:latin typeface="Calibri" panose="020F0502020204030204" pitchFamily="34" charset="0"/>
              </a:rPr>
              <a:t>It divides the large project into small and manageable chunks, which are known as iterations</a:t>
            </a:r>
          </a:p>
          <a:p>
            <a:pPr marL="362891" indent="-362891" defTabSz="967710">
              <a:buFont typeface="Wingdings" panose="05000000000000000000" pitchFamily="2" charset="2"/>
              <a:buChar char="Ø"/>
            </a:pPr>
            <a:endParaRPr lang="en-GB" sz="1905" dirty="0">
              <a:solidFill>
                <a:prstClr val="black"/>
              </a:solidFill>
              <a:latin typeface="Calibri" panose="020F0502020204030204" pitchFamily="34" charset="0"/>
            </a:endParaRPr>
          </a:p>
        </p:txBody>
      </p:sp>
      <p:sp>
        <p:nvSpPr>
          <p:cNvPr id="3" name="TextBox 2"/>
          <p:cNvSpPr txBox="1"/>
          <p:nvPr/>
        </p:nvSpPr>
        <p:spPr>
          <a:xfrm>
            <a:off x="1338073" y="3509643"/>
            <a:ext cx="3225713" cy="2437590"/>
          </a:xfrm>
          <a:prstGeom prst="rect">
            <a:avLst/>
          </a:prstGeom>
          <a:noFill/>
        </p:spPr>
        <p:txBody>
          <a:bodyPr wrap="square" rtlCol="0">
            <a:spAutoFit/>
          </a:bodyPr>
          <a:lstStyle/>
          <a:p>
            <a:pPr defTabSz="967609"/>
            <a:r>
              <a:rPr lang="en-US" sz="2540" dirty="0">
                <a:solidFill>
                  <a:prstClr val="black"/>
                </a:solidFill>
                <a:latin typeface="Calibri"/>
              </a:rPr>
              <a:t>Incrementally</a:t>
            </a:r>
          </a:p>
          <a:p>
            <a:pPr defTabSz="967609"/>
            <a:endParaRPr lang="en-US" sz="2540" dirty="0">
              <a:solidFill>
                <a:prstClr val="black"/>
              </a:solidFill>
              <a:latin typeface="Calibri"/>
            </a:endParaRPr>
          </a:p>
          <a:p>
            <a:pPr defTabSz="967609"/>
            <a:endParaRPr lang="en-US" sz="2540" dirty="0">
              <a:solidFill>
                <a:prstClr val="black"/>
              </a:solidFill>
              <a:latin typeface="Calibri"/>
            </a:endParaRPr>
          </a:p>
          <a:p>
            <a:pPr defTabSz="967609"/>
            <a:endParaRPr lang="en-US" sz="2540" dirty="0">
              <a:solidFill>
                <a:prstClr val="black"/>
              </a:solidFill>
              <a:latin typeface="Calibri"/>
            </a:endParaRPr>
          </a:p>
          <a:p>
            <a:pPr defTabSz="967609"/>
            <a:endParaRPr lang="en-US" sz="2540" dirty="0">
              <a:solidFill>
                <a:prstClr val="black"/>
              </a:solidFill>
              <a:latin typeface="Calibri"/>
            </a:endParaRPr>
          </a:p>
          <a:p>
            <a:pPr defTabSz="967609"/>
            <a:r>
              <a:rPr lang="en-US" sz="2540" dirty="0">
                <a:solidFill>
                  <a:prstClr val="black"/>
                </a:solidFill>
                <a:latin typeface="Calibri"/>
              </a:rPr>
              <a:t>Instead of all at once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4582" y="4678951"/>
            <a:ext cx="2401615" cy="159068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6626" y="2991811"/>
            <a:ext cx="2497527" cy="1658964"/>
          </a:xfrm>
          <a:prstGeom prst="rect">
            <a:avLst/>
          </a:prstGeom>
        </p:spPr>
      </p:pic>
      <p:cxnSp>
        <p:nvCxnSpPr>
          <p:cNvPr id="10" name="Straight Arrow Connector 9"/>
          <p:cNvCxnSpPr/>
          <p:nvPr/>
        </p:nvCxnSpPr>
        <p:spPr>
          <a:xfrm>
            <a:off x="3717037" y="3765344"/>
            <a:ext cx="16934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4563787" y="5686999"/>
            <a:ext cx="16934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6685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The Attributes of Agile</a:t>
            </a:r>
          </a:p>
        </p:txBody>
      </p:sp>
      <p:sp>
        <p:nvSpPr>
          <p:cNvPr id="2" name="TextBox 1"/>
          <p:cNvSpPr txBox="1"/>
          <p:nvPr/>
        </p:nvSpPr>
        <p:spPr>
          <a:xfrm>
            <a:off x="8309095" y="1097981"/>
            <a:ext cx="3109331" cy="874085"/>
          </a:xfrm>
          <a:prstGeom prst="rect">
            <a:avLst/>
          </a:prstGeom>
          <a:noFill/>
        </p:spPr>
        <p:txBody>
          <a:bodyPr wrap="square" rtlCol="0">
            <a:spAutoFit/>
          </a:bodyPr>
          <a:lstStyle/>
          <a:p>
            <a:pPr defTabSz="967609"/>
            <a:r>
              <a:rPr lang="en-US" sz="2540" b="1" dirty="0">
                <a:solidFill>
                  <a:prstClr val="black"/>
                </a:solidFill>
                <a:latin typeface="Calibri"/>
              </a:rPr>
              <a:t>Agile is not a process, it is a set of values.</a:t>
            </a:r>
          </a:p>
        </p:txBody>
      </p:sp>
      <p:graphicFrame>
        <p:nvGraphicFramePr>
          <p:cNvPr id="4" name="Diagram 3"/>
          <p:cNvGraphicFramePr/>
          <p:nvPr>
            <p:extLst>
              <p:ext uri="{D42A27DB-BD31-4B8C-83A1-F6EECF244321}">
                <p14:modId xmlns:p14="http://schemas.microsoft.com/office/powerpoint/2010/main" val="1948421836"/>
              </p:ext>
            </p:extLst>
          </p:nvPr>
        </p:nvGraphicFramePr>
        <p:xfrm>
          <a:off x="513857" y="771677"/>
          <a:ext cx="10821388" cy="5930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27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Producing Value </a:t>
            </a:r>
          </a:p>
        </p:txBody>
      </p:sp>
      <p:sp>
        <p:nvSpPr>
          <p:cNvPr id="7" name="Content Placeholder 6"/>
          <p:cNvSpPr txBox="1">
            <a:spLocks/>
          </p:cNvSpPr>
          <p:nvPr/>
        </p:nvSpPr>
        <p:spPr>
          <a:xfrm>
            <a:off x="913149" y="1574215"/>
            <a:ext cx="4779637" cy="3696127"/>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indent="-362891" defTabSz="967710"/>
            <a:r>
              <a:rPr lang="en-GB" sz="2540" dirty="0">
                <a:solidFill>
                  <a:prstClr val="black"/>
                </a:solidFill>
                <a:latin typeface="Calibri" panose="020F0502020204030204" pitchFamily="34" charset="0"/>
              </a:rPr>
              <a:t>Some value is produced at the end of every iteration, which usually takes place over a continuous time interval</a:t>
            </a:r>
          </a:p>
          <a:p>
            <a:pPr marL="362891" indent="-362891" defTabSz="967710"/>
            <a:endParaRPr lang="en-GB" sz="2540" dirty="0">
              <a:solidFill>
                <a:prstClr val="black"/>
              </a:solidFill>
              <a:latin typeface="Calibri" panose="020F0502020204030204" pitchFamily="34" charset="0"/>
            </a:endParaRPr>
          </a:p>
          <a:p>
            <a:pPr marL="362891" indent="-362891" defTabSz="967710"/>
            <a:r>
              <a:rPr lang="en-GB" sz="2540" dirty="0">
                <a:solidFill>
                  <a:prstClr val="black"/>
                </a:solidFill>
                <a:latin typeface="Calibri" panose="020F0502020204030204" pitchFamily="34" charset="0"/>
              </a:rPr>
              <a:t>This product enables the business to gain feedback from the users or stakeholders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500" y="1816143"/>
            <a:ext cx="4296751" cy="2864501"/>
          </a:xfrm>
          <a:prstGeom prst="rect">
            <a:avLst/>
          </a:prstGeom>
        </p:spPr>
      </p:pic>
    </p:spTree>
    <p:extLst>
      <p:ext uri="{BB962C8B-B14F-4D97-AF65-F5344CB8AC3E}">
        <p14:creationId xmlns:p14="http://schemas.microsoft.com/office/powerpoint/2010/main" val="353959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Characteristics of Agile</a:t>
            </a:r>
          </a:p>
        </p:txBody>
      </p:sp>
      <p:graphicFrame>
        <p:nvGraphicFramePr>
          <p:cNvPr id="2" name="Diagram 1"/>
          <p:cNvGraphicFramePr/>
          <p:nvPr/>
        </p:nvGraphicFramePr>
        <p:xfrm>
          <a:off x="3102136" y="1332286"/>
          <a:ext cx="5987730" cy="407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098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9F2A-CD34-45E6-BD09-8FC44DDC965D}"/>
              </a:ext>
            </a:extLst>
          </p:cNvPr>
          <p:cNvSpPr>
            <a:spLocks noGrp="1"/>
          </p:cNvSpPr>
          <p:nvPr>
            <p:ph type="title"/>
          </p:nvPr>
        </p:nvSpPr>
        <p:spPr>
          <a:xfrm>
            <a:off x="257175" y="365125"/>
            <a:ext cx="11096625" cy="1325563"/>
          </a:xfrm>
        </p:spPr>
        <p:txBody>
          <a:bodyPr>
            <a:noAutofit/>
          </a:bodyPr>
          <a:lstStyle/>
          <a:p>
            <a:r>
              <a:rPr lang="en-US" sz="3200" b="1" dirty="0"/>
              <a:t>Overview of Software Development Life Cycle (SDLC)</a:t>
            </a:r>
            <a:br>
              <a:rPr lang="en-US" sz="3200" b="1" dirty="0"/>
            </a:br>
            <a:endParaRPr lang="en-IN" sz="3200" b="1" dirty="0"/>
          </a:p>
        </p:txBody>
      </p:sp>
      <p:sp>
        <p:nvSpPr>
          <p:cNvPr id="3" name="Content Placeholder 2">
            <a:extLst>
              <a:ext uri="{FF2B5EF4-FFF2-40B4-BE49-F238E27FC236}">
                <a16:creationId xmlns:a16="http://schemas.microsoft.com/office/drawing/2014/main" id="{E418AE03-EA8F-40EE-9334-4F6B0B31FEEC}"/>
              </a:ext>
            </a:extLst>
          </p:cNvPr>
          <p:cNvSpPr>
            <a:spLocks noGrp="1"/>
          </p:cNvSpPr>
          <p:nvPr>
            <p:ph idx="1"/>
          </p:nvPr>
        </p:nvSpPr>
        <p:spPr>
          <a:xfrm>
            <a:off x="152400" y="1304925"/>
            <a:ext cx="12039600" cy="4872038"/>
          </a:xfrm>
        </p:spPr>
        <p:txBody>
          <a:bodyPr>
            <a:normAutofit/>
          </a:bodyPr>
          <a:lstStyle/>
          <a:p>
            <a:pPr marL="0" indent="0">
              <a:buNone/>
            </a:pPr>
            <a:r>
              <a:rPr lang="en-US" sz="2000" dirty="0">
                <a:latin typeface="+mj-lt"/>
              </a:rPr>
              <a:t>The Software Development Life Cycle (SDLC) is a well-organized process for building software that guarantees the quality and accuracy of the software created. SDLC process intends to deliver high-quality software that meets client expectations. The system development should be finished in the pre-defined time and cost.</a:t>
            </a:r>
          </a:p>
          <a:p>
            <a:pPr marL="0" indent="0">
              <a:buNone/>
            </a:pPr>
            <a:endParaRPr lang="en-US" sz="2000" dirty="0">
              <a:latin typeface="+mj-lt"/>
            </a:endParaRPr>
          </a:p>
          <a:p>
            <a:pPr marL="0" indent="0">
              <a:buNone/>
            </a:pPr>
            <a:r>
              <a:rPr lang="en-US" sz="2000" b="1" dirty="0">
                <a:latin typeface="+mj-lt"/>
              </a:rPr>
              <a:t>SDLC Benefits:</a:t>
            </a:r>
          </a:p>
          <a:p>
            <a:pPr marL="0" indent="0">
              <a:buNone/>
            </a:pPr>
            <a:endParaRPr lang="en-US" sz="2000" dirty="0">
              <a:latin typeface="+mj-lt"/>
            </a:endParaRPr>
          </a:p>
          <a:p>
            <a:pPr>
              <a:buFont typeface="Wingdings" panose="05000000000000000000" pitchFamily="2" charset="2"/>
              <a:buChar char="Ø"/>
            </a:pPr>
            <a:r>
              <a:rPr lang="en-US" sz="2000" dirty="0">
                <a:latin typeface="+mj-lt"/>
              </a:rPr>
              <a:t>Provides a framework for a conventional set of projects and deliverables.</a:t>
            </a:r>
          </a:p>
          <a:p>
            <a:pPr>
              <a:buFont typeface="Wingdings" panose="05000000000000000000" pitchFamily="2" charset="2"/>
              <a:buChar char="Ø"/>
            </a:pPr>
            <a:r>
              <a:rPr lang="en-US" sz="2000" dirty="0">
                <a:latin typeface="+mj-lt"/>
              </a:rPr>
              <a:t>Best way for project tracking and administration.</a:t>
            </a:r>
          </a:p>
          <a:p>
            <a:pPr>
              <a:buFont typeface="Wingdings" panose="05000000000000000000" pitchFamily="2" charset="2"/>
              <a:buChar char="Ø"/>
            </a:pPr>
            <a:r>
              <a:rPr lang="en-US" sz="2000" dirty="0">
                <a:latin typeface="+mj-lt"/>
              </a:rPr>
              <a:t>Increases the visibility of project planning to all associated stakeholders.</a:t>
            </a:r>
          </a:p>
          <a:p>
            <a:pPr>
              <a:buFont typeface="Wingdings" panose="05000000000000000000" pitchFamily="2" charset="2"/>
              <a:buChar char="Ø"/>
            </a:pPr>
            <a:r>
              <a:rPr lang="en-US" sz="2000" dirty="0">
                <a:latin typeface="+mj-lt"/>
              </a:rPr>
              <a:t>It helps boost the development speed.</a:t>
            </a:r>
          </a:p>
          <a:p>
            <a:pPr>
              <a:buFont typeface="Wingdings" panose="05000000000000000000" pitchFamily="2" charset="2"/>
              <a:buChar char="Ø"/>
            </a:pPr>
            <a:r>
              <a:rPr lang="en-US" sz="2000" dirty="0">
                <a:latin typeface="+mj-lt"/>
              </a:rPr>
              <a:t>It also improves client relations.</a:t>
            </a:r>
          </a:p>
          <a:p>
            <a:pPr>
              <a:buFont typeface="Wingdings" panose="05000000000000000000" pitchFamily="2" charset="2"/>
              <a:buChar char="Ø"/>
            </a:pPr>
            <a:r>
              <a:rPr lang="en-US" sz="2000" dirty="0">
                <a:latin typeface="+mj-lt"/>
              </a:rPr>
              <a:t>It helps you to reduce project risk and project administration plan overhead.</a:t>
            </a:r>
          </a:p>
          <a:p>
            <a:pPr marL="0" indent="0">
              <a:buNone/>
            </a:pPr>
            <a:endParaRPr lang="en-IN" sz="2000" dirty="0">
              <a:latin typeface="+mj-lt"/>
            </a:endParaRPr>
          </a:p>
        </p:txBody>
      </p:sp>
      <p:sp>
        <p:nvSpPr>
          <p:cNvPr id="4" name="Footer Placeholder 3">
            <a:extLst>
              <a:ext uri="{FF2B5EF4-FFF2-40B4-BE49-F238E27FC236}">
                <a16:creationId xmlns:a16="http://schemas.microsoft.com/office/drawing/2014/main" id="{94B90DE5-455D-43ED-AA84-A3A0F4C95D4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CHAITANYA R GAAJULA - ALL COPYRIGHTS RESERVED</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2177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Agile</a:t>
            </a:r>
          </a:p>
        </p:txBody>
      </p:sp>
      <p:sp>
        <p:nvSpPr>
          <p:cNvPr id="7" name="Content Placeholder 6"/>
          <p:cNvSpPr txBox="1">
            <a:spLocks/>
          </p:cNvSpPr>
          <p:nvPr/>
        </p:nvSpPr>
        <p:spPr>
          <a:xfrm>
            <a:off x="913149" y="1149161"/>
            <a:ext cx="10288680"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indent="-362891" defTabSz="967710"/>
            <a:r>
              <a:rPr lang="en-GB" sz="2540" dirty="0">
                <a:solidFill>
                  <a:prstClr val="black"/>
                </a:solidFill>
                <a:latin typeface="Calibri" panose="020F0502020204030204" pitchFamily="34" charset="0"/>
              </a:rPr>
              <a:t>Agile methods develop a disciplined Project Management process that promotes frequent inspection and adaptation</a:t>
            </a:r>
          </a:p>
          <a:p>
            <a:pPr marL="362891" indent="-362891" defTabSz="967710"/>
            <a:endParaRPr lang="en-GB" sz="2540" dirty="0">
              <a:solidFill>
                <a:prstClr val="black"/>
              </a:solidFill>
              <a:latin typeface="Calibri" panose="020F0502020204030204" pitchFamily="34" charset="0"/>
            </a:endParaRPr>
          </a:p>
          <a:p>
            <a:pPr marL="362891" indent="-362891" defTabSz="967710"/>
            <a:r>
              <a:rPr lang="en-GB" sz="2540" dirty="0">
                <a:solidFill>
                  <a:prstClr val="black"/>
                </a:solidFill>
                <a:latin typeface="Calibri" panose="020F0502020204030204" pitchFamily="34" charset="0"/>
              </a:rPr>
              <a:t>Leadership philosophy encourages: </a:t>
            </a:r>
          </a:p>
          <a:p>
            <a:pPr marL="786264" lvl="1" indent="-302409" defTabSz="967710">
              <a:buFont typeface="Courier New" panose="02070309020205020404" pitchFamily="49" charset="0"/>
              <a:buChar char="o"/>
            </a:pPr>
            <a:r>
              <a:rPr lang="en-GB" sz="2117" dirty="0">
                <a:solidFill>
                  <a:prstClr val="black"/>
                </a:solidFill>
                <a:latin typeface="Calibri" panose="020F0502020204030204" pitchFamily="34" charset="0"/>
              </a:rPr>
              <a:t>Teamwork</a:t>
            </a:r>
          </a:p>
          <a:p>
            <a:pPr marL="786264" lvl="1" indent="-302409" defTabSz="967710">
              <a:buFont typeface="Courier New" panose="02070309020205020404" pitchFamily="49" charset="0"/>
              <a:buChar char="o"/>
            </a:pPr>
            <a:r>
              <a:rPr lang="en-GB" sz="2117" dirty="0">
                <a:solidFill>
                  <a:prstClr val="black"/>
                </a:solidFill>
                <a:latin typeface="Calibri" panose="020F0502020204030204" pitchFamily="34" charset="0"/>
              </a:rPr>
              <a:t>Self-organisation </a:t>
            </a:r>
          </a:p>
          <a:p>
            <a:pPr marL="786264" lvl="1" indent="-302409" defTabSz="967710">
              <a:buFont typeface="Courier New" panose="02070309020205020404" pitchFamily="49" charset="0"/>
              <a:buChar char="o"/>
            </a:pPr>
            <a:r>
              <a:rPr lang="en-GB" sz="2117" dirty="0">
                <a:solidFill>
                  <a:prstClr val="black"/>
                </a:solidFill>
                <a:latin typeface="Calibri" panose="020F0502020204030204" pitchFamily="34" charset="0"/>
              </a:rPr>
              <a:t>Accountability </a:t>
            </a:r>
          </a:p>
          <a:p>
            <a:pPr marL="786264" lvl="1" indent="-302409" defTabSz="967710">
              <a:buFont typeface="Courier New" panose="02070309020205020404" pitchFamily="49" charset="0"/>
              <a:buChar char="o"/>
            </a:pPr>
            <a:r>
              <a:rPr lang="en-GB" sz="2117" dirty="0">
                <a:solidFill>
                  <a:prstClr val="black"/>
                </a:solidFill>
                <a:latin typeface="Calibri" panose="020F0502020204030204" pitchFamily="34" charset="0"/>
              </a:rPr>
              <a:t>A set of engineering best practices </a:t>
            </a:r>
          </a:p>
          <a:p>
            <a:pPr marL="362891" indent="-362891" defTabSz="967710">
              <a:buFont typeface="Wingdings" panose="05000000000000000000" pitchFamily="2" charset="2"/>
              <a:buChar char="Ø"/>
            </a:pPr>
            <a:endParaRPr lang="en-GB" sz="2540" dirty="0">
              <a:solidFill>
                <a:prstClr val="black"/>
              </a:solidFill>
              <a:latin typeface="Calibri" panose="020F0502020204030204" pitchFamily="34" charset="0"/>
            </a:endParaRPr>
          </a:p>
          <a:p>
            <a:pPr marL="362891" indent="-362891" defTabSz="967710"/>
            <a:r>
              <a:rPr lang="en-GB" sz="2540" dirty="0">
                <a:solidFill>
                  <a:prstClr val="black"/>
                </a:solidFill>
                <a:latin typeface="Calibri" panose="020F0502020204030204" pitchFamily="34" charset="0"/>
              </a:rPr>
              <a:t>Designed to allow prompt delivery of high-quality software, and a business approach that coordinates development with the requirements of customer-company goals</a:t>
            </a:r>
          </a:p>
        </p:txBody>
      </p:sp>
    </p:spTree>
    <p:extLst>
      <p:ext uri="{BB962C8B-B14F-4D97-AF65-F5344CB8AC3E}">
        <p14:creationId xmlns:p14="http://schemas.microsoft.com/office/powerpoint/2010/main" val="376518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Agile, the Agile Manifesto</a:t>
            </a:r>
          </a:p>
        </p:txBody>
      </p:sp>
      <p:sp>
        <p:nvSpPr>
          <p:cNvPr id="3" name="TextBox 2"/>
          <p:cNvSpPr txBox="1"/>
          <p:nvPr/>
        </p:nvSpPr>
        <p:spPr>
          <a:xfrm>
            <a:off x="1338073" y="1412930"/>
            <a:ext cx="5080498" cy="4717766"/>
          </a:xfrm>
          <a:prstGeom prst="rect">
            <a:avLst/>
          </a:prstGeom>
          <a:noFill/>
        </p:spPr>
        <p:txBody>
          <a:bodyPr wrap="square" rtlCol="0">
            <a:spAutoFit/>
          </a:bodyPr>
          <a:lstStyle/>
          <a:p>
            <a:pPr marL="362891" indent="-362891" defTabSz="967609">
              <a:buFont typeface="Arial" panose="020B0604020202020204" pitchFamily="34" charset="0"/>
              <a:buChar char="•"/>
            </a:pPr>
            <a:r>
              <a:rPr lang="en-US" sz="2540" dirty="0">
                <a:solidFill>
                  <a:prstClr val="black"/>
                </a:solidFill>
                <a:latin typeface="Calibri"/>
              </a:rPr>
              <a:t>There are 4 fundamental values that comprise the Agile Manifesto, as well as 12 principles that guide the approach to Agile software development</a:t>
            </a:r>
          </a:p>
          <a:p>
            <a:pPr marL="362891" indent="-362891" defTabSz="967609">
              <a:buFont typeface="Arial" panose="020B0604020202020204" pitchFamily="34" charset="0"/>
              <a:buChar char="•"/>
            </a:pPr>
            <a:endParaRPr lang="en-US" sz="2540" dirty="0">
              <a:solidFill>
                <a:prstClr val="black"/>
              </a:solidFill>
              <a:latin typeface="Calibri"/>
            </a:endParaRPr>
          </a:p>
          <a:p>
            <a:pPr marL="362891" indent="-362891" defTabSz="967609">
              <a:buFont typeface="Arial" panose="020B0604020202020204" pitchFamily="34" charset="0"/>
              <a:buChar char="•"/>
            </a:pPr>
            <a:r>
              <a:rPr lang="en-US" sz="2540" dirty="0">
                <a:solidFill>
                  <a:prstClr val="black"/>
                </a:solidFill>
                <a:latin typeface="Calibri"/>
              </a:rPr>
              <a:t>All Agile methodologies relate to the 4 values differently, however all of them require the development and production of excellent software functions</a:t>
            </a:r>
          </a:p>
          <a:p>
            <a:pPr defTabSz="967609"/>
            <a:endParaRPr lang="en-US" sz="2117" dirty="0">
              <a:solidFill>
                <a:prstClr val="black"/>
              </a:solidFill>
              <a:latin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3072" y="2058072"/>
            <a:ext cx="4233749" cy="2822499"/>
          </a:xfrm>
          <a:prstGeom prst="rect">
            <a:avLst/>
          </a:prstGeom>
        </p:spPr>
      </p:pic>
    </p:spTree>
    <p:extLst>
      <p:ext uri="{BB962C8B-B14F-4D97-AF65-F5344CB8AC3E}">
        <p14:creationId xmlns:p14="http://schemas.microsoft.com/office/powerpoint/2010/main" val="332359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The 4 Values of the Agile Manifesto</a:t>
            </a:r>
          </a:p>
        </p:txBody>
      </p:sp>
      <p:sp>
        <p:nvSpPr>
          <p:cNvPr id="21" name="Content Placeholder 6"/>
          <p:cNvSpPr txBox="1">
            <a:spLocks/>
          </p:cNvSpPr>
          <p:nvPr/>
        </p:nvSpPr>
        <p:spPr>
          <a:xfrm>
            <a:off x="913149" y="364573"/>
            <a:ext cx="10288680" cy="5760923"/>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a:p>
            <a:pPr defTabSz="967710">
              <a:buFont typeface="Wingdings" panose="05000000000000000000" pitchFamily="2" charset="2"/>
              <a:buChar char="§"/>
            </a:pPr>
            <a:endParaRPr lang="en-US" sz="1905" b="1" dirty="0">
              <a:solidFill>
                <a:prstClr val="black"/>
              </a:solidFill>
              <a:latin typeface="Calibri" panose="020F0502020204030204" pitchFamily="34" charset="0"/>
            </a:endParaRPr>
          </a:p>
          <a:p>
            <a:pPr defTabSz="967710">
              <a:buFont typeface="Wingdings" panose="05000000000000000000" pitchFamily="2" charset="2"/>
              <a:buChar char="§"/>
            </a:pPr>
            <a:endParaRPr lang="en-US" sz="1905" b="1" dirty="0">
              <a:solidFill>
                <a:prstClr val="black"/>
              </a:solidFill>
              <a:latin typeface="Calibri" panose="020F0502020204030204" pitchFamily="34" charset="0"/>
            </a:endParaRPr>
          </a:p>
          <a:p>
            <a:pPr defTabSz="967710">
              <a:buFont typeface="Wingdings" panose="05000000000000000000" pitchFamily="2" charset="2"/>
              <a:buChar char="§"/>
            </a:pPr>
            <a:r>
              <a:rPr lang="en-US" sz="1905" dirty="0">
                <a:solidFill>
                  <a:prstClr val="black"/>
                </a:solidFill>
                <a:latin typeface="Calibri" panose="020F0502020204030204" pitchFamily="34" charset="0"/>
              </a:rPr>
              <a:t>Individuals and interactions over processes and tools</a:t>
            </a:r>
          </a:p>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a:p>
            <a:pPr defTabSz="967710">
              <a:buFont typeface="Wingdings" panose="05000000000000000000" pitchFamily="2" charset="2"/>
              <a:buChar char="§"/>
            </a:pPr>
            <a:r>
              <a:rPr lang="en-US" sz="1905" dirty="0">
                <a:solidFill>
                  <a:prstClr val="black"/>
                </a:solidFill>
                <a:latin typeface="Calibri" panose="020F0502020204030204" pitchFamily="34" charset="0"/>
              </a:rPr>
              <a:t>Working software over comprehensive documentation</a:t>
            </a:r>
          </a:p>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a:p>
            <a:pPr defTabSz="967710">
              <a:buFont typeface="Wingdings" panose="05000000000000000000" pitchFamily="2" charset="2"/>
              <a:buChar char="§"/>
            </a:pPr>
            <a:r>
              <a:rPr lang="en-US" sz="1905" dirty="0">
                <a:solidFill>
                  <a:prstClr val="black"/>
                </a:solidFill>
                <a:latin typeface="Calibri" panose="020F0502020204030204" pitchFamily="34" charset="0"/>
              </a:rPr>
              <a:t>Customer collaboration over contract negotiation</a:t>
            </a:r>
          </a:p>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a:p>
            <a:pPr defTabSz="967710">
              <a:buFont typeface="Wingdings" panose="05000000000000000000" pitchFamily="2" charset="2"/>
              <a:buChar char="§"/>
            </a:pPr>
            <a:r>
              <a:rPr lang="en-US" sz="1905" dirty="0">
                <a:solidFill>
                  <a:prstClr val="black"/>
                </a:solidFill>
                <a:latin typeface="Calibri" panose="020F0502020204030204" pitchFamily="34" charset="0"/>
              </a:rPr>
              <a:t>Responding to change over following a plan</a:t>
            </a:r>
            <a:endParaRPr lang="en-GB" sz="1905" dirty="0">
              <a:solidFill>
                <a:prstClr val="black"/>
              </a:solidFill>
              <a:latin typeface="Calibri" panose="020F0502020204030204" pitchFamily="34" charset="0"/>
            </a:endParaRPr>
          </a:p>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a:p>
            <a:pPr defTabSz="967710">
              <a:buFont typeface="Wingdings" panose="05000000000000000000" pitchFamily="2" charset="2"/>
              <a:buChar char="§"/>
            </a:pPr>
            <a:endParaRPr lang="en-US" sz="1905" dirty="0">
              <a:solidFill>
                <a:prstClr val="black"/>
              </a:solidFill>
              <a:latin typeface="Calibri" panose="020F0502020204030204" pitchFamily="34" charset="0"/>
            </a:endParaRPr>
          </a:p>
        </p:txBody>
      </p:sp>
    </p:spTree>
    <p:extLst>
      <p:ext uri="{BB962C8B-B14F-4D97-AF65-F5344CB8AC3E}">
        <p14:creationId xmlns:p14="http://schemas.microsoft.com/office/powerpoint/2010/main" val="101007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Principles of Agile</a:t>
            </a:r>
          </a:p>
        </p:txBody>
      </p:sp>
      <p:sp>
        <p:nvSpPr>
          <p:cNvPr id="7" name="Content Placeholder 6"/>
          <p:cNvSpPr txBox="1">
            <a:spLocks/>
          </p:cNvSpPr>
          <p:nvPr/>
        </p:nvSpPr>
        <p:spPr>
          <a:xfrm>
            <a:off x="913149" y="1068518"/>
            <a:ext cx="10288680"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67710">
              <a:buNone/>
            </a:pPr>
            <a:endParaRPr lang="en-GB" sz="1905" b="1" dirty="0">
              <a:solidFill>
                <a:prstClr val="black"/>
              </a:solidFill>
              <a:latin typeface="Calibri" panose="020F0502020204030204" pitchFamily="34" charset="0"/>
            </a:endParaRPr>
          </a:p>
          <a:p>
            <a:pPr marL="362891" indent="-362891" defTabSz="967710">
              <a:buFont typeface="+mj-lt"/>
              <a:buAutoNum type="arabicPeriod"/>
            </a:pPr>
            <a:r>
              <a:rPr lang="en-GB" sz="2328" dirty="0">
                <a:solidFill>
                  <a:prstClr val="black"/>
                </a:solidFill>
                <a:latin typeface="Calibri" panose="020F0502020204030204" pitchFamily="34" charset="0"/>
              </a:rPr>
              <a:t>Highest priority is customer satisfaction, achieved by the early and continuous delivery of valuable software</a:t>
            </a:r>
          </a:p>
          <a:p>
            <a:pPr marL="362891" indent="-362891" defTabSz="967710">
              <a:buFont typeface="+mj-lt"/>
              <a:buAutoNum type="arabicPeriod"/>
            </a:pPr>
            <a:endParaRPr lang="en-GB" sz="2328" dirty="0">
              <a:solidFill>
                <a:prstClr val="black"/>
              </a:solidFill>
              <a:latin typeface="Calibri" panose="020F0502020204030204" pitchFamily="34" charset="0"/>
            </a:endParaRPr>
          </a:p>
          <a:p>
            <a:pPr marL="362891" indent="-362891" defTabSz="967710">
              <a:buFont typeface="+mj-lt"/>
              <a:buAutoNum type="arabicPeriod"/>
            </a:pPr>
            <a:r>
              <a:rPr lang="en-GB" sz="2328" dirty="0">
                <a:solidFill>
                  <a:prstClr val="black"/>
                </a:solidFill>
                <a:latin typeface="Calibri" panose="020F0502020204030204" pitchFamily="34" charset="0"/>
              </a:rPr>
              <a:t>Welcome the changing requirements, even those that arise late in development</a:t>
            </a:r>
          </a:p>
          <a:p>
            <a:pPr marL="362891" indent="-362891" defTabSz="967710">
              <a:buFont typeface="+mj-lt"/>
              <a:buAutoNum type="arabicPeriod"/>
            </a:pPr>
            <a:endParaRPr lang="en-GB" sz="2328" dirty="0">
              <a:solidFill>
                <a:prstClr val="black"/>
              </a:solidFill>
              <a:latin typeface="Calibri" panose="020F0502020204030204" pitchFamily="34" charset="0"/>
            </a:endParaRPr>
          </a:p>
          <a:p>
            <a:pPr marL="362891" indent="-362891" defTabSz="967710">
              <a:buFont typeface="+mj-lt"/>
              <a:buAutoNum type="arabicPeriod"/>
            </a:pPr>
            <a:r>
              <a:rPr lang="en-GB" sz="2328" dirty="0">
                <a:solidFill>
                  <a:prstClr val="black"/>
                </a:solidFill>
                <a:latin typeface="Calibri" panose="020F0502020204030204" pitchFamily="34" charset="0"/>
              </a:rPr>
              <a:t>Working software is frequently delivered, from a couple of weeks or months, preference to the shorter timescale</a:t>
            </a:r>
          </a:p>
          <a:p>
            <a:pPr marL="362891" indent="-362891" defTabSz="967710">
              <a:buFont typeface="+mj-lt"/>
              <a:buAutoNum type="arabicPeriod"/>
            </a:pPr>
            <a:endParaRPr lang="en-US" sz="2328" dirty="0">
              <a:solidFill>
                <a:prstClr val="black"/>
              </a:solidFill>
              <a:latin typeface="Calibri" panose="020F0502020204030204" pitchFamily="34" charset="0"/>
            </a:endParaRPr>
          </a:p>
          <a:p>
            <a:pPr marL="362891" indent="-362891" defTabSz="967710">
              <a:buFont typeface="+mj-lt"/>
              <a:buAutoNum type="arabicPeriod"/>
            </a:pPr>
            <a:r>
              <a:rPr lang="en-GB" sz="2328" dirty="0">
                <a:solidFill>
                  <a:prstClr val="black"/>
                </a:solidFill>
                <a:latin typeface="Calibri" panose="020F0502020204030204" pitchFamily="34" charset="0"/>
              </a:rPr>
              <a:t>Throughout the project, the business people and developers must work together</a:t>
            </a:r>
          </a:p>
          <a:p>
            <a:pPr marL="362891" indent="-362891" defTabSz="967710">
              <a:buFont typeface="+mj-lt"/>
              <a:buAutoNum type="arabicPeriod"/>
            </a:pPr>
            <a:endParaRPr lang="en-GB" sz="1905"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3829746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Principles of Agile</a:t>
            </a:r>
          </a:p>
        </p:txBody>
      </p:sp>
      <p:sp>
        <p:nvSpPr>
          <p:cNvPr id="7" name="Content Placeholder 6"/>
          <p:cNvSpPr txBox="1">
            <a:spLocks/>
          </p:cNvSpPr>
          <p:nvPr/>
        </p:nvSpPr>
        <p:spPr>
          <a:xfrm>
            <a:off x="854216" y="1171001"/>
            <a:ext cx="10564210"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67710">
              <a:buNone/>
            </a:pPr>
            <a:endParaRPr lang="en-GB" sz="1905" b="1" dirty="0">
              <a:solidFill>
                <a:prstClr val="black"/>
              </a:solidFill>
              <a:latin typeface="Calibri" panose="020F0502020204030204" pitchFamily="34" charset="0"/>
            </a:endParaRPr>
          </a:p>
          <a:p>
            <a:pPr marL="362891" indent="-362891" defTabSz="967710">
              <a:buFont typeface="+mj-lt"/>
              <a:buAutoNum type="arabicPeriod" startAt="5"/>
            </a:pPr>
            <a:r>
              <a:rPr lang="en-GB" sz="2328" dirty="0">
                <a:solidFill>
                  <a:prstClr val="black"/>
                </a:solidFill>
                <a:latin typeface="Calibri" panose="020F0502020204030204" pitchFamily="34" charset="0"/>
              </a:rPr>
              <a:t>Projects are built around motivated individuals - support and trust them to get the job done</a:t>
            </a:r>
          </a:p>
          <a:p>
            <a:pPr marL="362891" indent="-362891" defTabSz="967710">
              <a:buFont typeface="+mj-lt"/>
              <a:buAutoNum type="arabicPeriod" startAt="5"/>
            </a:pPr>
            <a:endParaRPr lang="en-GB" sz="2328" dirty="0">
              <a:solidFill>
                <a:prstClr val="black"/>
              </a:solidFill>
              <a:latin typeface="Calibri" panose="020F0502020204030204" pitchFamily="34" charset="0"/>
            </a:endParaRPr>
          </a:p>
          <a:p>
            <a:pPr marL="362891" indent="-362891" defTabSz="967710">
              <a:buFont typeface="+mj-lt"/>
              <a:buAutoNum type="arabicPeriod" startAt="5"/>
            </a:pPr>
            <a:r>
              <a:rPr lang="en-GB" sz="2328" dirty="0">
                <a:solidFill>
                  <a:prstClr val="black"/>
                </a:solidFill>
                <a:latin typeface="Calibri" panose="020F0502020204030204" pitchFamily="34" charset="0"/>
              </a:rPr>
              <a:t>Face-to-face conversation is the most efficient and effective method of conveying information</a:t>
            </a:r>
          </a:p>
          <a:p>
            <a:pPr marL="362891" indent="-362891" defTabSz="967710">
              <a:buFont typeface="+mj-lt"/>
              <a:buAutoNum type="arabicPeriod" startAt="5"/>
            </a:pPr>
            <a:endParaRPr lang="en-GB" sz="2328" dirty="0">
              <a:solidFill>
                <a:prstClr val="black"/>
              </a:solidFill>
              <a:latin typeface="Calibri" panose="020F0502020204030204" pitchFamily="34" charset="0"/>
            </a:endParaRPr>
          </a:p>
          <a:p>
            <a:pPr marL="362891" indent="-362891" defTabSz="967710">
              <a:buFont typeface="+mj-lt"/>
              <a:buAutoNum type="arabicPeriod" startAt="5"/>
            </a:pPr>
            <a:r>
              <a:rPr lang="en-US" sz="2328" dirty="0">
                <a:solidFill>
                  <a:prstClr val="black"/>
                </a:solidFill>
                <a:latin typeface="Calibri" panose="020F0502020204030204" pitchFamily="34" charset="0"/>
              </a:rPr>
              <a:t>The working software is the principal measure of progress</a:t>
            </a:r>
          </a:p>
          <a:p>
            <a:pPr marL="362891" indent="-362891" defTabSz="967710">
              <a:buFont typeface="+mj-lt"/>
              <a:buAutoNum type="arabicPeriod" startAt="5"/>
            </a:pPr>
            <a:endParaRPr lang="en-US" sz="2328" dirty="0">
              <a:solidFill>
                <a:prstClr val="black"/>
              </a:solidFill>
              <a:latin typeface="Calibri" panose="020F0502020204030204" pitchFamily="34" charset="0"/>
            </a:endParaRPr>
          </a:p>
          <a:p>
            <a:pPr marL="362891" indent="-362891" defTabSz="967710">
              <a:buFont typeface="+mj-lt"/>
              <a:buAutoNum type="arabicPeriod" startAt="5"/>
            </a:pPr>
            <a:r>
              <a:rPr lang="en-GB" sz="2328" dirty="0">
                <a:solidFill>
                  <a:prstClr val="black"/>
                </a:solidFill>
                <a:latin typeface="Calibri" panose="020F0502020204030204" pitchFamily="34" charset="0"/>
              </a:rPr>
              <a:t>Agile processes promote sustainable development, the ability to maintain a constant pace</a:t>
            </a:r>
          </a:p>
          <a:p>
            <a:pPr marL="0" indent="0" defTabSz="967710">
              <a:buNone/>
            </a:pPr>
            <a:endParaRPr lang="en-US" sz="1905" dirty="0">
              <a:solidFill>
                <a:prstClr val="black"/>
              </a:solidFill>
              <a:latin typeface="Calibri" panose="020F0502020204030204" pitchFamily="34" charset="0"/>
            </a:endParaRPr>
          </a:p>
          <a:p>
            <a:pPr marL="362891" indent="-362891" defTabSz="967710">
              <a:buFont typeface="+mj-lt"/>
              <a:buAutoNum type="arabicPeriod" startAt="5"/>
            </a:pPr>
            <a:endParaRPr lang="en-GB" sz="1905" dirty="0">
              <a:solidFill>
                <a:prstClr val="black"/>
              </a:solidFill>
              <a:latin typeface="Calibri" panose="020F0502020204030204" pitchFamily="34" charset="0"/>
            </a:endParaRPr>
          </a:p>
          <a:p>
            <a:pPr marL="362891" indent="-362891" defTabSz="967710">
              <a:buFont typeface="+mj-lt"/>
              <a:buAutoNum type="arabicPeriod" startAt="5"/>
            </a:pPr>
            <a:endParaRPr lang="en-GB" sz="1905" dirty="0">
              <a:solidFill>
                <a:prstClr val="black"/>
              </a:solidFill>
              <a:latin typeface="Calibri" panose="020F0502020204030204" pitchFamily="34" charset="0"/>
            </a:endParaRPr>
          </a:p>
        </p:txBody>
      </p:sp>
    </p:spTree>
    <p:extLst>
      <p:ext uri="{BB962C8B-B14F-4D97-AF65-F5344CB8AC3E}">
        <p14:creationId xmlns:p14="http://schemas.microsoft.com/office/powerpoint/2010/main" val="3696876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Principles of Agile</a:t>
            </a:r>
          </a:p>
        </p:txBody>
      </p:sp>
      <p:sp>
        <p:nvSpPr>
          <p:cNvPr id="7" name="Content Placeholder 6"/>
          <p:cNvSpPr txBox="1">
            <a:spLocks/>
          </p:cNvSpPr>
          <p:nvPr/>
        </p:nvSpPr>
        <p:spPr>
          <a:xfrm>
            <a:off x="1074435" y="907233"/>
            <a:ext cx="5586065" cy="5344266"/>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67710">
              <a:buNone/>
            </a:pPr>
            <a:endParaRPr lang="en-GB" sz="2328" b="1" dirty="0">
              <a:solidFill>
                <a:prstClr val="black"/>
              </a:solidFill>
              <a:latin typeface="Calibri" panose="020F0502020204030204" pitchFamily="34" charset="0"/>
            </a:endParaRPr>
          </a:p>
          <a:p>
            <a:pPr marL="362891" indent="-362891" defTabSz="967710">
              <a:buFont typeface="+mj-lt"/>
              <a:buAutoNum type="arabicPeriod" startAt="9"/>
            </a:pPr>
            <a:r>
              <a:rPr lang="en-GB" sz="2328" dirty="0">
                <a:solidFill>
                  <a:prstClr val="black"/>
                </a:solidFill>
                <a:latin typeface="Calibri" panose="020F0502020204030204" pitchFamily="34" charset="0"/>
              </a:rPr>
              <a:t>Good design and continuous attention to technical excellence enhances agility</a:t>
            </a:r>
          </a:p>
          <a:p>
            <a:pPr marL="362891" indent="-362891" defTabSz="967710">
              <a:buFont typeface="+mj-lt"/>
              <a:buAutoNum type="arabicPeriod" startAt="9"/>
            </a:pPr>
            <a:endParaRPr lang="en-GB" sz="2328" dirty="0">
              <a:solidFill>
                <a:prstClr val="black"/>
              </a:solidFill>
              <a:latin typeface="Calibri" panose="020F0502020204030204" pitchFamily="34" charset="0"/>
            </a:endParaRPr>
          </a:p>
          <a:p>
            <a:pPr marL="362891" indent="-362891" defTabSz="967710">
              <a:buFont typeface="+mj-lt"/>
              <a:buAutoNum type="arabicPeriod" startAt="9"/>
            </a:pPr>
            <a:r>
              <a:rPr lang="en-GB" sz="2328" dirty="0">
                <a:solidFill>
                  <a:prstClr val="black"/>
                </a:solidFill>
                <a:latin typeface="Calibri" panose="020F0502020204030204" pitchFamily="34" charset="0"/>
              </a:rPr>
              <a:t> Simplicity and the art of maximising the work amount not done is essential</a:t>
            </a:r>
          </a:p>
          <a:p>
            <a:pPr marL="362891" indent="-362891" defTabSz="967710">
              <a:buFont typeface="+mj-lt"/>
              <a:buAutoNum type="arabicPeriod" startAt="9"/>
            </a:pPr>
            <a:endParaRPr lang="en-GB" sz="2328" dirty="0">
              <a:solidFill>
                <a:prstClr val="black"/>
              </a:solidFill>
              <a:latin typeface="Calibri" panose="020F0502020204030204" pitchFamily="34" charset="0"/>
            </a:endParaRPr>
          </a:p>
          <a:p>
            <a:pPr marL="362891" indent="-362891" defTabSz="967710">
              <a:buFont typeface="+mj-lt"/>
              <a:buAutoNum type="arabicPeriod" startAt="9"/>
            </a:pPr>
            <a:r>
              <a:rPr lang="en-GB" sz="2328" dirty="0">
                <a:solidFill>
                  <a:prstClr val="black"/>
                </a:solidFill>
                <a:latin typeface="Calibri" panose="020F0502020204030204" pitchFamily="34" charset="0"/>
              </a:rPr>
              <a:t> Requirements, best architecture, and design emerge from all self-organising teams</a:t>
            </a:r>
          </a:p>
          <a:p>
            <a:pPr marL="362891" indent="-362891" defTabSz="967710">
              <a:buFont typeface="+mj-lt"/>
              <a:buAutoNum type="arabicPeriod" startAt="9"/>
            </a:pPr>
            <a:endParaRPr lang="en-GB" sz="2328" dirty="0">
              <a:solidFill>
                <a:prstClr val="black"/>
              </a:solidFill>
              <a:latin typeface="Calibri" panose="020F0502020204030204" pitchFamily="34" charset="0"/>
            </a:endParaRPr>
          </a:p>
          <a:p>
            <a:pPr marL="362891" indent="-362891" defTabSz="967710">
              <a:buFont typeface="+mj-lt"/>
              <a:buAutoNum type="arabicPeriod" startAt="9"/>
            </a:pPr>
            <a:r>
              <a:rPr lang="en-GB" sz="2328" dirty="0">
                <a:solidFill>
                  <a:prstClr val="black"/>
                </a:solidFill>
                <a:latin typeface="Calibri" panose="020F0502020204030204" pitchFamily="34" charset="0"/>
              </a:rPr>
              <a:t> Frequently reflect on how to improve efficiency</a:t>
            </a:r>
          </a:p>
          <a:p>
            <a:pPr marL="362891" indent="-362891" defTabSz="967710">
              <a:buFont typeface="+mj-lt"/>
              <a:buAutoNum type="arabicPeriod" startAt="9"/>
            </a:pPr>
            <a:endParaRPr lang="en-GB" sz="2328" dirty="0">
              <a:solidFill>
                <a:prstClr val="black"/>
              </a:solidFill>
              <a:latin typeface="Calibri" panose="020F0502020204030204" pitchFamily="34" charset="0"/>
            </a:endParaRPr>
          </a:p>
          <a:p>
            <a:pPr marL="362891" indent="-362891" defTabSz="967710">
              <a:buFont typeface="+mj-lt"/>
              <a:buAutoNum type="arabicPeriod" startAt="9"/>
            </a:pPr>
            <a:endParaRPr lang="en-GB" sz="2328" dirty="0">
              <a:solidFill>
                <a:prstClr val="black"/>
              </a:solidFill>
              <a:latin typeface="Calibri" panose="020F0502020204030204" pitchFamily="34" charset="0"/>
            </a:endParaRPr>
          </a:p>
          <a:p>
            <a:pPr marL="362891" indent="-362891" defTabSz="967710">
              <a:buFont typeface="+mj-lt"/>
              <a:buAutoNum type="arabicPeriod" startAt="9"/>
            </a:pPr>
            <a:endParaRPr lang="en-US" sz="1905"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2428" y="1977430"/>
            <a:ext cx="4222247" cy="2814831"/>
          </a:xfrm>
          <a:prstGeom prst="rect">
            <a:avLst/>
          </a:prstGeom>
        </p:spPr>
      </p:pic>
    </p:spTree>
    <p:extLst>
      <p:ext uri="{BB962C8B-B14F-4D97-AF65-F5344CB8AC3E}">
        <p14:creationId xmlns:p14="http://schemas.microsoft.com/office/powerpoint/2010/main" val="304141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GB" sz="4233" b="1" dirty="0">
                <a:solidFill>
                  <a:prstClr val="black"/>
                </a:solidFill>
                <a:latin typeface="Calibri" panose="020F0502020204030204" pitchFamily="34" charset="0"/>
              </a:rPr>
              <a:t>Benefits of Agile</a:t>
            </a:r>
          </a:p>
        </p:txBody>
      </p:sp>
      <p:sp>
        <p:nvSpPr>
          <p:cNvPr id="7" name="Content Placeholder 6"/>
          <p:cNvSpPr txBox="1">
            <a:spLocks/>
          </p:cNvSpPr>
          <p:nvPr/>
        </p:nvSpPr>
        <p:spPr>
          <a:xfrm>
            <a:off x="1580002" y="1499568"/>
            <a:ext cx="3709570" cy="3857413"/>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indent="-362891" defTabSz="967710"/>
            <a:r>
              <a:rPr lang="en-GB" sz="2963" dirty="0">
                <a:solidFill>
                  <a:prstClr val="black"/>
                </a:solidFill>
                <a:latin typeface="Calibri" panose="020F0502020204030204" pitchFamily="34" charset="0"/>
              </a:rPr>
              <a:t>Risk Management</a:t>
            </a:r>
          </a:p>
          <a:p>
            <a:pPr marL="362891" indent="-362891" defTabSz="967710"/>
            <a:r>
              <a:rPr lang="en-GB" sz="2963" dirty="0">
                <a:solidFill>
                  <a:prstClr val="black"/>
                </a:solidFill>
                <a:latin typeface="Calibri" panose="020F0502020204030204" pitchFamily="34" charset="0"/>
              </a:rPr>
              <a:t>Quality </a:t>
            </a:r>
          </a:p>
          <a:p>
            <a:pPr marL="362891" indent="-362891" defTabSz="967710"/>
            <a:r>
              <a:rPr lang="en-GB" sz="2963" dirty="0">
                <a:solidFill>
                  <a:prstClr val="black"/>
                </a:solidFill>
                <a:latin typeface="Calibri" panose="020F0502020204030204" pitchFamily="34" charset="0"/>
              </a:rPr>
              <a:t>Flexibility </a:t>
            </a:r>
          </a:p>
          <a:p>
            <a:pPr marL="362891" indent="-362891" defTabSz="967710"/>
            <a:r>
              <a:rPr lang="en-GB" sz="2963" dirty="0">
                <a:solidFill>
                  <a:prstClr val="black"/>
                </a:solidFill>
                <a:latin typeface="Calibri" panose="020F0502020204030204" pitchFamily="34" charset="0"/>
              </a:rPr>
              <a:t>Right Product</a:t>
            </a:r>
          </a:p>
          <a:p>
            <a:pPr marL="362891" indent="-362891" defTabSz="967710"/>
            <a:r>
              <a:rPr lang="en-GB" sz="2963" dirty="0">
                <a:solidFill>
                  <a:prstClr val="black"/>
                </a:solidFill>
                <a:latin typeface="Calibri" panose="020F0502020204030204" pitchFamily="34" charset="0"/>
              </a:rPr>
              <a:t>Cost Control</a:t>
            </a:r>
          </a:p>
          <a:p>
            <a:pPr marL="362891" indent="-362891" defTabSz="967710"/>
            <a:r>
              <a:rPr lang="en-GB" sz="2963" dirty="0">
                <a:solidFill>
                  <a:prstClr val="black"/>
                </a:solidFill>
                <a:latin typeface="Calibri" panose="020F0502020204030204" pitchFamily="34" charset="0"/>
              </a:rPr>
              <a:t>Transparency</a:t>
            </a:r>
          </a:p>
          <a:p>
            <a:pPr marL="362891" indent="-362891" defTabSz="967710"/>
            <a:r>
              <a:rPr lang="en-GB" sz="2963" dirty="0">
                <a:solidFill>
                  <a:prstClr val="black"/>
                </a:solidFill>
                <a:latin typeface="Calibri" panose="020F0502020204030204" pitchFamily="34" charset="0"/>
              </a:rPr>
              <a:t>Speed to market</a:t>
            </a:r>
          </a:p>
          <a:p>
            <a:pPr marL="0" indent="0" defTabSz="967710">
              <a:buNone/>
            </a:pPr>
            <a:endParaRPr lang="en-GB"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7286" y="1977429"/>
            <a:ext cx="4354712" cy="2901690"/>
          </a:xfrm>
          <a:prstGeom prst="rect">
            <a:avLst/>
          </a:prstGeom>
        </p:spPr>
      </p:pic>
    </p:spTree>
    <p:extLst>
      <p:ext uri="{BB962C8B-B14F-4D97-AF65-F5344CB8AC3E}">
        <p14:creationId xmlns:p14="http://schemas.microsoft.com/office/powerpoint/2010/main" val="194534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p:cNvSpPr txBox="1">
            <a:spLocks/>
          </p:cNvSpPr>
          <p:nvPr/>
        </p:nvSpPr>
        <p:spPr>
          <a:xfrm>
            <a:off x="1499359" y="1735501"/>
            <a:ext cx="9102557" cy="756032"/>
          </a:xfrm>
          <a:prstGeom prst="rect">
            <a:avLst/>
          </a:prstGeom>
        </p:spPr>
        <p:txBody>
          <a:bodyPr lIns="96761" tIns="48380" rIns="96761" bIns="48380">
            <a:noAutofit/>
          </a:bodyPr>
          <a:lstStyle/>
          <a:p>
            <a:pPr algn="ctr" defTabSz="967609">
              <a:spcBef>
                <a:spcPct val="0"/>
              </a:spcBef>
              <a:defRPr/>
            </a:pPr>
            <a:r>
              <a:rPr lang="en-US" sz="5080" b="1" dirty="0">
                <a:solidFill>
                  <a:prstClr val="black"/>
                </a:solidFill>
                <a:latin typeface="Calibri" panose="020F0502020204030204" pitchFamily="34" charset="0"/>
              </a:rPr>
              <a:t>Agile Concepts and Methodologies of Agile</a:t>
            </a:r>
            <a:endParaRPr lang="en-GB" sz="5080"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179766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US" sz="4233" b="1" dirty="0">
                <a:solidFill>
                  <a:prstClr val="black"/>
                </a:solidFill>
                <a:latin typeface="Calibri" panose="020F0502020204030204" pitchFamily="34" charset="0"/>
              </a:rPr>
              <a:t>Agile Concepts</a:t>
            </a:r>
            <a:endParaRPr lang="en-GB" sz="4233" b="1" dirty="0">
              <a:solidFill>
                <a:prstClr val="black"/>
              </a:solidFill>
              <a:latin typeface="Calibri" panose="020F0502020204030204" pitchFamily="34" charset="0"/>
            </a:endParaRPr>
          </a:p>
        </p:txBody>
      </p:sp>
      <p:sp>
        <p:nvSpPr>
          <p:cNvPr id="7" name="Content Placeholder 6"/>
          <p:cNvSpPr txBox="1">
            <a:spLocks/>
          </p:cNvSpPr>
          <p:nvPr/>
        </p:nvSpPr>
        <p:spPr>
          <a:xfrm>
            <a:off x="914485" y="1098975"/>
            <a:ext cx="6049519"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67710">
              <a:buNone/>
            </a:pPr>
            <a:r>
              <a:rPr lang="en-GB" sz="2328" dirty="0">
                <a:solidFill>
                  <a:prstClr val="black"/>
                </a:solidFill>
                <a:latin typeface="Calibri" panose="020F0502020204030204" pitchFamily="34" charset="0"/>
              </a:rPr>
              <a:t>The core ideas in Agile:</a:t>
            </a:r>
          </a:p>
          <a:p>
            <a:pPr marL="0" indent="0" defTabSz="967710">
              <a:buNone/>
            </a:pPr>
            <a:endParaRPr lang="en-GB" sz="2328" dirty="0">
              <a:solidFill>
                <a:prstClr val="black"/>
              </a:solidFill>
              <a:latin typeface="Calibri" panose="020F0502020204030204" pitchFamily="34" charset="0"/>
            </a:endParaRPr>
          </a:p>
          <a:p>
            <a:pPr marL="362891" indent="-362891" defTabSz="967710"/>
            <a:r>
              <a:rPr lang="en-GB" sz="2328" b="1" dirty="0">
                <a:solidFill>
                  <a:prstClr val="black"/>
                </a:solidFill>
                <a:latin typeface="Calibri" panose="020F0502020204030204" pitchFamily="34" charset="0"/>
              </a:rPr>
              <a:t>Adaptive:</a:t>
            </a:r>
            <a:r>
              <a:rPr lang="en-GB" sz="2328" dirty="0">
                <a:solidFill>
                  <a:prstClr val="black"/>
                </a:solidFill>
                <a:latin typeface="Calibri" panose="020F0502020204030204" pitchFamily="34" charset="0"/>
              </a:rPr>
              <a:t> The process and the team must be flexible</a:t>
            </a:r>
          </a:p>
          <a:p>
            <a:pPr marL="362891" indent="-362891" defTabSz="967710"/>
            <a:endParaRPr lang="en-GB" sz="2328" dirty="0">
              <a:solidFill>
                <a:prstClr val="black"/>
              </a:solidFill>
              <a:latin typeface="Calibri" panose="020F0502020204030204" pitchFamily="34" charset="0"/>
            </a:endParaRPr>
          </a:p>
          <a:p>
            <a:pPr marL="362891" indent="-362891" defTabSz="967710"/>
            <a:r>
              <a:rPr lang="en-GB" sz="2328" b="1" dirty="0">
                <a:solidFill>
                  <a:prstClr val="black"/>
                </a:solidFill>
                <a:latin typeface="Calibri" panose="020F0502020204030204" pitchFamily="34" charset="0"/>
              </a:rPr>
              <a:t>Iterative:</a:t>
            </a:r>
            <a:r>
              <a:rPr lang="en-GB" sz="2328" dirty="0">
                <a:solidFill>
                  <a:prstClr val="black"/>
                </a:solidFill>
                <a:latin typeface="Calibri" panose="020F0502020204030204" pitchFamily="34" charset="0"/>
              </a:rPr>
              <a:t> Agile Development introduces efficient products in stages, which are evolving sets of “completed and working software”</a:t>
            </a:r>
          </a:p>
          <a:p>
            <a:pPr marL="362891" indent="-362891" defTabSz="967710"/>
            <a:endParaRPr lang="en-GB" sz="2328" dirty="0">
              <a:solidFill>
                <a:prstClr val="black"/>
              </a:solidFill>
              <a:latin typeface="Calibri" panose="020F0502020204030204" pitchFamily="34" charset="0"/>
            </a:endParaRPr>
          </a:p>
          <a:p>
            <a:pPr marL="362891" indent="-362891" defTabSz="967710"/>
            <a:r>
              <a:rPr lang="en-GB" sz="2328" b="1" dirty="0">
                <a:solidFill>
                  <a:prstClr val="black"/>
                </a:solidFill>
                <a:latin typeface="Calibri" panose="020F0502020204030204" pitchFamily="34" charset="0"/>
              </a:rPr>
              <a:t>People-oriented:</a:t>
            </a:r>
            <a:r>
              <a:rPr lang="en-GB" sz="2328" dirty="0">
                <a:solidFill>
                  <a:prstClr val="black"/>
                </a:solidFill>
                <a:latin typeface="Calibri" panose="020F0502020204030204" pitchFamily="34" charset="0"/>
              </a:rPr>
              <a:t> The organisation should support teams and people as they are an essential element for the success of a project</a:t>
            </a:r>
          </a:p>
          <a:p>
            <a:pPr marL="362891" indent="-362891" defTabSz="967710">
              <a:buFont typeface="Wingdings" panose="05000000000000000000" pitchFamily="2" charset="2"/>
              <a:buChar char="Ø"/>
            </a:pPr>
            <a:endParaRPr lang="en-US" sz="1905" dirty="0">
              <a:solidFill>
                <a:prstClr val="black"/>
              </a:solidFill>
              <a:latin typeface="Calibri" panose="020F0502020204030204" pitchFamily="34" charset="0"/>
            </a:endParaRPr>
          </a:p>
          <a:p>
            <a:pPr marL="362891" indent="-362891" defTabSz="967710">
              <a:buFont typeface="Wingdings" panose="05000000000000000000" pitchFamily="2" charset="2"/>
              <a:buChar char="Ø"/>
            </a:pPr>
            <a:endParaRPr lang="en-US" sz="1905" dirty="0">
              <a:solidFill>
                <a:prstClr val="black"/>
              </a:solidFill>
              <a:latin typeface="Calibri" panose="020F0502020204030204" pitchFamily="34" charset="0"/>
            </a:endParaRPr>
          </a:p>
          <a:p>
            <a:pPr marL="362891" indent="-362891" defTabSz="967710"/>
            <a:endParaRPr lang="en-US" sz="1905" dirty="0">
              <a:solidFill>
                <a:prstClr val="black"/>
              </a:solidFill>
              <a:latin typeface="Calibri" panose="020F0502020204030204" pitchFamily="34" charset="0"/>
            </a:endParaRPr>
          </a:p>
          <a:p>
            <a:pPr marL="0" indent="0" defTabSz="967710">
              <a:buNone/>
            </a:pPr>
            <a:endParaRPr lang="en-US" sz="1905" dirty="0">
              <a:solidFill>
                <a:prstClr val="black"/>
              </a:solidFill>
              <a:latin typeface="Calibri" panose="020F0502020204030204" pitchFamily="34" charset="0"/>
            </a:endParaRPr>
          </a:p>
          <a:p>
            <a:pPr marL="0" indent="0" defTabSz="967710">
              <a:buNone/>
            </a:pPr>
            <a:endParaRPr lang="en-US" sz="1905" dirty="0">
              <a:solidFill>
                <a:prstClr val="black"/>
              </a:solidFill>
              <a:latin typeface="Calibri" panose="020F0502020204030204" pitchFamily="34" charset="0"/>
            </a:endParaRPr>
          </a:p>
          <a:p>
            <a:pPr marL="362891" indent="-362891" defTabSz="967710"/>
            <a:endParaRPr lang="en-US" sz="1905" b="1" dirty="0">
              <a:solidFill>
                <a:prstClr val="black"/>
              </a:solidFill>
              <a:latin typeface="Calibri" panose="020F0502020204030204" pitchFamily="34" charset="0"/>
            </a:endParaRPr>
          </a:p>
        </p:txBody>
      </p:sp>
      <p:grpSp>
        <p:nvGrpSpPr>
          <p:cNvPr id="8" name="Group 7"/>
          <p:cNvGrpSpPr/>
          <p:nvPr/>
        </p:nvGrpSpPr>
        <p:grpSpPr>
          <a:xfrm>
            <a:off x="7144357" y="1101807"/>
            <a:ext cx="4354711" cy="4585192"/>
            <a:chOff x="1895475" y="1716087"/>
            <a:chExt cx="6023306" cy="3885941"/>
          </a:xfrm>
        </p:grpSpPr>
        <p:grpSp>
          <p:nvGrpSpPr>
            <p:cNvPr id="9" name="Group 8"/>
            <p:cNvGrpSpPr/>
            <p:nvPr/>
          </p:nvGrpSpPr>
          <p:grpSpPr>
            <a:xfrm>
              <a:off x="1895475" y="1716087"/>
              <a:ext cx="6023306" cy="3885941"/>
              <a:chOff x="2786656" y="595953"/>
              <a:chExt cx="5707868" cy="5305939"/>
            </a:xfrm>
          </p:grpSpPr>
          <p:pic>
            <p:nvPicPr>
              <p:cNvPr id="12" name="Picture 3" descr="C:\Users\user\AppData\Local\Microsoft\Windows\INetCache\IE\1ASZJYST\linkageless-boring-umbrella[1].png"/>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6656" y="595953"/>
                <a:ext cx="5707868" cy="530593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014874" y="3418066"/>
                <a:ext cx="1166536" cy="483854"/>
              </a:xfrm>
              <a:prstGeom prst="rect">
                <a:avLst/>
              </a:prstGeom>
              <a:noFill/>
            </p:spPr>
            <p:txBody>
              <a:bodyPr wrap="none" rtlCol="0">
                <a:spAutoFit/>
              </a:bodyPr>
              <a:lstStyle/>
              <a:p>
                <a:pPr defTabSz="967609"/>
                <a:r>
                  <a:rPr lang="en-GB" sz="2117" b="1" dirty="0">
                    <a:solidFill>
                      <a:prstClr val="black"/>
                    </a:solidFill>
                    <a:latin typeface="Calibri"/>
                  </a:rPr>
                  <a:t>Scrum</a:t>
                </a:r>
              </a:p>
            </p:txBody>
          </p:sp>
          <p:sp>
            <p:nvSpPr>
              <p:cNvPr id="14" name="TextBox 13"/>
              <p:cNvSpPr txBox="1"/>
              <p:nvPr/>
            </p:nvSpPr>
            <p:spPr>
              <a:xfrm>
                <a:off x="7227191" y="2781260"/>
                <a:ext cx="939617" cy="483854"/>
              </a:xfrm>
              <a:prstGeom prst="rect">
                <a:avLst/>
              </a:prstGeom>
              <a:noFill/>
            </p:spPr>
            <p:txBody>
              <a:bodyPr wrap="none" rtlCol="0">
                <a:spAutoFit/>
              </a:bodyPr>
              <a:lstStyle/>
              <a:p>
                <a:pPr defTabSz="967609"/>
                <a:r>
                  <a:rPr lang="en-GB" sz="2117" b="1" dirty="0">
                    <a:solidFill>
                      <a:prstClr val="black"/>
                    </a:solidFill>
                    <a:latin typeface="Calibri"/>
                  </a:rPr>
                  <a:t>Lean</a:t>
                </a:r>
              </a:p>
            </p:txBody>
          </p:sp>
          <p:sp>
            <p:nvSpPr>
              <p:cNvPr id="15" name="TextBox 14"/>
              <p:cNvSpPr txBox="1"/>
              <p:nvPr/>
            </p:nvSpPr>
            <p:spPr>
              <a:xfrm>
                <a:off x="6712059" y="3738254"/>
                <a:ext cx="1248732" cy="483854"/>
              </a:xfrm>
              <a:prstGeom prst="rect">
                <a:avLst/>
              </a:prstGeom>
              <a:noFill/>
            </p:spPr>
            <p:txBody>
              <a:bodyPr wrap="none" rtlCol="0">
                <a:spAutoFit/>
              </a:bodyPr>
              <a:lstStyle/>
              <a:p>
                <a:pPr defTabSz="967609"/>
                <a:r>
                  <a:rPr lang="en-GB" sz="2117" b="1" dirty="0">
                    <a:solidFill>
                      <a:prstClr val="black"/>
                    </a:solidFill>
                    <a:latin typeface="Calibri"/>
                  </a:rPr>
                  <a:t>Crystal</a:t>
                </a:r>
              </a:p>
            </p:txBody>
          </p:sp>
          <p:sp>
            <p:nvSpPr>
              <p:cNvPr id="16" name="TextBox 15"/>
              <p:cNvSpPr txBox="1"/>
              <p:nvPr/>
            </p:nvSpPr>
            <p:spPr>
              <a:xfrm>
                <a:off x="4597450" y="3923837"/>
                <a:ext cx="626552" cy="483854"/>
              </a:xfrm>
              <a:prstGeom prst="rect">
                <a:avLst/>
              </a:prstGeom>
              <a:noFill/>
            </p:spPr>
            <p:txBody>
              <a:bodyPr wrap="none" rtlCol="0">
                <a:spAutoFit/>
              </a:bodyPr>
              <a:lstStyle/>
              <a:p>
                <a:pPr defTabSz="967609"/>
                <a:r>
                  <a:rPr lang="en-GB" sz="2117" b="1" dirty="0">
                    <a:solidFill>
                      <a:prstClr val="black"/>
                    </a:solidFill>
                    <a:latin typeface="Calibri"/>
                  </a:rPr>
                  <a:t>XP</a:t>
                </a:r>
              </a:p>
            </p:txBody>
          </p:sp>
          <p:sp>
            <p:nvSpPr>
              <p:cNvPr id="17" name="TextBox 16"/>
              <p:cNvSpPr txBox="1"/>
              <p:nvPr/>
            </p:nvSpPr>
            <p:spPr>
              <a:xfrm>
                <a:off x="4213623" y="2607855"/>
                <a:ext cx="855572" cy="483854"/>
              </a:xfrm>
              <a:prstGeom prst="rect">
                <a:avLst/>
              </a:prstGeom>
              <a:noFill/>
            </p:spPr>
            <p:txBody>
              <a:bodyPr wrap="none" rtlCol="0">
                <a:spAutoFit/>
              </a:bodyPr>
              <a:lstStyle/>
              <a:p>
                <a:pPr defTabSz="967609"/>
                <a:r>
                  <a:rPr lang="en-GB" sz="2117" b="1" dirty="0">
                    <a:solidFill>
                      <a:prstClr val="black"/>
                    </a:solidFill>
                    <a:latin typeface="Calibri"/>
                  </a:rPr>
                  <a:t>FDD</a:t>
                </a:r>
              </a:p>
            </p:txBody>
          </p:sp>
          <p:sp>
            <p:nvSpPr>
              <p:cNvPr id="18" name="TextBox 17"/>
              <p:cNvSpPr txBox="1"/>
              <p:nvPr/>
            </p:nvSpPr>
            <p:spPr>
              <a:xfrm>
                <a:off x="5690513" y="3018006"/>
                <a:ext cx="1170738" cy="483854"/>
              </a:xfrm>
              <a:prstGeom prst="rect">
                <a:avLst/>
              </a:prstGeom>
              <a:noFill/>
            </p:spPr>
            <p:txBody>
              <a:bodyPr wrap="none" rtlCol="0">
                <a:spAutoFit/>
              </a:bodyPr>
              <a:lstStyle/>
              <a:p>
                <a:pPr defTabSz="967609"/>
                <a:r>
                  <a:rPr lang="en-GB" sz="2117" b="1" dirty="0">
                    <a:solidFill>
                      <a:prstClr val="black"/>
                    </a:solidFill>
                    <a:latin typeface="Calibri"/>
                  </a:rPr>
                  <a:t>DSDM</a:t>
                </a:r>
              </a:p>
            </p:txBody>
          </p:sp>
        </p:grpSp>
        <p:sp>
          <p:nvSpPr>
            <p:cNvPr id="10" name="TextBox 9"/>
            <p:cNvSpPr txBox="1"/>
            <p:nvPr/>
          </p:nvSpPr>
          <p:spPr>
            <a:xfrm>
              <a:off x="5324751" y="4718308"/>
              <a:ext cx="898420" cy="354363"/>
            </a:xfrm>
            <a:prstGeom prst="rect">
              <a:avLst/>
            </a:prstGeom>
            <a:noFill/>
          </p:spPr>
          <p:txBody>
            <a:bodyPr wrap="none" rtlCol="0">
              <a:spAutoFit/>
            </a:bodyPr>
            <a:lstStyle/>
            <a:p>
              <a:pPr defTabSz="967609"/>
              <a:r>
                <a:rPr lang="en-GB" sz="2117" b="1" dirty="0">
                  <a:solidFill>
                    <a:prstClr val="black"/>
                  </a:solidFill>
                  <a:latin typeface="Calibri"/>
                </a:rPr>
                <a:t>ASD</a:t>
              </a:r>
            </a:p>
          </p:txBody>
        </p:sp>
        <p:sp>
          <p:nvSpPr>
            <p:cNvPr id="11" name="TextBox 10"/>
            <p:cNvSpPr txBox="1"/>
            <p:nvPr/>
          </p:nvSpPr>
          <p:spPr>
            <a:xfrm>
              <a:off x="2373144" y="4644891"/>
              <a:ext cx="1434634" cy="354363"/>
            </a:xfrm>
            <a:prstGeom prst="rect">
              <a:avLst/>
            </a:prstGeom>
            <a:noFill/>
          </p:spPr>
          <p:txBody>
            <a:bodyPr wrap="none" rtlCol="0">
              <a:spAutoFit/>
            </a:bodyPr>
            <a:lstStyle/>
            <a:p>
              <a:pPr defTabSz="967609"/>
              <a:r>
                <a:rPr lang="en-GB" sz="2117" b="1" dirty="0">
                  <a:solidFill>
                    <a:prstClr val="black"/>
                  </a:solidFill>
                  <a:latin typeface="Calibri"/>
                </a:rPr>
                <a:t>Kanban</a:t>
              </a:r>
            </a:p>
          </p:txBody>
        </p:sp>
      </p:grpSp>
    </p:spTree>
    <p:extLst>
      <p:ext uri="{BB962C8B-B14F-4D97-AF65-F5344CB8AC3E}">
        <p14:creationId xmlns:p14="http://schemas.microsoft.com/office/powerpoint/2010/main" val="270437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1E5C3-8E79-4D58-B649-84B5D051F009}"/>
              </a:ext>
            </a:extLst>
          </p:cNvPr>
          <p:cNvSpPr txBox="1"/>
          <p:nvPr/>
        </p:nvSpPr>
        <p:spPr>
          <a:xfrm>
            <a:off x="1885949" y="0"/>
            <a:ext cx="6543675" cy="769441"/>
          </a:xfrm>
          <a:prstGeom prst="rect">
            <a:avLst/>
          </a:prstGeom>
          <a:noFill/>
        </p:spPr>
        <p:txBody>
          <a:bodyPr wrap="square" rtlCol="0">
            <a:spAutoFit/>
          </a:bodyPr>
          <a:lstStyle/>
          <a:p>
            <a:r>
              <a:rPr lang="en-IN" sz="4400" b="1" dirty="0"/>
              <a:t> Agile Practices</a:t>
            </a:r>
          </a:p>
        </p:txBody>
      </p:sp>
      <p:pic>
        <p:nvPicPr>
          <p:cNvPr id="4" name="Picture 3">
            <a:extLst>
              <a:ext uri="{FF2B5EF4-FFF2-40B4-BE49-F238E27FC236}">
                <a16:creationId xmlns:a16="http://schemas.microsoft.com/office/drawing/2014/main" id="{982991CC-BBC8-434A-A0B2-7865BE0CDA95}"/>
              </a:ext>
            </a:extLst>
          </p:cNvPr>
          <p:cNvPicPr>
            <a:picLocks noChangeAspect="1"/>
          </p:cNvPicPr>
          <p:nvPr/>
        </p:nvPicPr>
        <p:blipFill>
          <a:blip r:embed="rId2"/>
          <a:stretch>
            <a:fillRect/>
          </a:stretch>
        </p:blipFill>
        <p:spPr>
          <a:xfrm>
            <a:off x="1695450" y="890478"/>
            <a:ext cx="7886700" cy="4432068"/>
          </a:xfrm>
          <a:prstGeom prst="rect">
            <a:avLst/>
          </a:prstGeom>
        </p:spPr>
      </p:pic>
      <p:pic>
        <p:nvPicPr>
          <p:cNvPr id="6" name="Picture 5">
            <a:extLst>
              <a:ext uri="{FF2B5EF4-FFF2-40B4-BE49-F238E27FC236}">
                <a16:creationId xmlns:a16="http://schemas.microsoft.com/office/drawing/2014/main" id="{CBBB6C8B-FA27-4276-A279-43E31394DCD9}"/>
              </a:ext>
            </a:extLst>
          </p:cNvPr>
          <p:cNvPicPr>
            <a:picLocks noChangeAspect="1"/>
          </p:cNvPicPr>
          <p:nvPr/>
        </p:nvPicPr>
        <p:blipFill>
          <a:blip r:embed="rId3"/>
          <a:stretch>
            <a:fillRect/>
          </a:stretch>
        </p:blipFill>
        <p:spPr>
          <a:xfrm>
            <a:off x="1762698" y="5407145"/>
            <a:ext cx="6967959" cy="1282460"/>
          </a:xfrm>
          <a:prstGeom prst="rect">
            <a:avLst/>
          </a:prstGeom>
        </p:spPr>
      </p:pic>
    </p:spTree>
    <p:extLst>
      <p:ext uri="{BB962C8B-B14F-4D97-AF65-F5344CB8AC3E}">
        <p14:creationId xmlns:p14="http://schemas.microsoft.com/office/powerpoint/2010/main" val="171507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9959-42EA-4BC3-A790-E22E7871D898}"/>
              </a:ext>
            </a:extLst>
          </p:cNvPr>
          <p:cNvSpPr>
            <a:spLocks noGrp="1"/>
          </p:cNvSpPr>
          <p:nvPr>
            <p:ph type="title"/>
          </p:nvPr>
        </p:nvSpPr>
        <p:spPr/>
        <p:txBody>
          <a:bodyPr>
            <a:normAutofit/>
          </a:bodyPr>
          <a:lstStyle/>
          <a:p>
            <a:r>
              <a:rPr lang="en-IN" sz="4000" b="1" dirty="0"/>
              <a:t> SDLC Phases</a:t>
            </a:r>
          </a:p>
        </p:txBody>
      </p:sp>
      <p:pic>
        <p:nvPicPr>
          <p:cNvPr id="1026" name="Picture 2" descr="Software-Development-Life-Cycle">
            <a:extLst>
              <a:ext uri="{FF2B5EF4-FFF2-40B4-BE49-F238E27FC236}">
                <a16:creationId xmlns:a16="http://schemas.microsoft.com/office/drawing/2014/main" id="{ECB33601-1DEF-4E96-8EFA-CF36DDC3D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925" y="1738313"/>
            <a:ext cx="7655657" cy="422975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2FC3C655-9243-40D2-BE78-4290AA82C9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CHAITANYA R GAAJULA - ALL COPYRIGHTS RESERVED</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287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80441" y="156260"/>
            <a:ext cx="11431120" cy="786699"/>
          </a:xfrm>
          <a:prstGeom prst="rect">
            <a:avLst/>
          </a:prstGeom>
        </p:spPr>
        <p:txBody>
          <a:bodyPr vert="horz" lIns="96761" tIns="48380" rIns="96761" bIns="4838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483855">
              <a:defRPr/>
            </a:pPr>
            <a:r>
              <a:rPr lang="en-US" sz="4233" b="1" dirty="0">
                <a:solidFill>
                  <a:prstClr val="black"/>
                </a:solidFill>
                <a:latin typeface="Calibri" panose="020F0502020204030204" pitchFamily="34" charset="0"/>
              </a:rPr>
              <a:t>Methodologies of Agile</a:t>
            </a:r>
            <a:endParaRPr lang="en-GB" sz="4233" b="1" dirty="0">
              <a:solidFill>
                <a:prstClr val="black"/>
              </a:solidFill>
              <a:latin typeface="Calibri" panose="020F0502020204030204" pitchFamily="34" charset="0"/>
            </a:endParaRPr>
          </a:p>
        </p:txBody>
      </p:sp>
      <p:sp>
        <p:nvSpPr>
          <p:cNvPr id="7" name="Content Placeholder 6"/>
          <p:cNvSpPr txBox="1">
            <a:spLocks/>
          </p:cNvSpPr>
          <p:nvPr/>
        </p:nvSpPr>
        <p:spPr>
          <a:xfrm>
            <a:off x="854217" y="1171001"/>
            <a:ext cx="10263348" cy="5182981"/>
          </a:xfrm>
          <a:prstGeom prst="rect">
            <a:avLst/>
          </a:prstGeom>
        </p:spPr>
        <p:txBody>
          <a:bodyPr lIns="96761" tIns="48380" rIns="96761" bIns="4838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2891" indent="-362891" defTabSz="967710"/>
            <a:r>
              <a:rPr lang="en-GB" sz="2328" dirty="0">
                <a:solidFill>
                  <a:prstClr val="black"/>
                </a:solidFill>
                <a:latin typeface="Calibri" panose="020F0502020204030204" pitchFamily="34" charset="0"/>
              </a:rPr>
              <a:t>Agile methodology encourages the continuous iteration of advancement and testing during the project software development life cycle</a:t>
            </a:r>
          </a:p>
          <a:p>
            <a:pPr marL="362891" indent="-362891" defTabSz="967710"/>
            <a:endParaRPr lang="en-GB" sz="2328" dirty="0">
              <a:solidFill>
                <a:prstClr val="black"/>
              </a:solidFill>
              <a:latin typeface="Calibri" panose="020F0502020204030204" pitchFamily="34" charset="0"/>
            </a:endParaRPr>
          </a:p>
          <a:p>
            <a:pPr marL="362891" indent="-362891" defTabSz="967710"/>
            <a:r>
              <a:rPr lang="en-GB" sz="2328" dirty="0">
                <a:solidFill>
                  <a:prstClr val="black"/>
                </a:solidFill>
                <a:latin typeface="Calibri" panose="020F0502020204030204" pitchFamily="34" charset="0"/>
              </a:rPr>
              <a:t>Following are some Agile methodologies that can be implemented within Agile projects</a:t>
            </a:r>
            <a:r>
              <a:rPr lang="en-US" sz="2328" dirty="0">
                <a:solidFill>
                  <a:prstClr val="black"/>
                </a:solidFill>
                <a:latin typeface="Calibri" panose="020F0502020204030204" pitchFamily="34" charset="0"/>
              </a:rPr>
              <a:t>:</a:t>
            </a:r>
            <a:endParaRPr lang="en-US" sz="2328" b="1" dirty="0">
              <a:solidFill>
                <a:prstClr val="black"/>
              </a:solidFill>
              <a:latin typeface="Calibri" panose="020F0502020204030204" pitchFamily="34" charset="0"/>
            </a:endParaRPr>
          </a:p>
          <a:p>
            <a:pPr marL="483855" lvl="1" indent="0" defTabSz="967710">
              <a:buNone/>
            </a:pPr>
            <a:r>
              <a:rPr lang="en-GB" sz="2328" dirty="0">
                <a:solidFill>
                  <a:prstClr val="black"/>
                </a:solidFill>
                <a:latin typeface="Calibri" panose="020F0502020204030204" pitchFamily="34" charset="0"/>
              </a:rPr>
              <a:t>1.  Scrum </a:t>
            </a:r>
          </a:p>
          <a:p>
            <a:pPr marL="483855" lvl="1" indent="0" defTabSz="967710">
              <a:buNone/>
            </a:pPr>
            <a:r>
              <a:rPr lang="en-GB" sz="2328" dirty="0">
                <a:solidFill>
                  <a:prstClr val="black"/>
                </a:solidFill>
                <a:latin typeface="Calibri" panose="020F0502020204030204" pitchFamily="34" charset="0"/>
              </a:rPr>
              <a:t>2.  Kanban</a:t>
            </a:r>
          </a:p>
          <a:p>
            <a:pPr marL="483855" lvl="1" indent="0" defTabSz="967710">
              <a:buNone/>
            </a:pPr>
            <a:endParaRPr lang="en-GB" sz="2328" dirty="0">
              <a:solidFill>
                <a:prstClr val="black"/>
              </a:solidFill>
              <a:latin typeface="Calibri" panose="020F0502020204030204" pitchFamily="34" charset="0"/>
            </a:endParaRPr>
          </a:p>
          <a:p>
            <a:pPr marL="362891" indent="-362891" defTabSz="967710">
              <a:buFont typeface="Wingdings" panose="05000000000000000000" pitchFamily="2" charset="2"/>
              <a:buChar char="Ø"/>
            </a:pPr>
            <a:endParaRPr lang="en-US" sz="1905" dirty="0">
              <a:solidFill>
                <a:prstClr val="black"/>
              </a:solidFill>
              <a:latin typeface="Calibri" panose="020F0502020204030204" pitchFamily="34" charset="0"/>
            </a:endParaRPr>
          </a:p>
          <a:p>
            <a:pPr marL="362891" indent="-362891" defTabSz="967710">
              <a:buFont typeface="Wingdings" panose="05000000000000000000" pitchFamily="2" charset="2"/>
              <a:buChar char="Ø"/>
            </a:pPr>
            <a:endParaRPr lang="en-GB" sz="1905" dirty="0">
              <a:solidFill>
                <a:prstClr val="black"/>
              </a:solidFill>
              <a:latin typeface="Calibri" panose="020F0502020204030204" pitchFamily="34" charset="0"/>
            </a:endParaRPr>
          </a:p>
          <a:p>
            <a:pPr marL="362891" indent="-362891" defTabSz="967710">
              <a:buFont typeface="+mj-lt"/>
              <a:buAutoNum type="arabicPeriod" startAt="9"/>
            </a:pPr>
            <a:endParaRPr lang="en-US" sz="1905"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a:p>
            <a:pPr marL="0" indent="0" defTabSz="967710">
              <a:buNone/>
            </a:pPr>
            <a:endParaRPr lang="en-US" sz="1905" b="1" dirty="0">
              <a:solidFill>
                <a:prstClr val="black"/>
              </a:solidFill>
              <a:latin typeface="Calibri" panose="020F0502020204030204" pitchFamily="34" charset="0"/>
            </a:endParaRPr>
          </a:p>
        </p:txBody>
      </p:sp>
    </p:spTree>
    <p:extLst>
      <p:ext uri="{BB962C8B-B14F-4D97-AF65-F5344CB8AC3E}">
        <p14:creationId xmlns:p14="http://schemas.microsoft.com/office/powerpoint/2010/main" val="111814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83453-2C8D-433F-B386-7CF7DA4CE92E}"/>
              </a:ext>
            </a:extLst>
          </p:cNvPr>
          <p:cNvSpPr txBox="1"/>
          <p:nvPr/>
        </p:nvSpPr>
        <p:spPr>
          <a:xfrm>
            <a:off x="3171825" y="2695575"/>
            <a:ext cx="5248275" cy="707886"/>
          </a:xfrm>
          <a:prstGeom prst="rect">
            <a:avLst/>
          </a:prstGeom>
          <a:noFill/>
        </p:spPr>
        <p:txBody>
          <a:bodyPr wrap="square" rtlCol="0">
            <a:spAutoFit/>
          </a:bodyPr>
          <a:lstStyle/>
          <a:p>
            <a:r>
              <a:rPr lang="en-IN" sz="4000" dirty="0"/>
              <a:t>Thank You</a:t>
            </a:r>
          </a:p>
        </p:txBody>
      </p:sp>
    </p:spTree>
    <p:extLst>
      <p:ext uri="{BB962C8B-B14F-4D97-AF65-F5344CB8AC3E}">
        <p14:creationId xmlns:p14="http://schemas.microsoft.com/office/powerpoint/2010/main" val="61633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3097-6718-464E-81D4-27DE408C71B6}"/>
              </a:ext>
            </a:extLst>
          </p:cNvPr>
          <p:cNvSpPr>
            <a:spLocks noGrp="1"/>
          </p:cNvSpPr>
          <p:nvPr>
            <p:ph type="title"/>
          </p:nvPr>
        </p:nvSpPr>
        <p:spPr>
          <a:xfrm>
            <a:off x="838200" y="365126"/>
            <a:ext cx="10515600" cy="501650"/>
          </a:xfrm>
        </p:spPr>
        <p:txBody>
          <a:bodyPr>
            <a:normAutofit fontScale="90000"/>
          </a:bodyPr>
          <a:lstStyle/>
          <a:p>
            <a:r>
              <a:rPr lang="en-IN" dirty="0"/>
              <a:t>SDLC Flow</a:t>
            </a:r>
          </a:p>
        </p:txBody>
      </p:sp>
      <p:pic>
        <p:nvPicPr>
          <p:cNvPr id="5" name="Content Placeholder 4">
            <a:extLst>
              <a:ext uri="{FF2B5EF4-FFF2-40B4-BE49-F238E27FC236}">
                <a16:creationId xmlns:a16="http://schemas.microsoft.com/office/drawing/2014/main" id="{0DCFBB9A-481F-4BD6-A7DE-6B72BB7E6BF1}"/>
              </a:ext>
            </a:extLst>
          </p:cNvPr>
          <p:cNvPicPr>
            <a:picLocks noGrp="1" noChangeAspect="1"/>
          </p:cNvPicPr>
          <p:nvPr>
            <p:ph idx="1"/>
          </p:nvPr>
        </p:nvPicPr>
        <p:blipFill>
          <a:blip r:embed="rId2"/>
          <a:stretch>
            <a:fillRect/>
          </a:stretch>
        </p:blipFill>
        <p:spPr>
          <a:xfrm>
            <a:off x="647701" y="1322639"/>
            <a:ext cx="10223846" cy="4854324"/>
          </a:xfrm>
        </p:spPr>
      </p:pic>
    </p:spTree>
    <p:extLst>
      <p:ext uri="{BB962C8B-B14F-4D97-AF65-F5344CB8AC3E}">
        <p14:creationId xmlns:p14="http://schemas.microsoft.com/office/powerpoint/2010/main" val="30571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13F7-D2EF-4B16-87FB-68C6A254A134}"/>
              </a:ext>
            </a:extLst>
          </p:cNvPr>
          <p:cNvSpPr>
            <a:spLocks noGrp="1"/>
          </p:cNvSpPr>
          <p:nvPr>
            <p:ph type="title"/>
          </p:nvPr>
        </p:nvSpPr>
        <p:spPr>
          <a:xfrm>
            <a:off x="838201" y="18254"/>
            <a:ext cx="10515600" cy="1325563"/>
          </a:xfrm>
        </p:spPr>
        <p:txBody>
          <a:bodyPr>
            <a:normAutofit/>
          </a:bodyPr>
          <a:lstStyle/>
          <a:p>
            <a:r>
              <a:rPr lang="en-IN" sz="4000" b="1" dirty="0"/>
              <a:t>SDLC Stages</a:t>
            </a:r>
          </a:p>
        </p:txBody>
      </p:sp>
      <p:sp>
        <p:nvSpPr>
          <p:cNvPr id="3" name="Content Placeholder 2">
            <a:extLst>
              <a:ext uri="{FF2B5EF4-FFF2-40B4-BE49-F238E27FC236}">
                <a16:creationId xmlns:a16="http://schemas.microsoft.com/office/drawing/2014/main" id="{D7628F72-9CD9-4C9C-B9F1-547321F9DF77}"/>
              </a:ext>
            </a:extLst>
          </p:cNvPr>
          <p:cNvSpPr>
            <a:spLocks noGrp="1"/>
          </p:cNvSpPr>
          <p:nvPr>
            <p:ph idx="1"/>
          </p:nvPr>
        </p:nvSpPr>
        <p:spPr>
          <a:xfrm>
            <a:off x="295276" y="1097756"/>
            <a:ext cx="10972800" cy="4662488"/>
          </a:xfrm>
        </p:spPr>
        <p:txBody>
          <a:bodyPr>
            <a:noAutofit/>
          </a:bodyPr>
          <a:lstStyle/>
          <a:p>
            <a:pPr marL="0" indent="0">
              <a:buNone/>
            </a:pPr>
            <a:r>
              <a:rPr lang="en-US" sz="1800" b="1" dirty="0">
                <a:latin typeface="+mj-lt"/>
              </a:rPr>
              <a:t>Stage 1: Planning and Requirement Analysis</a:t>
            </a:r>
          </a:p>
          <a:p>
            <a:endParaRPr lang="en-US" sz="1800" dirty="0">
              <a:latin typeface="+mj-lt"/>
            </a:endParaRPr>
          </a:p>
          <a:p>
            <a:r>
              <a:rPr lang="en-US" sz="1800" dirty="0">
                <a:latin typeface="+mj-lt"/>
              </a:rPr>
              <a:t>Requirement analysis is the most important and fundamental stage in SDLC. It is performed by the senior members of the team with inputs from the customer, the sales department, market surveys and domain experts in the industry. This information is then used to plan the basic project approach and to conduct product feasibility study in the economical, operational and technical areas.</a:t>
            </a:r>
          </a:p>
          <a:p>
            <a:endParaRPr lang="en-US" sz="1800" dirty="0">
              <a:latin typeface="+mj-lt"/>
            </a:endParaRPr>
          </a:p>
          <a:p>
            <a:pPr marL="0" indent="0">
              <a:buNone/>
            </a:pPr>
            <a:r>
              <a:rPr lang="en-US" sz="1800" dirty="0">
                <a:latin typeface="+mj-lt"/>
              </a:rPr>
              <a:t> </a:t>
            </a:r>
            <a:r>
              <a:rPr lang="en-US" sz="1800" b="1" dirty="0">
                <a:latin typeface="+mj-lt"/>
              </a:rPr>
              <a:t>Stage 2:  Design Approach</a:t>
            </a:r>
          </a:p>
          <a:p>
            <a:endParaRPr lang="en-US" sz="1800" dirty="0">
              <a:latin typeface="+mj-lt"/>
            </a:endParaRPr>
          </a:p>
          <a:p>
            <a:r>
              <a:rPr lang="en-US" sz="1800" dirty="0">
                <a:latin typeface="+mj-lt"/>
              </a:rPr>
              <a:t>Based on the requirements , usually more than one design approach for the product architecture is proposed and documented in a DDS - Design Document Specification.</a:t>
            </a:r>
          </a:p>
          <a:p>
            <a:r>
              <a:rPr lang="en-US" sz="1800" dirty="0">
                <a:latin typeface="+mj-lt"/>
              </a:rPr>
              <a:t>This DDS is reviewed by all the important stakeholders and based on various parameters as risk assessment</a:t>
            </a:r>
            <a:r>
              <a:rPr lang="en-US" sz="1800">
                <a:latin typeface="+mj-lt"/>
              </a:rPr>
              <a:t>, product </a:t>
            </a:r>
            <a:r>
              <a:rPr lang="en-US" sz="1800" dirty="0">
                <a:latin typeface="+mj-lt"/>
              </a:rPr>
              <a:t>robustness, design modularity, budget and time constraints, the best design approach is selected for the product.</a:t>
            </a:r>
          </a:p>
          <a:p>
            <a:r>
              <a:rPr lang="en-US" sz="1800" dirty="0">
                <a:latin typeface="+mj-lt"/>
              </a:rPr>
              <a:t>A design approach clearly defines all the architectural modules of the product along with its communication and data flow representation with the external and third party modules (if any). The internal design of all the modules of the proposed architecture should be clearly defined with the minutest of the details in DDS.</a:t>
            </a:r>
          </a:p>
          <a:p>
            <a:endParaRPr lang="en-US" sz="1800" dirty="0">
              <a:latin typeface="+mj-lt"/>
            </a:endParaRPr>
          </a:p>
          <a:p>
            <a:endParaRPr lang="en-IN" sz="1800" dirty="0">
              <a:latin typeface="+mj-lt"/>
            </a:endParaRPr>
          </a:p>
        </p:txBody>
      </p:sp>
    </p:spTree>
    <p:extLst>
      <p:ext uri="{BB962C8B-B14F-4D97-AF65-F5344CB8AC3E}">
        <p14:creationId xmlns:p14="http://schemas.microsoft.com/office/powerpoint/2010/main" val="128769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0AA2-4482-4244-B001-817E0A089CC1}"/>
              </a:ext>
            </a:extLst>
          </p:cNvPr>
          <p:cNvSpPr>
            <a:spLocks noGrp="1"/>
          </p:cNvSpPr>
          <p:nvPr>
            <p:ph type="title"/>
          </p:nvPr>
        </p:nvSpPr>
        <p:spPr>
          <a:xfrm>
            <a:off x="381000" y="165100"/>
            <a:ext cx="10515600" cy="1325563"/>
          </a:xfrm>
        </p:spPr>
        <p:txBody>
          <a:bodyPr>
            <a:normAutofit/>
          </a:bodyPr>
          <a:lstStyle/>
          <a:p>
            <a:r>
              <a:rPr lang="en-IN" sz="4000" b="1" dirty="0"/>
              <a:t>SDLC Stages</a:t>
            </a:r>
          </a:p>
        </p:txBody>
      </p:sp>
      <p:sp>
        <p:nvSpPr>
          <p:cNvPr id="3" name="Content Placeholder 2">
            <a:extLst>
              <a:ext uri="{FF2B5EF4-FFF2-40B4-BE49-F238E27FC236}">
                <a16:creationId xmlns:a16="http://schemas.microsoft.com/office/drawing/2014/main" id="{D2DDB65B-5A89-40EB-9289-5BFC30DE57B9}"/>
              </a:ext>
            </a:extLst>
          </p:cNvPr>
          <p:cNvSpPr>
            <a:spLocks noGrp="1"/>
          </p:cNvSpPr>
          <p:nvPr>
            <p:ph idx="1"/>
          </p:nvPr>
        </p:nvSpPr>
        <p:spPr>
          <a:xfrm>
            <a:off x="381000" y="1409700"/>
            <a:ext cx="10972800" cy="4767263"/>
          </a:xfrm>
        </p:spPr>
        <p:txBody>
          <a:bodyPr>
            <a:noAutofit/>
          </a:bodyPr>
          <a:lstStyle/>
          <a:p>
            <a:pPr marL="0" indent="0">
              <a:buNone/>
            </a:pPr>
            <a:r>
              <a:rPr lang="en-US" sz="2000" b="1" dirty="0">
                <a:latin typeface="+mj-lt"/>
              </a:rPr>
              <a:t>Stage 3: Building or Developing the Product</a:t>
            </a:r>
          </a:p>
          <a:p>
            <a:r>
              <a:rPr lang="en-US" sz="2000" dirty="0">
                <a:latin typeface="+mj-lt"/>
              </a:rPr>
              <a:t>In this stage of SDLC the actual development starts and the product is built. The programming code is generated as per DDS during this stage. If the design is performed in a detailed and organized manner, code generation can be accomplished without much hassle.</a:t>
            </a:r>
          </a:p>
          <a:p>
            <a:endParaRPr lang="en-US" sz="2000" dirty="0">
              <a:latin typeface="+mj-lt"/>
            </a:endParaRPr>
          </a:p>
          <a:p>
            <a:r>
              <a:rPr lang="en-US" sz="2000" dirty="0">
                <a:latin typeface="+mj-lt"/>
              </a:rPr>
              <a:t>Developers must follow the coding guidelines defined by their organization and programming tools like compilers, interpreters, debuggers, etc. are used to generate the code. Different high level programming languages such as C, C++, Pascal, Java and PHP are used for coding. The programming language is chosen with respect to the type of software being developed.</a:t>
            </a:r>
          </a:p>
          <a:p>
            <a:endParaRPr lang="en-US" sz="2000" dirty="0">
              <a:latin typeface="+mj-lt"/>
            </a:endParaRPr>
          </a:p>
          <a:p>
            <a:pPr marL="0" indent="0">
              <a:buNone/>
            </a:pPr>
            <a:r>
              <a:rPr lang="en-US" sz="2000" dirty="0">
                <a:latin typeface="+mj-lt"/>
              </a:rPr>
              <a:t> </a:t>
            </a:r>
            <a:r>
              <a:rPr lang="en-US" sz="2000" b="1" dirty="0">
                <a:latin typeface="+mj-lt"/>
              </a:rPr>
              <a:t>Stage 4: Testing the Product</a:t>
            </a:r>
          </a:p>
          <a:p>
            <a:r>
              <a:rPr lang="en-US" sz="2000" dirty="0">
                <a:latin typeface="+mj-lt"/>
              </a:rPr>
              <a:t>This stage is usually a subset of all the stages as in the modern SDLC models, the testing activities are mostly involved in all the stages of SDLC. However, this stage refers to the testing only stage of the product where product defects are reported, tracked, fixed and retested, until the product reaches the quality standards defined in the SRS.</a:t>
            </a:r>
          </a:p>
          <a:p>
            <a:endParaRPr lang="en-US" sz="2000" dirty="0">
              <a:latin typeface="+mj-lt"/>
            </a:endParaRPr>
          </a:p>
          <a:p>
            <a:endParaRPr lang="en-US" sz="2000" dirty="0">
              <a:latin typeface="+mj-lt"/>
            </a:endParaRPr>
          </a:p>
          <a:p>
            <a:endParaRPr lang="en-IN" sz="2000" dirty="0">
              <a:latin typeface="+mj-lt"/>
            </a:endParaRPr>
          </a:p>
        </p:txBody>
      </p:sp>
    </p:spTree>
    <p:extLst>
      <p:ext uri="{BB962C8B-B14F-4D97-AF65-F5344CB8AC3E}">
        <p14:creationId xmlns:p14="http://schemas.microsoft.com/office/powerpoint/2010/main" val="111597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D1E8-B9AB-4AC8-A161-646934A07267}"/>
              </a:ext>
            </a:extLst>
          </p:cNvPr>
          <p:cNvSpPr>
            <a:spLocks noGrp="1"/>
          </p:cNvSpPr>
          <p:nvPr>
            <p:ph type="title"/>
          </p:nvPr>
        </p:nvSpPr>
        <p:spPr>
          <a:xfrm>
            <a:off x="552450" y="203200"/>
            <a:ext cx="10515600" cy="1325563"/>
          </a:xfrm>
        </p:spPr>
        <p:txBody>
          <a:bodyPr>
            <a:normAutofit/>
          </a:bodyPr>
          <a:lstStyle/>
          <a:p>
            <a:r>
              <a:rPr lang="en-IN" sz="4000" b="1" dirty="0"/>
              <a:t>SDLC Stages</a:t>
            </a:r>
          </a:p>
        </p:txBody>
      </p:sp>
      <p:sp>
        <p:nvSpPr>
          <p:cNvPr id="3" name="Content Placeholder 2">
            <a:extLst>
              <a:ext uri="{FF2B5EF4-FFF2-40B4-BE49-F238E27FC236}">
                <a16:creationId xmlns:a16="http://schemas.microsoft.com/office/drawing/2014/main" id="{A4948F75-8E61-4A16-9681-897D7174441C}"/>
              </a:ext>
            </a:extLst>
          </p:cNvPr>
          <p:cNvSpPr>
            <a:spLocks noGrp="1"/>
          </p:cNvSpPr>
          <p:nvPr>
            <p:ph idx="1"/>
          </p:nvPr>
        </p:nvSpPr>
        <p:spPr>
          <a:xfrm>
            <a:off x="552450" y="1619250"/>
            <a:ext cx="10801350" cy="4557713"/>
          </a:xfrm>
        </p:spPr>
        <p:txBody>
          <a:bodyPr>
            <a:normAutofit/>
          </a:bodyPr>
          <a:lstStyle/>
          <a:p>
            <a:pPr marL="0" indent="0">
              <a:buNone/>
            </a:pPr>
            <a:r>
              <a:rPr lang="en-US" sz="2000" b="1" dirty="0">
                <a:latin typeface="+mj-lt"/>
              </a:rPr>
              <a:t>Stage 5: Deployment and Maintenance</a:t>
            </a:r>
          </a:p>
          <a:p>
            <a:pPr marL="0" indent="0">
              <a:buNone/>
            </a:pPr>
            <a:endParaRPr lang="en-US" sz="2000" b="1" dirty="0">
              <a:latin typeface="+mj-lt"/>
            </a:endParaRPr>
          </a:p>
          <a:p>
            <a:r>
              <a:rPr lang="en-US" sz="2000" dirty="0">
                <a:latin typeface="+mj-lt"/>
              </a:rPr>
              <a:t>Once the product is tested and ready to be deployed it is released formally in the appropriate market. Sometimes product deployment happens in stages as per the business strategy of that organization. The product may first be released in a limited segment and tested in the real business environment (UAT- User acceptance testing).</a:t>
            </a:r>
          </a:p>
          <a:p>
            <a:endParaRPr lang="en-US" sz="2000" dirty="0">
              <a:latin typeface="+mj-lt"/>
            </a:endParaRPr>
          </a:p>
          <a:p>
            <a:r>
              <a:rPr lang="en-US" sz="2000" dirty="0">
                <a:latin typeface="+mj-lt"/>
              </a:rPr>
              <a:t>Then based on the feedback, the product may be released as it is or with suggested enhancements in the targeting market segment. After the product is released in the market, its maintenance is done for the existing customer base.</a:t>
            </a:r>
          </a:p>
          <a:p>
            <a:endParaRPr lang="en-US" sz="2000" dirty="0">
              <a:latin typeface="+mj-lt"/>
            </a:endParaRPr>
          </a:p>
          <a:p>
            <a:endParaRPr lang="en-IN" sz="2000" dirty="0">
              <a:latin typeface="+mj-lt"/>
            </a:endParaRPr>
          </a:p>
        </p:txBody>
      </p:sp>
    </p:spTree>
    <p:extLst>
      <p:ext uri="{BB962C8B-B14F-4D97-AF65-F5344CB8AC3E}">
        <p14:creationId xmlns:p14="http://schemas.microsoft.com/office/powerpoint/2010/main" val="353337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C895-0CB8-4227-AF8C-0F73031980B4}"/>
              </a:ext>
            </a:extLst>
          </p:cNvPr>
          <p:cNvSpPr>
            <a:spLocks noGrp="1"/>
          </p:cNvSpPr>
          <p:nvPr>
            <p:ph type="title"/>
          </p:nvPr>
        </p:nvSpPr>
        <p:spPr>
          <a:xfrm>
            <a:off x="514350" y="165100"/>
            <a:ext cx="10515600" cy="1325563"/>
          </a:xfrm>
        </p:spPr>
        <p:txBody>
          <a:bodyPr/>
          <a:lstStyle/>
          <a:p>
            <a:r>
              <a:rPr lang="en-US" dirty="0"/>
              <a:t>Software Development Life Cycle Models</a:t>
            </a:r>
            <a:endParaRPr lang="en-IN" dirty="0"/>
          </a:p>
        </p:txBody>
      </p:sp>
      <p:sp>
        <p:nvSpPr>
          <p:cNvPr id="3" name="Content Placeholder 2">
            <a:extLst>
              <a:ext uri="{FF2B5EF4-FFF2-40B4-BE49-F238E27FC236}">
                <a16:creationId xmlns:a16="http://schemas.microsoft.com/office/drawing/2014/main" id="{1E93366B-F865-4BB2-9C41-5732294B0D17}"/>
              </a:ext>
            </a:extLst>
          </p:cNvPr>
          <p:cNvSpPr>
            <a:spLocks noGrp="1"/>
          </p:cNvSpPr>
          <p:nvPr>
            <p:ph idx="1"/>
          </p:nvPr>
        </p:nvSpPr>
        <p:spPr>
          <a:xfrm>
            <a:off x="609600" y="1768475"/>
            <a:ext cx="10515600" cy="4351338"/>
          </a:xfrm>
        </p:spPr>
        <p:txBody>
          <a:bodyPr/>
          <a:lstStyle/>
          <a:p>
            <a:r>
              <a:rPr lang="en-IN" dirty="0"/>
              <a:t>Waterfall</a:t>
            </a:r>
          </a:p>
          <a:p>
            <a:r>
              <a:rPr lang="en-IN" dirty="0"/>
              <a:t>Lean</a:t>
            </a:r>
          </a:p>
          <a:p>
            <a:r>
              <a:rPr lang="en-IN" dirty="0"/>
              <a:t>Agile</a:t>
            </a:r>
          </a:p>
          <a:p>
            <a:r>
              <a:rPr lang="en-IN" dirty="0"/>
              <a:t>DevOps</a:t>
            </a:r>
          </a:p>
        </p:txBody>
      </p:sp>
      <p:pic>
        <p:nvPicPr>
          <p:cNvPr id="4" name="Picture 3">
            <a:extLst>
              <a:ext uri="{FF2B5EF4-FFF2-40B4-BE49-F238E27FC236}">
                <a16:creationId xmlns:a16="http://schemas.microsoft.com/office/drawing/2014/main" id="{F3404336-C82B-4194-8BCF-AA586B9095FF}"/>
              </a:ext>
            </a:extLst>
          </p:cNvPr>
          <p:cNvPicPr>
            <a:picLocks noChangeAspect="1"/>
          </p:cNvPicPr>
          <p:nvPr/>
        </p:nvPicPr>
        <p:blipFill>
          <a:blip r:embed="rId2"/>
          <a:stretch>
            <a:fillRect/>
          </a:stretch>
        </p:blipFill>
        <p:spPr>
          <a:xfrm>
            <a:off x="5867400" y="1690688"/>
            <a:ext cx="5715000" cy="3000375"/>
          </a:xfrm>
          <a:prstGeom prst="rect">
            <a:avLst/>
          </a:prstGeom>
        </p:spPr>
      </p:pic>
    </p:spTree>
    <p:extLst>
      <p:ext uri="{BB962C8B-B14F-4D97-AF65-F5344CB8AC3E}">
        <p14:creationId xmlns:p14="http://schemas.microsoft.com/office/powerpoint/2010/main" val="127401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0B40-4B90-4939-A6FE-C7D6036D49DC}"/>
              </a:ext>
            </a:extLst>
          </p:cNvPr>
          <p:cNvSpPr>
            <a:spLocks noGrp="1"/>
          </p:cNvSpPr>
          <p:nvPr>
            <p:ph type="title"/>
          </p:nvPr>
        </p:nvSpPr>
        <p:spPr/>
        <p:txBody>
          <a:bodyPr>
            <a:normAutofit/>
          </a:bodyPr>
          <a:lstStyle/>
          <a:p>
            <a:r>
              <a:rPr lang="en-IN" sz="4000" b="1" dirty="0"/>
              <a:t> Waterfall Model </a:t>
            </a:r>
          </a:p>
        </p:txBody>
      </p:sp>
      <p:pic>
        <p:nvPicPr>
          <p:cNvPr id="4" name="Content Placeholder 3">
            <a:extLst>
              <a:ext uri="{FF2B5EF4-FFF2-40B4-BE49-F238E27FC236}">
                <a16:creationId xmlns:a16="http://schemas.microsoft.com/office/drawing/2014/main" id="{B9E72926-FE8E-4559-8138-191D33CB05C1}"/>
              </a:ext>
            </a:extLst>
          </p:cNvPr>
          <p:cNvPicPr>
            <a:picLocks noGrp="1" noChangeAspect="1"/>
          </p:cNvPicPr>
          <p:nvPr>
            <p:ph idx="1"/>
          </p:nvPr>
        </p:nvPicPr>
        <p:blipFill>
          <a:blip r:embed="rId2"/>
          <a:stretch>
            <a:fillRect/>
          </a:stretch>
        </p:blipFill>
        <p:spPr>
          <a:xfrm>
            <a:off x="1190625" y="2029619"/>
            <a:ext cx="8191500" cy="4302838"/>
          </a:xfrm>
          <a:prstGeom prst="rect">
            <a:avLst/>
          </a:prstGeom>
        </p:spPr>
      </p:pic>
    </p:spTree>
    <p:extLst>
      <p:ext uri="{BB962C8B-B14F-4D97-AF65-F5344CB8AC3E}">
        <p14:creationId xmlns:p14="http://schemas.microsoft.com/office/powerpoint/2010/main" val="2872799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1805</Words>
  <Application>Microsoft Office PowerPoint</Application>
  <PresentationFormat>Widescreen</PresentationFormat>
  <Paragraphs>230</Paragraphs>
  <Slides>31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Wingdings</vt:lpstr>
      <vt:lpstr>Office Theme</vt:lpstr>
      <vt:lpstr>PowerPoint Presentation</vt:lpstr>
      <vt:lpstr>Overview of Software Development Life Cycle (SDLC) </vt:lpstr>
      <vt:lpstr> SDLC Phases</vt:lpstr>
      <vt:lpstr>SDLC Flow</vt:lpstr>
      <vt:lpstr>SDLC Stages</vt:lpstr>
      <vt:lpstr>SDLC Stages</vt:lpstr>
      <vt:lpstr>SDLC Stages</vt:lpstr>
      <vt:lpstr>Software Development Life Cycle Models</vt:lpstr>
      <vt:lpstr> Waterfall Model </vt:lpstr>
      <vt:lpstr> Disadvantages of Waterfall Model</vt:lpstr>
      <vt:lpstr> LEAN Management</vt:lpstr>
      <vt:lpstr>Main Pillars of Lean Methodology</vt:lpstr>
      <vt:lpstr>LEAN Principles</vt:lpstr>
      <vt:lpstr>Benefits of LEAN Management</vt:lpstr>
      <vt:lpstr>AGILE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Gaajula</dc:creator>
  <cp:lastModifiedBy>Chaitanya Gaajula</cp:lastModifiedBy>
  <cp:revision>33</cp:revision>
  <dcterms:created xsi:type="dcterms:W3CDTF">2021-08-28T09:49:16Z</dcterms:created>
  <dcterms:modified xsi:type="dcterms:W3CDTF">2022-04-06T15:15:10Z</dcterms:modified>
</cp:coreProperties>
</file>