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dgkiXgGFpSxOrqDFybDsw==" hashData="5QId6rDloXBehKeAPs0hsBVFgPLs4OGgM1TogNMeytFOFupfDixCk47ECg9LtaNM16fSHpy4UO5pbNnbNg9wV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B0A4-6940-4BFA-8FEF-878D5BEB4C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47202E-C3C5-4373-A69F-F36DFB12FE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7C0065-F3B3-4C9F-853C-07439297BC69}"/>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5" name="Footer Placeholder 4">
            <a:extLst>
              <a:ext uri="{FF2B5EF4-FFF2-40B4-BE49-F238E27FC236}">
                <a16:creationId xmlns:a16="http://schemas.microsoft.com/office/drawing/2014/main" id="{3D8825B0-6663-4688-85C6-78BD9E914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126483-4F6F-4B55-90EC-95D42EFBDB0E}"/>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59278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79AD-068D-47C2-A193-7AC40E6094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765784-FEB7-4C52-A869-C85EC1EA0C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B267D-0834-4F1B-9564-0D5B1D3391CE}"/>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5" name="Footer Placeholder 4">
            <a:extLst>
              <a:ext uri="{FF2B5EF4-FFF2-40B4-BE49-F238E27FC236}">
                <a16:creationId xmlns:a16="http://schemas.microsoft.com/office/drawing/2014/main" id="{5BABEDE5-A9B6-4236-863F-0D7E5ECCD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DCDF52-A725-4697-A3C8-03B08350A045}"/>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11255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3166C-F173-4E85-8274-A01B0FA36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C7F94-F0CB-4E5B-8774-915BEE4B3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10BB1-C8F3-4455-A693-2FBF98C73EBE}"/>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5" name="Footer Placeholder 4">
            <a:extLst>
              <a:ext uri="{FF2B5EF4-FFF2-40B4-BE49-F238E27FC236}">
                <a16:creationId xmlns:a16="http://schemas.microsoft.com/office/drawing/2014/main" id="{7AB9190D-A7FB-4BB6-ABE2-CA7739CB6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081AB-0F81-4A41-9AA0-C978340D7D7A}"/>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88624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0A31-73A6-4E4E-842C-79D168953D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CC2469-24E0-4526-ADFB-619E000FD2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3FC49-1FDD-4429-82A8-02FE622F1AA2}"/>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5" name="Footer Placeholder 4">
            <a:extLst>
              <a:ext uri="{FF2B5EF4-FFF2-40B4-BE49-F238E27FC236}">
                <a16:creationId xmlns:a16="http://schemas.microsoft.com/office/drawing/2014/main" id="{A2170761-0821-4B5E-8CF2-546D11722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DCAFF-E508-4CF2-93D4-A0670483C6B1}"/>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93861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7654-61F7-4CF3-B53A-F1901DDA2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319D72-0A8C-492F-9144-A7883D769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70D931-1E8B-4244-B404-E3C88CC861DC}"/>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5" name="Footer Placeholder 4">
            <a:extLst>
              <a:ext uri="{FF2B5EF4-FFF2-40B4-BE49-F238E27FC236}">
                <a16:creationId xmlns:a16="http://schemas.microsoft.com/office/drawing/2014/main" id="{934388F5-6AC1-4D3B-9E87-83E933186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A5E67-6B77-4200-9ED7-A2ADC0740D7E}"/>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372887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938D-A49E-4E8B-A4A2-F9CA5ADB24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6BD92E-B889-446E-9C0A-15733956FF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6A07B9-E936-4CBD-AC6A-8DE5F8B7D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8F4DD0-EB55-4043-B85D-A99DFACB59AD}"/>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6" name="Footer Placeholder 5">
            <a:extLst>
              <a:ext uri="{FF2B5EF4-FFF2-40B4-BE49-F238E27FC236}">
                <a16:creationId xmlns:a16="http://schemas.microsoft.com/office/drawing/2014/main" id="{A0143E41-E542-4FC8-B5F4-E7066B7B97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7E18A5-8670-478E-8A5A-B69B356D30E7}"/>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149301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8790-6B7A-4C7C-A574-73B6F7D758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2F627D-C903-4FE1-BCF3-2A9F7CC1D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F67E3-E4E4-4C3C-93B3-73C3C11B6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13B5A3-B91C-46C7-AA78-1C1B8504F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8889E-0F78-4CB3-BEF5-E6BB0B0D5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9CEE9F-1ACF-4D4F-9A64-09ACB89FBD14}"/>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8" name="Footer Placeholder 7">
            <a:extLst>
              <a:ext uri="{FF2B5EF4-FFF2-40B4-BE49-F238E27FC236}">
                <a16:creationId xmlns:a16="http://schemas.microsoft.com/office/drawing/2014/main" id="{1E884EF4-E69B-418E-849F-7C6CCBF738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856781-2C6B-471A-A1E9-EE4488EAC3C5}"/>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56251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ADF8-0B88-4A7B-A717-BA749A853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C4D6D7-0169-4AAD-8879-7CF5480F1677}"/>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4" name="Footer Placeholder 3">
            <a:extLst>
              <a:ext uri="{FF2B5EF4-FFF2-40B4-BE49-F238E27FC236}">
                <a16:creationId xmlns:a16="http://schemas.microsoft.com/office/drawing/2014/main" id="{2BCFFE7A-D37B-4BBD-BBA6-9573513A73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743334-83E9-44DC-AE9B-720FD8528E8E}"/>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154674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87CBE2-020C-46D5-8637-F9C9F48B821B}"/>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3" name="Footer Placeholder 2">
            <a:extLst>
              <a:ext uri="{FF2B5EF4-FFF2-40B4-BE49-F238E27FC236}">
                <a16:creationId xmlns:a16="http://schemas.microsoft.com/office/drawing/2014/main" id="{4B733301-CEBE-4C75-B684-440900D3DA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7F64D9-4DA3-40EA-9FE3-146E437580F6}"/>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182710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818C-3363-4F7A-BD0D-09321C645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990D05-68AA-4504-981D-D61557E20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624AAE-DCC0-4500-BE4F-13DAA8307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32177C-0135-450B-8BDE-CAFBE8F7DE5B}"/>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6" name="Footer Placeholder 5">
            <a:extLst>
              <a:ext uri="{FF2B5EF4-FFF2-40B4-BE49-F238E27FC236}">
                <a16:creationId xmlns:a16="http://schemas.microsoft.com/office/drawing/2014/main" id="{54C1E116-B977-45EC-9F9A-7F5D83887B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6F297-7FE5-414B-97CC-2D92D553FB19}"/>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25483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43E5-328F-4C6D-88CB-7765AF1AE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809C1A-8C18-4985-BDC7-176D85D7D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137F18-1B0A-41A3-8BCA-597EBD870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9D359-076F-49D9-87CD-F035E73E0EF4}"/>
              </a:ext>
            </a:extLst>
          </p:cNvPr>
          <p:cNvSpPr>
            <a:spLocks noGrp="1"/>
          </p:cNvSpPr>
          <p:nvPr>
            <p:ph type="dt" sz="half" idx="10"/>
          </p:nvPr>
        </p:nvSpPr>
        <p:spPr/>
        <p:txBody>
          <a:bodyPr/>
          <a:lstStyle/>
          <a:p>
            <a:fld id="{07561B71-C4B9-47AB-859F-A1C4D4A63DBB}" type="datetimeFigureOut">
              <a:rPr lang="en-IN" smtClean="0"/>
              <a:t>06-04-2022</a:t>
            </a:fld>
            <a:endParaRPr lang="en-IN"/>
          </a:p>
        </p:txBody>
      </p:sp>
      <p:sp>
        <p:nvSpPr>
          <p:cNvPr id="6" name="Footer Placeholder 5">
            <a:extLst>
              <a:ext uri="{FF2B5EF4-FFF2-40B4-BE49-F238E27FC236}">
                <a16:creationId xmlns:a16="http://schemas.microsoft.com/office/drawing/2014/main" id="{336F118F-5716-4B51-996F-E0BDFB3733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90566-BBA4-4837-930B-1B4B9043DA22}"/>
              </a:ext>
            </a:extLst>
          </p:cNvPr>
          <p:cNvSpPr>
            <a:spLocks noGrp="1"/>
          </p:cNvSpPr>
          <p:nvPr>
            <p:ph type="sldNum" sz="quarter" idx="12"/>
          </p:nvPr>
        </p:nvSpPr>
        <p:spPr/>
        <p:txBody>
          <a:bodyPr/>
          <a:lstStyle/>
          <a:p>
            <a:fld id="{51933DED-8AB1-452D-B7EA-006E58F61019}" type="slidenum">
              <a:rPr lang="en-IN" smtClean="0"/>
              <a:t>‹#›</a:t>
            </a:fld>
            <a:endParaRPr lang="en-IN"/>
          </a:p>
        </p:txBody>
      </p:sp>
    </p:spTree>
    <p:extLst>
      <p:ext uri="{BB962C8B-B14F-4D97-AF65-F5344CB8AC3E}">
        <p14:creationId xmlns:p14="http://schemas.microsoft.com/office/powerpoint/2010/main" val="144851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B9727-8433-4CA7-9684-B9A699348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825BE-4A0C-4953-A9C1-49DB64AA8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02416-534C-4D86-87C0-0E23DCF8F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61B71-C4B9-47AB-859F-A1C4D4A63DBB}" type="datetimeFigureOut">
              <a:rPr lang="en-IN" smtClean="0"/>
              <a:t>06-04-2022</a:t>
            </a:fld>
            <a:endParaRPr lang="en-IN"/>
          </a:p>
        </p:txBody>
      </p:sp>
      <p:sp>
        <p:nvSpPr>
          <p:cNvPr id="5" name="Footer Placeholder 4">
            <a:extLst>
              <a:ext uri="{FF2B5EF4-FFF2-40B4-BE49-F238E27FC236}">
                <a16:creationId xmlns:a16="http://schemas.microsoft.com/office/drawing/2014/main" id="{603EB2A6-F9A8-4260-AFDA-782E7509F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19916D-AB57-44F5-8876-82825A658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33DED-8AB1-452D-B7EA-006E58F61019}" type="slidenum">
              <a:rPr lang="en-IN" smtClean="0"/>
              <a:t>‹#›</a:t>
            </a:fld>
            <a:endParaRPr lang="en-IN"/>
          </a:p>
        </p:txBody>
      </p:sp>
    </p:spTree>
    <p:extLst>
      <p:ext uri="{BB962C8B-B14F-4D97-AF65-F5344CB8AC3E}">
        <p14:creationId xmlns:p14="http://schemas.microsoft.com/office/powerpoint/2010/main" val="810814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E415-8B62-4B01-A9A3-9EF9D858E916}"/>
              </a:ext>
            </a:extLst>
          </p:cNvPr>
          <p:cNvSpPr>
            <a:spLocks noGrp="1"/>
          </p:cNvSpPr>
          <p:nvPr>
            <p:ph type="ctrTitle"/>
          </p:nvPr>
        </p:nvSpPr>
        <p:spPr/>
        <p:txBody>
          <a:bodyPr>
            <a:normAutofit/>
          </a:bodyPr>
          <a:lstStyle/>
          <a:p>
            <a:r>
              <a:rPr lang="en-IN" sz="4800" b="1" dirty="0"/>
              <a:t>Working with Kanban</a:t>
            </a:r>
          </a:p>
        </p:txBody>
      </p:sp>
    </p:spTree>
    <p:extLst>
      <p:ext uri="{BB962C8B-B14F-4D97-AF65-F5344CB8AC3E}">
        <p14:creationId xmlns:p14="http://schemas.microsoft.com/office/powerpoint/2010/main" val="275356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4C7F0-4DDC-4617-A5E6-9398EF7007D5}"/>
              </a:ext>
            </a:extLst>
          </p:cNvPr>
          <p:cNvSpPr>
            <a:spLocks noGrp="1"/>
          </p:cNvSpPr>
          <p:nvPr>
            <p:ph idx="1"/>
          </p:nvPr>
        </p:nvSpPr>
        <p:spPr>
          <a:xfrm>
            <a:off x="704850" y="815975"/>
            <a:ext cx="10515600" cy="4351338"/>
          </a:xfrm>
        </p:spPr>
        <p:txBody>
          <a:bodyPr>
            <a:normAutofit/>
          </a:bodyPr>
          <a:lstStyle/>
          <a:p>
            <a:endParaRPr lang="en-IN" sz="4400" dirty="0"/>
          </a:p>
          <a:p>
            <a:endParaRPr lang="en-IN" sz="4400" dirty="0"/>
          </a:p>
          <a:p>
            <a:pPr marL="0" indent="0">
              <a:buNone/>
            </a:pPr>
            <a:endParaRPr lang="en-IN" sz="4400" dirty="0"/>
          </a:p>
          <a:p>
            <a:pPr marL="0" indent="0">
              <a:buNone/>
            </a:pPr>
            <a:r>
              <a:rPr lang="en-IN" sz="4400" dirty="0"/>
              <a:t>                            Thank You</a:t>
            </a:r>
          </a:p>
        </p:txBody>
      </p:sp>
    </p:spTree>
    <p:extLst>
      <p:ext uri="{BB962C8B-B14F-4D97-AF65-F5344CB8AC3E}">
        <p14:creationId xmlns:p14="http://schemas.microsoft.com/office/powerpoint/2010/main" val="144747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3E71-2FD0-43E4-BA06-6085F68B45AF}"/>
              </a:ext>
            </a:extLst>
          </p:cNvPr>
          <p:cNvSpPr>
            <a:spLocks noGrp="1"/>
          </p:cNvSpPr>
          <p:nvPr>
            <p:ph type="title"/>
          </p:nvPr>
        </p:nvSpPr>
        <p:spPr>
          <a:xfrm>
            <a:off x="590550" y="184150"/>
            <a:ext cx="10515600" cy="1325563"/>
          </a:xfrm>
        </p:spPr>
        <p:txBody>
          <a:bodyPr>
            <a:normAutofit/>
          </a:bodyPr>
          <a:lstStyle/>
          <a:p>
            <a:r>
              <a:rPr lang="en-IN" sz="4000" b="1" dirty="0"/>
              <a:t>Visual Management in Agile</a:t>
            </a:r>
          </a:p>
        </p:txBody>
      </p:sp>
      <p:sp>
        <p:nvSpPr>
          <p:cNvPr id="3" name="Content Placeholder 2">
            <a:extLst>
              <a:ext uri="{FF2B5EF4-FFF2-40B4-BE49-F238E27FC236}">
                <a16:creationId xmlns:a16="http://schemas.microsoft.com/office/drawing/2014/main" id="{41FFE4DC-4B1F-4FA3-A011-88DF170049BE}"/>
              </a:ext>
            </a:extLst>
          </p:cNvPr>
          <p:cNvSpPr>
            <a:spLocks noGrp="1"/>
          </p:cNvSpPr>
          <p:nvPr>
            <p:ph idx="1"/>
          </p:nvPr>
        </p:nvSpPr>
        <p:spPr>
          <a:xfrm>
            <a:off x="457200" y="1762125"/>
            <a:ext cx="11544300" cy="4414838"/>
          </a:xfrm>
        </p:spPr>
        <p:txBody>
          <a:bodyPr>
            <a:normAutofit/>
          </a:bodyPr>
          <a:lstStyle/>
          <a:p>
            <a:r>
              <a:rPr lang="en-US" sz="2200" dirty="0">
                <a:latin typeface="+mj-lt"/>
              </a:rPr>
              <a:t>Visual Management is one of the strongest tools to stimulate collaboration and ensures that the pitfalls are uncovered. The tool helps ensure the work done by a team is constantly visible on manual or electronic boards. </a:t>
            </a:r>
          </a:p>
          <a:p>
            <a:endParaRPr lang="en-US" sz="2200" dirty="0">
              <a:latin typeface="+mj-lt"/>
            </a:endParaRPr>
          </a:p>
          <a:p>
            <a:pPr marL="0" indent="0">
              <a:buNone/>
            </a:pPr>
            <a:r>
              <a:rPr lang="en-US" sz="2200" b="1" dirty="0">
                <a:latin typeface="+mj-lt"/>
              </a:rPr>
              <a:t>It also helps:</a:t>
            </a:r>
          </a:p>
          <a:p>
            <a:r>
              <a:rPr lang="en-US" sz="2200" dirty="0">
                <a:latin typeface="+mj-lt"/>
              </a:rPr>
              <a:t>Identify work and impediments.</a:t>
            </a:r>
          </a:p>
          <a:p>
            <a:r>
              <a:rPr lang="en-US" sz="2200" dirty="0">
                <a:latin typeface="+mj-lt"/>
              </a:rPr>
              <a:t>Communicate important information</a:t>
            </a:r>
          </a:p>
          <a:p>
            <a:r>
              <a:rPr lang="en-US" sz="2200" dirty="0">
                <a:latin typeface="+mj-lt"/>
              </a:rPr>
              <a:t>Show how to perform a task.</a:t>
            </a:r>
          </a:p>
          <a:p>
            <a:r>
              <a:rPr lang="en-US" sz="2200" dirty="0">
                <a:latin typeface="+mj-lt"/>
              </a:rPr>
              <a:t>Show planning and priorities.</a:t>
            </a:r>
          </a:p>
          <a:p>
            <a:endParaRPr lang="en-US" sz="2200" dirty="0">
              <a:latin typeface="+mj-lt"/>
            </a:endParaRPr>
          </a:p>
          <a:p>
            <a:endParaRPr lang="en-US" sz="2200" dirty="0">
              <a:latin typeface="+mj-lt"/>
            </a:endParaRPr>
          </a:p>
          <a:p>
            <a:endParaRPr lang="en-US" sz="2200" dirty="0">
              <a:latin typeface="+mj-lt"/>
            </a:endParaRPr>
          </a:p>
          <a:p>
            <a:endParaRPr lang="en-IN" sz="2200" dirty="0">
              <a:latin typeface="+mj-lt"/>
            </a:endParaRPr>
          </a:p>
        </p:txBody>
      </p:sp>
    </p:spTree>
    <p:extLst>
      <p:ext uri="{BB962C8B-B14F-4D97-AF65-F5344CB8AC3E}">
        <p14:creationId xmlns:p14="http://schemas.microsoft.com/office/powerpoint/2010/main" val="223964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4906-F77B-4DA4-9604-0046165FE9B7}"/>
              </a:ext>
            </a:extLst>
          </p:cNvPr>
          <p:cNvSpPr>
            <a:spLocks noGrp="1"/>
          </p:cNvSpPr>
          <p:nvPr>
            <p:ph type="title"/>
          </p:nvPr>
        </p:nvSpPr>
        <p:spPr>
          <a:xfrm>
            <a:off x="742950" y="288925"/>
            <a:ext cx="10515600" cy="1325563"/>
          </a:xfrm>
        </p:spPr>
        <p:txBody>
          <a:bodyPr>
            <a:normAutofit/>
          </a:bodyPr>
          <a:lstStyle/>
          <a:p>
            <a:r>
              <a:rPr lang="en-US" sz="3600" b="1" i="0" u="none" strike="noStrike" baseline="0" dirty="0">
                <a:solidFill>
                  <a:srgbClr val="1A1A1A"/>
                </a:solidFill>
                <a:latin typeface="+mn-lt"/>
              </a:rPr>
              <a:t>Visual Management: A Key Tool of Teambuilding</a:t>
            </a:r>
            <a:endParaRPr lang="en-IN" sz="3600" dirty="0">
              <a:latin typeface="+mn-lt"/>
            </a:endParaRPr>
          </a:p>
        </p:txBody>
      </p:sp>
      <p:pic>
        <p:nvPicPr>
          <p:cNvPr id="5" name="Content Placeholder 4">
            <a:extLst>
              <a:ext uri="{FF2B5EF4-FFF2-40B4-BE49-F238E27FC236}">
                <a16:creationId xmlns:a16="http://schemas.microsoft.com/office/drawing/2014/main" id="{3F9C5C25-9CCD-45B0-BEBD-00DB6AD6A187}"/>
              </a:ext>
            </a:extLst>
          </p:cNvPr>
          <p:cNvPicPr>
            <a:picLocks noGrp="1" noChangeAspect="1"/>
          </p:cNvPicPr>
          <p:nvPr>
            <p:ph idx="1"/>
          </p:nvPr>
        </p:nvPicPr>
        <p:blipFill>
          <a:blip r:embed="rId2"/>
          <a:stretch>
            <a:fillRect/>
          </a:stretch>
        </p:blipFill>
        <p:spPr>
          <a:xfrm>
            <a:off x="3171645" y="1825625"/>
            <a:ext cx="5848710" cy="4351338"/>
          </a:xfrm>
        </p:spPr>
      </p:pic>
    </p:spTree>
    <p:extLst>
      <p:ext uri="{BB962C8B-B14F-4D97-AF65-F5344CB8AC3E}">
        <p14:creationId xmlns:p14="http://schemas.microsoft.com/office/powerpoint/2010/main" val="402322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7550-A4E9-49B9-BD75-0AEEF3E98738}"/>
              </a:ext>
            </a:extLst>
          </p:cNvPr>
          <p:cNvSpPr>
            <a:spLocks noGrp="1"/>
          </p:cNvSpPr>
          <p:nvPr>
            <p:ph type="title"/>
          </p:nvPr>
        </p:nvSpPr>
        <p:spPr/>
        <p:txBody>
          <a:bodyPr>
            <a:normAutofit/>
          </a:bodyPr>
          <a:lstStyle/>
          <a:p>
            <a:r>
              <a:rPr lang="en-IN" sz="4000" b="1" dirty="0"/>
              <a:t> What is Kanban</a:t>
            </a:r>
          </a:p>
        </p:txBody>
      </p:sp>
      <p:sp>
        <p:nvSpPr>
          <p:cNvPr id="3" name="Content Placeholder 2">
            <a:extLst>
              <a:ext uri="{FF2B5EF4-FFF2-40B4-BE49-F238E27FC236}">
                <a16:creationId xmlns:a16="http://schemas.microsoft.com/office/drawing/2014/main" id="{33935137-8AC5-44CB-965C-E8379CCDCA71}"/>
              </a:ext>
            </a:extLst>
          </p:cNvPr>
          <p:cNvSpPr>
            <a:spLocks noGrp="1"/>
          </p:cNvSpPr>
          <p:nvPr>
            <p:ph idx="1"/>
          </p:nvPr>
        </p:nvSpPr>
        <p:spPr>
          <a:xfrm>
            <a:off x="466725" y="1543050"/>
            <a:ext cx="10887075" cy="4633913"/>
          </a:xfrm>
        </p:spPr>
        <p:txBody>
          <a:bodyPr>
            <a:normAutofit/>
          </a:bodyPr>
          <a:lstStyle/>
          <a:p>
            <a:r>
              <a:rPr lang="en-US" sz="2200" dirty="0">
                <a:latin typeface="+mj-lt"/>
              </a:rPr>
              <a:t>Popular framework used to implement agile and DevOps software development. It requires real-time communication of capacity and full transparency of work. </a:t>
            </a:r>
          </a:p>
          <a:p>
            <a:endParaRPr lang="en-US" sz="2200" dirty="0">
              <a:latin typeface="+mj-lt"/>
            </a:endParaRPr>
          </a:p>
          <a:p>
            <a:r>
              <a:rPr lang="en-US" sz="2200" dirty="0">
                <a:latin typeface="+mj-lt"/>
              </a:rPr>
              <a:t>Work items are represented visually on a Kanban board, allowing team members to see the state of every piece of work at any time.</a:t>
            </a:r>
          </a:p>
          <a:p>
            <a:endParaRPr lang="en-US" sz="2200" dirty="0">
              <a:latin typeface="+mj-lt"/>
            </a:endParaRPr>
          </a:p>
          <a:p>
            <a:pPr algn="l"/>
            <a:r>
              <a:rPr lang="en-US" sz="2200" b="0" i="0" u="none" strike="noStrike" baseline="0" dirty="0">
                <a:latin typeface="+mj-lt"/>
              </a:rPr>
              <a:t>Kanban is a signaling system that identifies when a new work can enter the system. </a:t>
            </a:r>
          </a:p>
          <a:p>
            <a:pPr algn="l"/>
            <a:endParaRPr lang="en-US" sz="2200" dirty="0">
              <a:latin typeface="+mj-lt"/>
            </a:endParaRPr>
          </a:p>
          <a:p>
            <a:pPr algn="l"/>
            <a:r>
              <a:rPr lang="en-US" sz="2200" b="0" i="0" u="none" strike="noStrike" baseline="0" dirty="0">
                <a:latin typeface="+mj-lt"/>
              </a:rPr>
              <a:t>It helps establish single-piece-flow to ensure flow of value and keep the team free from getting overloaded with work.</a:t>
            </a:r>
            <a:endParaRPr lang="en-IN" sz="2200" dirty="0">
              <a:latin typeface="+mj-lt"/>
            </a:endParaRPr>
          </a:p>
        </p:txBody>
      </p:sp>
    </p:spTree>
    <p:extLst>
      <p:ext uri="{BB962C8B-B14F-4D97-AF65-F5344CB8AC3E}">
        <p14:creationId xmlns:p14="http://schemas.microsoft.com/office/powerpoint/2010/main" val="220154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537F-19CD-4CF8-BC4B-7590EF854ED7}"/>
              </a:ext>
            </a:extLst>
          </p:cNvPr>
          <p:cNvSpPr>
            <a:spLocks noGrp="1"/>
          </p:cNvSpPr>
          <p:nvPr>
            <p:ph type="title"/>
          </p:nvPr>
        </p:nvSpPr>
        <p:spPr/>
        <p:txBody>
          <a:bodyPr>
            <a:normAutofit/>
          </a:bodyPr>
          <a:lstStyle/>
          <a:p>
            <a:r>
              <a:rPr lang="en-IN" sz="4000" b="1" dirty="0"/>
              <a:t>Kanban Board</a:t>
            </a:r>
          </a:p>
        </p:txBody>
      </p:sp>
      <p:sp>
        <p:nvSpPr>
          <p:cNvPr id="3" name="Content Placeholder 2">
            <a:extLst>
              <a:ext uri="{FF2B5EF4-FFF2-40B4-BE49-F238E27FC236}">
                <a16:creationId xmlns:a16="http://schemas.microsoft.com/office/drawing/2014/main" id="{3791804A-0D98-4058-9243-8F46B61CC26B}"/>
              </a:ext>
            </a:extLst>
          </p:cNvPr>
          <p:cNvSpPr>
            <a:spLocks noGrp="1"/>
          </p:cNvSpPr>
          <p:nvPr>
            <p:ph idx="1"/>
          </p:nvPr>
        </p:nvSpPr>
        <p:spPr>
          <a:xfrm>
            <a:off x="838199" y="1825625"/>
            <a:ext cx="10715625" cy="4351338"/>
          </a:xfrm>
        </p:spPr>
        <p:txBody>
          <a:bodyPr>
            <a:normAutofit/>
          </a:bodyPr>
          <a:lstStyle/>
          <a:p>
            <a:r>
              <a:rPr lang="en-US" sz="2200" dirty="0">
                <a:latin typeface="+mj-lt"/>
              </a:rPr>
              <a:t>An agile project management tool designed to help visualize work, limit work-in-progress, and maximize efficiency (or flow). </a:t>
            </a:r>
          </a:p>
          <a:p>
            <a:endParaRPr lang="en-US" sz="2200" dirty="0">
              <a:latin typeface="+mj-lt"/>
            </a:endParaRPr>
          </a:p>
          <a:p>
            <a:r>
              <a:rPr lang="en-US" sz="2200" dirty="0">
                <a:latin typeface="+mj-lt"/>
              </a:rPr>
              <a:t>It can help both agile and DevOps teams establish order in their daily work. </a:t>
            </a:r>
          </a:p>
          <a:p>
            <a:endParaRPr lang="en-US" sz="2200" dirty="0">
              <a:latin typeface="+mj-lt"/>
            </a:endParaRPr>
          </a:p>
          <a:p>
            <a:r>
              <a:rPr lang="en-US" sz="2200" dirty="0">
                <a:latin typeface="+mj-lt"/>
              </a:rPr>
              <a:t>Kanban boards use cards, columns, and continuous improvement to help technology and service teams commit to the right amount of work, and get it done!</a:t>
            </a:r>
          </a:p>
          <a:p>
            <a:endParaRPr lang="en-IN" sz="2200" dirty="0">
              <a:latin typeface="+mj-lt"/>
            </a:endParaRPr>
          </a:p>
        </p:txBody>
      </p:sp>
    </p:spTree>
    <p:extLst>
      <p:ext uri="{BB962C8B-B14F-4D97-AF65-F5344CB8AC3E}">
        <p14:creationId xmlns:p14="http://schemas.microsoft.com/office/powerpoint/2010/main" val="257687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C71C-C694-4E58-BC55-E9B51099CB3D}"/>
              </a:ext>
            </a:extLst>
          </p:cNvPr>
          <p:cNvSpPr>
            <a:spLocks noGrp="1"/>
          </p:cNvSpPr>
          <p:nvPr>
            <p:ph type="title"/>
          </p:nvPr>
        </p:nvSpPr>
        <p:spPr/>
        <p:txBody>
          <a:bodyPr/>
          <a:lstStyle/>
          <a:p>
            <a:r>
              <a:rPr lang="en-IN" b="1" dirty="0"/>
              <a:t> Kanban Board</a:t>
            </a:r>
          </a:p>
        </p:txBody>
      </p:sp>
      <p:pic>
        <p:nvPicPr>
          <p:cNvPr id="4" name="Content Placeholder 3">
            <a:extLst>
              <a:ext uri="{FF2B5EF4-FFF2-40B4-BE49-F238E27FC236}">
                <a16:creationId xmlns:a16="http://schemas.microsoft.com/office/drawing/2014/main" id="{1989786D-304A-42A2-89D7-4402AEA7C4E0}"/>
              </a:ext>
            </a:extLst>
          </p:cNvPr>
          <p:cNvPicPr>
            <a:picLocks noGrp="1" noChangeAspect="1"/>
          </p:cNvPicPr>
          <p:nvPr>
            <p:ph idx="1"/>
          </p:nvPr>
        </p:nvPicPr>
        <p:blipFill>
          <a:blip r:embed="rId2"/>
          <a:stretch>
            <a:fillRect/>
          </a:stretch>
        </p:blipFill>
        <p:spPr>
          <a:xfrm>
            <a:off x="2642658" y="1978025"/>
            <a:ext cx="5801784" cy="4351338"/>
          </a:xfrm>
          <a:prstGeom prst="rect">
            <a:avLst/>
          </a:prstGeom>
        </p:spPr>
      </p:pic>
    </p:spTree>
    <p:extLst>
      <p:ext uri="{BB962C8B-B14F-4D97-AF65-F5344CB8AC3E}">
        <p14:creationId xmlns:p14="http://schemas.microsoft.com/office/powerpoint/2010/main" val="282167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840A-BA61-409C-AC87-AECF74C34057}"/>
              </a:ext>
            </a:extLst>
          </p:cNvPr>
          <p:cNvSpPr>
            <a:spLocks noGrp="1"/>
          </p:cNvSpPr>
          <p:nvPr>
            <p:ph type="title"/>
          </p:nvPr>
        </p:nvSpPr>
        <p:spPr/>
        <p:txBody>
          <a:bodyPr>
            <a:normAutofit/>
          </a:bodyPr>
          <a:lstStyle/>
          <a:p>
            <a:r>
              <a:rPr lang="en-IN" sz="4000" b="1" dirty="0"/>
              <a:t> Components of Kanban Board</a:t>
            </a:r>
          </a:p>
        </p:txBody>
      </p:sp>
      <p:sp>
        <p:nvSpPr>
          <p:cNvPr id="3" name="Content Placeholder 2">
            <a:extLst>
              <a:ext uri="{FF2B5EF4-FFF2-40B4-BE49-F238E27FC236}">
                <a16:creationId xmlns:a16="http://schemas.microsoft.com/office/drawing/2014/main" id="{47014AA5-42EC-422B-B2DF-1F355C8C0AE7}"/>
              </a:ext>
            </a:extLst>
          </p:cNvPr>
          <p:cNvSpPr>
            <a:spLocks noGrp="1"/>
          </p:cNvSpPr>
          <p:nvPr>
            <p:ph idx="1"/>
          </p:nvPr>
        </p:nvSpPr>
        <p:spPr>
          <a:xfrm>
            <a:off x="476249" y="1600200"/>
            <a:ext cx="11439525" cy="4576763"/>
          </a:xfrm>
        </p:spPr>
        <p:txBody>
          <a:bodyPr>
            <a:noAutofit/>
          </a:bodyPr>
          <a:lstStyle/>
          <a:p>
            <a:r>
              <a:rPr lang="en-US" sz="2200" b="1" dirty="0">
                <a:latin typeface="+mj-lt"/>
              </a:rPr>
              <a:t>Visual Signals </a:t>
            </a:r>
            <a:r>
              <a:rPr lang="en-US" sz="2200" dirty="0">
                <a:latin typeface="+mj-lt"/>
              </a:rPr>
              <a:t>— One of the first things you’ll notice about a </a:t>
            </a:r>
            <a:r>
              <a:rPr lang="en-US" sz="2200" dirty="0" err="1">
                <a:latin typeface="+mj-lt"/>
              </a:rPr>
              <a:t>kanban</a:t>
            </a:r>
            <a:r>
              <a:rPr lang="en-US" sz="2200" dirty="0">
                <a:latin typeface="+mj-lt"/>
              </a:rPr>
              <a:t> board are the visual cards (stickies, tickets, or otherwise). Kanban teams write all of their projects and work items onto cards, usually one per card. For agile teams, each card could encapsulate one user story. Once on the board, these visual signals help teammates and stakeholders quickly understand what the team is working on.</a:t>
            </a:r>
          </a:p>
          <a:p>
            <a:r>
              <a:rPr lang="en-US" sz="2200" b="1" dirty="0">
                <a:latin typeface="+mj-lt"/>
              </a:rPr>
              <a:t>Columns</a:t>
            </a:r>
            <a:r>
              <a:rPr lang="en-US" sz="2200" dirty="0">
                <a:latin typeface="+mj-lt"/>
              </a:rPr>
              <a:t> — Another hallmark of the </a:t>
            </a:r>
            <a:r>
              <a:rPr lang="en-US" sz="2200" dirty="0" err="1">
                <a:latin typeface="+mj-lt"/>
              </a:rPr>
              <a:t>kanban</a:t>
            </a:r>
            <a:r>
              <a:rPr lang="en-US" sz="2200" dirty="0">
                <a:latin typeface="+mj-lt"/>
              </a:rPr>
              <a:t> board are the columns. Each column represents a specific activity that together compose a “workflow”. Cards flow through the workflow until completion. Workflows can be as simple as “To Do,” “In Progress,” “Complete,” or much more complex.</a:t>
            </a:r>
          </a:p>
          <a:p>
            <a:r>
              <a:rPr lang="en-US" sz="2200" b="1" dirty="0">
                <a:latin typeface="+mj-lt"/>
              </a:rPr>
              <a:t>Work In Progress (WIP) Limits </a:t>
            </a:r>
            <a:r>
              <a:rPr lang="en-US" sz="2200" dirty="0">
                <a:latin typeface="+mj-lt"/>
              </a:rPr>
              <a:t>— WIP limits are the maximum number of cards that can be in one column at any given time. A column with a WIP limit of three cannot have more than three cards in it. When the column is “maxed-out” the team needs to swarm on those cards and move them forward before new cards can move into that stage of the workflow. These WIP limits are critical for exposing bottlenecks in the workflow and maximizing flow. WIP limits give you an early warning sign that you committed to too much work.</a:t>
            </a:r>
            <a:endParaRPr lang="en-IN" sz="2200" dirty="0">
              <a:latin typeface="+mj-lt"/>
            </a:endParaRPr>
          </a:p>
        </p:txBody>
      </p:sp>
    </p:spTree>
    <p:extLst>
      <p:ext uri="{BB962C8B-B14F-4D97-AF65-F5344CB8AC3E}">
        <p14:creationId xmlns:p14="http://schemas.microsoft.com/office/powerpoint/2010/main" val="76864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1246-C327-4263-AF62-D5FD21BC95DC}"/>
              </a:ext>
            </a:extLst>
          </p:cNvPr>
          <p:cNvSpPr>
            <a:spLocks noGrp="1"/>
          </p:cNvSpPr>
          <p:nvPr>
            <p:ph type="title"/>
          </p:nvPr>
        </p:nvSpPr>
        <p:spPr/>
        <p:txBody>
          <a:bodyPr/>
          <a:lstStyle/>
          <a:p>
            <a:r>
              <a:rPr lang="en-IN" sz="4400" b="1" dirty="0"/>
              <a:t> Components of Kanban Board</a:t>
            </a:r>
            <a:endParaRPr lang="en-IN" dirty="0"/>
          </a:p>
        </p:txBody>
      </p:sp>
      <p:sp>
        <p:nvSpPr>
          <p:cNvPr id="3" name="Content Placeholder 2">
            <a:extLst>
              <a:ext uri="{FF2B5EF4-FFF2-40B4-BE49-F238E27FC236}">
                <a16:creationId xmlns:a16="http://schemas.microsoft.com/office/drawing/2014/main" id="{BD818B7C-D655-4BF5-953B-E32526606F6E}"/>
              </a:ext>
            </a:extLst>
          </p:cNvPr>
          <p:cNvSpPr>
            <a:spLocks noGrp="1"/>
          </p:cNvSpPr>
          <p:nvPr>
            <p:ph idx="1"/>
          </p:nvPr>
        </p:nvSpPr>
        <p:spPr/>
        <p:txBody>
          <a:bodyPr>
            <a:normAutofit/>
          </a:bodyPr>
          <a:lstStyle/>
          <a:p>
            <a:r>
              <a:rPr lang="en-US" sz="2200" b="1" dirty="0">
                <a:latin typeface="+mj-lt"/>
              </a:rPr>
              <a:t>Commitment point </a:t>
            </a:r>
            <a:r>
              <a:rPr lang="en-US" sz="2200" dirty="0">
                <a:latin typeface="+mj-lt"/>
              </a:rPr>
              <a:t>— Kanban teams often have a backlog for their board. This is where customers and teammates put ideas for projects that the team can pick up when they are ready. The commitment point is the moment when an idea is picked up by the team and work starts on the project.</a:t>
            </a:r>
          </a:p>
          <a:p>
            <a:endParaRPr lang="en-US" sz="2200" dirty="0">
              <a:latin typeface="+mj-lt"/>
            </a:endParaRPr>
          </a:p>
          <a:p>
            <a:r>
              <a:rPr lang="en-US" sz="2200" b="1" dirty="0">
                <a:latin typeface="+mj-lt"/>
              </a:rPr>
              <a:t>Delivery point </a:t>
            </a:r>
            <a:r>
              <a:rPr lang="en-US" sz="2200" dirty="0">
                <a:latin typeface="+mj-lt"/>
              </a:rPr>
              <a:t>— The delivery point is the end of a </a:t>
            </a:r>
            <a:r>
              <a:rPr lang="en-US" sz="2200" dirty="0" err="1">
                <a:latin typeface="+mj-lt"/>
              </a:rPr>
              <a:t>kanban</a:t>
            </a:r>
            <a:r>
              <a:rPr lang="en-US" sz="2200" dirty="0">
                <a:latin typeface="+mj-lt"/>
              </a:rPr>
              <a:t> team’s workflow. For most teams, the delivery point is when the product or service is in the hands of the customer. The team’s goal is to take cards from the commitment point to the delivery point as fast as possible. The elapsed time between the two is the called Lead Time. Kanban teams are continuously improving to decrease their lead time as much as possible. </a:t>
            </a:r>
            <a:endParaRPr lang="en-IN" sz="2200" dirty="0">
              <a:latin typeface="+mj-lt"/>
            </a:endParaRPr>
          </a:p>
        </p:txBody>
      </p:sp>
    </p:spTree>
    <p:extLst>
      <p:ext uri="{BB962C8B-B14F-4D97-AF65-F5344CB8AC3E}">
        <p14:creationId xmlns:p14="http://schemas.microsoft.com/office/powerpoint/2010/main" val="394040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0EC3-C033-44E4-9615-24520C2AE8CB}"/>
              </a:ext>
            </a:extLst>
          </p:cNvPr>
          <p:cNvSpPr>
            <a:spLocks noGrp="1"/>
          </p:cNvSpPr>
          <p:nvPr>
            <p:ph type="title"/>
          </p:nvPr>
        </p:nvSpPr>
        <p:spPr/>
        <p:txBody>
          <a:bodyPr>
            <a:normAutofit/>
          </a:bodyPr>
          <a:lstStyle/>
          <a:p>
            <a:r>
              <a:rPr lang="en-IN" sz="4000" b="1" dirty="0"/>
              <a:t> Kanban Tasks Examples</a:t>
            </a:r>
          </a:p>
        </p:txBody>
      </p:sp>
      <p:pic>
        <p:nvPicPr>
          <p:cNvPr id="5" name="Content Placeholder 4">
            <a:extLst>
              <a:ext uri="{FF2B5EF4-FFF2-40B4-BE49-F238E27FC236}">
                <a16:creationId xmlns:a16="http://schemas.microsoft.com/office/drawing/2014/main" id="{69B07F9D-A459-4DA3-B5AE-ED60ECBF3DA3}"/>
              </a:ext>
            </a:extLst>
          </p:cNvPr>
          <p:cNvPicPr>
            <a:picLocks noGrp="1" noChangeAspect="1"/>
          </p:cNvPicPr>
          <p:nvPr>
            <p:ph idx="1"/>
          </p:nvPr>
        </p:nvPicPr>
        <p:blipFill>
          <a:blip r:embed="rId2"/>
          <a:stretch>
            <a:fillRect/>
          </a:stretch>
        </p:blipFill>
        <p:spPr>
          <a:xfrm>
            <a:off x="190500" y="2203008"/>
            <a:ext cx="5024136" cy="3089013"/>
          </a:xfrm>
        </p:spPr>
      </p:pic>
      <p:pic>
        <p:nvPicPr>
          <p:cNvPr id="7" name="Picture 6">
            <a:extLst>
              <a:ext uri="{FF2B5EF4-FFF2-40B4-BE49-F238E27FC236}">
                <a16:creationId xmlns:a16="http://schemas.microsoft.com/office/drawing/2014/main" id="{CE606149-9546-4157-9F60-C12015AD1C09}"/>
              </a:ext>
            </a:extLst>
          </p:cNvPr>
          <p:cNvPicPr>
            <a:picLocks noChangeAspect="1"/>
          </p:cNvPicPr>
          <p:nvPr/>
        </p:nvPicPr>
        <p:blipFill>
          <a:blip r:embed="rId3"/>
          <a:stretch>
            <a:fillRect/>
          </a:stretch>
        </p:blipFill>
        <p:spPr>
          <a:xfrm>
            <a:off x="5534025" y="2421088"/>
            <a:ext cx="6007261" cy="3278038"/>
          </a:xfrm>
          <a:prstGeom prst="rect">
            <a:avLst/>
          </a:prstGeom>
        </p:spPr>
      </p:pic>
    </p:spTree>
    <p:extLst>
      <p:ext uri="{BB962C8B-B14F-4D97-AF65-F5344CB8AC3E}">
        <p14:creationId xmlns:p14="http://schemas.microsoft.com/office/powerpoint/2010/main" val="4100773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630</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Working with Kanban</vt:lpstr>
      <vt:lpstr>Visual Management in Agile</vt:lpstr>
      <vt:lpstr>Visual Management: A Key Tool of Teambuilding</vt:lpstr>
      <vt:lpstr> What is Kanban</vt:lpstr>
      <vt:lpstr>Kanban Board</vt:lpstr>
      <vt:lpstr> Kanban Board</vt:lpstr>
      <vt:lpstr> Components of Kanban Board</vt:lpstr>
      <vt:lpstr> Components of Kanban Board</vt:lpstr>
      <vt:lpstr> Kanban Tasks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4-Working with Kanban</dc:title>
  <dc:creator>Chaitanya Gaajula</dc:creator>
  <cp:lastModifiedBy>Chaitanya Gaajula</cp:lastModifiedBy>
  <cp:revision>5</cp:revision>
  <dcterms:created xsi:type="dcterms:W3CDTF">2021-08-30T16:57:04Z</dcterms:created>
  <dcterms:modified xsi:type="dcterms:W3CDTF">2022-04-06T15:23:25Z</dcterms:modified>
</cp:coreProperties>
</file>