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qgVzhZmSBPD8rco77EQiQ==" hashData="eDxy2ADQxVT622170W3rxBxRJKNVvlBD0aRo0slcB7zi2XUuPWr+n5CmjRBH5G+ZPSt+F27D9yQA4fD4evkQh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4B16E-03BB-4E5C-AD32-84ED0131FBD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83931-4D38-4482-8197-F25EADDA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3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6055-8B59-4CA5-A664-3A9A0AA30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91D9A-A6DB-49FB-99A8-ED5A46AB8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90C1-5C3E-4076-AE9C-B5EDBE6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4B43-2719-497C-876F-0A39594BF6E8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B76B-287C-4BB4-86E9-35401622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B701-6C27-4460-A62B-6483AA8D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91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4E31-351D-4644-AF2D-341D7924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798E0-56E9-4BC9-B207-BC90EA872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4653-E008-4ED4-984A-E513AD11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53E-061C-45E1-8838-F750A37A8E21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6B01-50DB-4A82-91AD-C103440E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7398-A71F-49E1-81FE-F6DE7469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FF5ED-E45F-429E-A601-26A171A0D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36113-ADF1-4E82-AE9E-F62A0F468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9A29-D462-4E35-947F-BF42FB53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F54-7192-4E1F-B12B-6AA66CD7DABA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4583D-01CD-438D-AE86-7651B93B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9EA05-7228-4C01-9DAA-07044987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8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F617-18C4-4C69-B1FF-D00F9127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EA2D-6223-4AA5-8C95-FFBF77A44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B841-52DD-4E9F-9DDE-00A9E6F3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68D5-4630-4756-93D7-D0748DB7BE39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7FB3-1376-4AC2-A513-38571045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9E84-0872-4967-9FD5-A06E0BBE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1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8351-3D22-4CE6-A659-AA168B44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CEEC8-53F1-46A7-86A2-D41A5FD8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A4E6-4D9F-4D20-9AC9-8B283707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8449-F97B-48EA-9EAC-2773B34FBEA9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DDFE-11B0-4FF9-A4AD-E27366F4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5C38-6FD5-4DE6-8947-EE3EAEE9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2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BCE9-C5F7-4BCD-820F-AB2B3A0E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D7F2-DD3A-49C7-A071-021D810C0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4173A-6345-4E9D-813B-18A34105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5ADA7-40B1-4CE1-A55F-FBBF911F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7A43-2D91-4798-9C18-5D96FB7309F7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35DC4-5EDA-470A-BB50-B761AA78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BCD1A-5593-4C59-8CB6-C231DACE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02E8-3037-43F7-A323-ED591653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FEF4-7CB9-4188-96E3-62A625AAA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8BE61-3C9E-4E09-A480-A51BE5D4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58197-A5BE-4CC9-9985-5C8FB82ED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D23FE-0D9F-41B9-8A95-CC35B53C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701C8-712D-448F-9ABF-A9642F85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7481-FCCA-4E9C-AF0A-9A0B6B53E23F}" type="datetime1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61502-5FE0-47E5-98C4-89C41B72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DF8CB-0EC1-47A5-AA9A-CCD6E32E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6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8CAC-E82B-4D08-9D3F-BC0F252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99E44-7C6A-4EEF-B07E-400224DF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EB1F-8513-48B6-818A-2BF278B19374}" type="datetime1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37DC9-A8A4-46EB-A262-7CFF30E6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4421C-76A7-4FD8-BD78-20A50462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C191C-D51E-4B3C-8A95-D2C3562E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7B33-4ECE-482C-BE55-C587D4654881}" type="datetime1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F685D-5274-4F54-B76C-B7E9B53D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23B5A-C2A7-461F-BCD3-4BE47E46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49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CE4A-D1AD-4ECF-B471-A66F86C0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7CF9-EBCD-4C16-B360-6D45CA1C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B7ECA-9464-4324-BFB0-1E6C24F3F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B846E-B5F5-44D6-9B2E-63A728BA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8326-64F0-4F4E-9BF3-442F8719A305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093A-F30E-46BC-969E-5DD03B92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E2F2C-A43D-4421-96FC-581D4D05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2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DDB-14EA-49FA-9341-9FFAEAB1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32DED-5148-43C3-8592-5509F1F40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1DAAF-4506-437C-AA8E-DA3C5E1C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DB42D-16AE-4CFA-88CB-5E00B8FF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E26-6E08-4CC8-A32C-6701815779E9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1428E-4733-4E6E-A012-D498B7FC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D0D7-3D70-446D-8DE8-CB7E066C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0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176A3-FC7E-486A-83D6-4AA00E3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F6973-76FE-4FD5-8430-15C7992D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0936-5436-4B47-AB5D-BA9B8FE04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0E03-2630-4D2D-A740-B1C3248844C2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EE81-FF8C-4E82-8F6C-171218207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7001-C231-454D-90C7-AB153A2AD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F6BB9-849E-44EF-A65B-74D5AEEFF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4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455" y="2800623"/>
            <a:ext cx="891097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4740" algn="l"/>
                <a:tab pos="4880610" algn="l"/>
                <a:tab pos="7632065" algn="l"/>
              </a:tabLst>
            </a:pPr>
            <a:r>
              <a:rPr sz="4000" b="1" dirty="0">
                <a:uFill>
                  <a:solidFill>
                    <a:srgbClr val="C00000"/>
                  </a:solidFill>
                </a:uFill>
                <a:cs typeface="Calibri"/>
              </a:rPr>
              <a:t> 	</a:t>
            </a:r>
            <a:r>
              <a:rPr sz="4000" b="1" spc="-5" dirty="0">
                <a:uFill>
                  <a:solidFill>
                    <a:srgbClr val="C00000"/>
                  </a:solidFill>
                </a:uFill>
                <a:cs typeface="Calibri"/>
              </a:rPr>
              <a:t>Overview</a:t>
            </a:r>
            <a:r>
              <a:rPr sz="4000" b="1" spc="-25" dirty="0">
                <a:uFill>
                  <a:solidFill>
                    <a:srgbClr val="C00000"/>
                  </a:solidFill>
                </a:uFill>
                <a:cs typeface="Calibri"/>
              </a:rPr>
              <a:t> </a:t>
            </a:r>
            <a:r>
              <a:rPr sz="4000" b="1" dirty="0">
                <a:uFill>
                  <a:solidFill>
                    <a:srgbClr val="C00000"/>
                  </a:solidFill>
                </a:uFill>
                <a:cs typeface="Calibri"/>
              </a:rPr>
              <a:t>of</a:t>
            </a:r>
            <a:r>
              <a:rPr lang="en-IN" sz="4000" b="1" dirty="0">
                <a:uFill>
                  <a:solidFill>
                    <a:srgbClr val="C00000"/>
                  </a:solidFill>
                </a:uFill>
                <a:cs typeface="Calibri"/>
              </a:rPr>
              <a:t> </a:t>
            </a:r>
            <a:r>
              <a:rPr sz="4000" b="1" dirty="0">
                <a:uFill>
                  <a:solidFill>
                    <a:srgbClr val="C00000"/>
                  </a:solidFill>
                </a:uFill>
                <a:cs typeface="Calibri"/>
              </a:rPr>
              <a:t>Linux	</a:t>
            </a:r>
            <a:endParaRPr sz="4000" b="1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E4FDD-D8C3-4444-9D2B-1422A80A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51889"/>
              </p:ext>
            </p:extLst>
          </p:nvPr>
        </p:nvGraphicFramePr>
        <p:xfrm>
          <a:off x="1477813" y="1149985"/>
          <a:ext cx="8199609" cy="570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9480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i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Moving around in the file</a:t>
                      </a:r>
                      <a:r>
                        <a:rPr sz="1600" b="1" i="1" spc="8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b="1" i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system</a:t>
                      </a:r>
                      <a:endParaRPr sz="16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i="1" spc="-5" dirty="0">
                          <a:latin typeface="Century Gothic"/>
                          <a:cs typeface="Century Gothic"/>
                        </a:rPr>
                        <a:t>Command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10" dirty="0">
                          <a:latin typeface="Century Gothic"/>
                          <a:cs typeface="Century Gothic"/>
                        </a:rPr>
                        <a:t>Action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5" dirty="0">
                          <a:latin typeface="Century Gothic"/>
                          <a:cs typeface="Century Gothic"/>
                        </a:rPr>
                        <a:t>pwd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"Print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working directory"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-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show </a:t>
                      </a:r>
                      <a:r>
                        <a:rPr sz="1600" spc="-15" dirty="0">
                          <a:latin typeface="Century Gothic"/>
                          <a:cs typeface="Century Gothic"/>
                        </a:rPr>
                        <a:t>what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dir you're</a:t>
                      </a:r>
                      <a:r>
                        <a:rPr sz="1600" spc="18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in.</a:t>
                      </a:r>
                      <a:endParaRPr sz="16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10" dirty="0">
                          <a:latin typeface="Century Gothic"/>
                          <a:cs typeface="Century Gothic"/>
                        </a:rPr>
                        <a:t>ls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List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the contents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of a</a:t>
                      </a:r>
                      <a:r>
                        <a:rPr sz="1600" spc="5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dir.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5" dirty="0">
                          <a:latin typeface="Century Gothic"/>
                          <a:cs typeface="Century Gothic"/>
                        </a:rPr>
                        <a:t>ls</a:t>
                      </a:r>
                      <a:r>
                        <a:rPr sz="1600" spc="-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-l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List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the contents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of a dir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and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show additional info of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sz="1600" spc="1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files.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5" dirty="0">
                          <a:latin typeface="Century Gothic"/>
                          <a:cs typeface="Century Gothic"/>
                        </a:rPr>
                        <a:t>ls</a:t>
                      </a:r>
                      <a:r>
                        <a:rPr sz="1600" spc="-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-a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List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all files,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including hidden</a:t>
                      </a:r>
                      <a:r>
                        <a:rPr sz="1600" spc="-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files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cd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Change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directory.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cd</a:t>
                      </a:r>
                      <a:r>
                        <a:rPr sz="1600" spc="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20" dirty="0">
                          <a:latin typeface="Century Gothic"/>
                          <a:cs typeface="Century Gothic"/>
                        </a:rPr>
                        <a:t>..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Go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to the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parent</a:t>
                      </a:r>
                      <a:r>
                        <a:rPr sz="1600" spc="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directory.</a:t>
                      </a:r>
                      <a:endParaRPr sz="16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82">
                <a:tc gridSpan="2">
                  <a:txBody>
                    <a:bodyPr/>
                    <a:lstStyle/>
                    <a:p>
                      <a:pPr marL="11766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i="1" spc="-5" dirty="0">
                          <a:latin typeface="Century Gothic"/>
                          <a:cs typeface="Century Gothic"/>
                        </a:rPr>
                        <a:t>Examining</a:t>
                      </a:r>
                      <a:r>
                        <a:rPr sz="1600" b="1" i="1" spc="5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b="1" i="1" spc="-5" dirty="0">
                          <a:latin typeface="Century Gothic"/>
                          <a:cs typeface="Century Gothic"/>
                        </a:rPr>
                        <a:t>files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Century Gothic"/>
                          <a:cs typeface="Century Gothic"/>
                        </a:rPr>
                        <a:t>file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Determine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the type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of a</a:t>
                      </a:r>
                      <a:r>
                        <a:rPr sz="1600" spc="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file.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cat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Displays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the contents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of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sz="1600" spc="4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file.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less and</a:t>
                      </a:r>
                      <a:r>
                        <a:rPr sz="1600" spc="-3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more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View text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files and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paginate them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if</a:t>
                      </a:r>
                      <a:r>
                        <a:rPr sz="1600" spc="3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needed.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head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Displays first 10 records of</a:t>
                      </a:r>
                      <a:r>
                        <a:rPr sz="1600" spc="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file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8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tail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Displays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last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10 records of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file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418">
                <a:tc gridSpan="2">
                  <a:txBody>
                    <a:bodyPr/>
                    <a:lstStyle/>
                    <a:p>
                      <a:pPr marL="12039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i="1" spc="-5" dirty="0">
                          <a:latin typeface="Century Gothic"/>
                          <a:cs typeface="Century Gothic"/>
                        </a:rPr>
                        <a:t>Manipulating files and</a:t>
                      </a:r>
                      <a:r>
                        <a:rPr sz="1600" b="1" i="1" spc="7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b="1" i="1" spc="-10" dirty="0">
                          <a:latin typeface="Century Gothic"/>
                          <a:cs typeface="Century Gothic"/>
                        </a:rPr>
                        <a:t>directories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cp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Copy a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file.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mv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Century Gothic"/>
                          <a:cs typeface="Century Gothic"/>
                        </a:rPr>
                        <a:t>Move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or rename a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file.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rm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Century Gothic"/>
                          <a:cs typeface="Century Gothic"/>
                        </a:rPr>
                        <a:t>Remove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sz="1600" spc="-3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file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mkdir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Make a</a:t>
                      </a:r>
                      <a:r>
                        <a:rPr sz="1600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directory.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345">
                <a:tc>
                  <a:txBody>
                    <a:bodyPr/>
                    <a:lstStyle/>
                    <a:p>
                      <a:pPr>
                        <a:lnSpc>
                          <a:spcPts val="1805"/>
                        </a:lnSpc>
                      </a:pPr>
                      <a:r>
                        <a:rPr sz="1200" spc="-300" dirty="0">
                          <a:solidFill>
                            <a:srgbClr val="D1EAED"/>
                          </a:solidFill>
                          <a:latin typeface="Verdana"/>
                          <a:cs typeface="Verdana"/>
                        </a:rPr>
                        <a:t>12</a:t>
                      </a:r>
                      <a:r>
                        <a:rPr sz="2400" spc="-450" baseline="-15625" dirty="0">
                          <a:latin typeface="Century Gothic"/>
                          <a:cs typeface="Century Gothic"/>
                        </a:rPr>
                        <a:t>r</a:t>
                      </a:r>
                      <a:r>
                        <a:rPr sz="1200" spc="-300" dirty="0">
                          <a:solidFill>
                            <a:srgbClr val="D1EAED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2400" spc="-450" baseline="-15625" dirty="0">
                          <a:latin typeface="Century Gothic"/>
                          <a:cs typeface="Century Gothic"/>
                        </a:rPr>
                        <a:t>m</a:t>
                      </a:r>
                      <a:r>
                        <a:rPr sz="1200" spc="-300" dirty="0">
                          <a:solidFill>
                            <a:srgbClr val="D1EAED"/>
                          </a:solidFill>
                          <a:latin typeface="Verdana"/>
                          <a:cs typeface="Verdana"/>
                        </a:rPr>
                        <a:t>30</a:t>
                      </a:r>
                      <a:r>
                        <a:rPr sz="2400" spc="-450" baseline="-15625" dirty="0">
                          <a:latin typeface="Century Gothic"/>
                          <a:cs typeface="Century Gothic"/>
                        </a:rPr>
                        <a:t>d</a:t>
                      </a:r>
                      <a:r>
                        <a:rPr sz="1200" spc="-300" dirty="0">
                          <a:solidFill>
                            <a:srgbClr val="D1EAED"/>
                          </a:solidFill>
                          <a:latin typeface="Verdana"/>
                          <a:cs typeface="Verdana"/>
                        </a:rPr>
                        <a:t>/0</a:t>
                      </a:r>
                      <a:r>
                        <a:rPr sz="2400" spc="-450" baseline="-15625" dirty="0">
                          <a:latin typeface="Century Gothic"/>
                          <a:cs typeface="Century Gothic"/>
                        </a:rPr>
                        <a:t>ir</a:t>
                      </a:r>
                      <a:r>
                        <a:rPr sz="1200" spc="-300" dirty="0">
                          <a:solidFill>
                            <a:srgbClr val="D1EAED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Century Gothic"/>
                          <a:cs typeface="Century Gothic"/>
                        </a:rPr>
                        <a:t>Remove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an empty</a:t>
                      </a:r>
                      <a:r>
                        <a:rPr sz="1600" spc="-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directory.</a:t>
                      </a:r>
                      <a:endParaRPr sz="16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AD517D-116A-45C3-BA7A-314DC8577FAC}"/>
              </a:ext>
            </a:extLst>
          </p:cNvPr>
          <p:cNvSpPr txBox="1"/>
          <p:nvPr/>
        </p:nvSpPr>
        <p:spPr>
          <a:xfrm>
            <a:off x="318499" y="118734"/>
            <a:ext cx="716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 Important Linux Commands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1C8FB-952C-4B56-BEDD-829CB8AC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2600" y="1128252"/>
          <a:ext cx="8991600" cy="4460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07">
                <a:tc gridSpan="2">
                  <a:txBody>
                    <a:bodyPr/>
                    <a:lstStyle/>
                    <a:p>
                      <a:pPr marL="9480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i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Moving around in the file</a:t>
                      </a:r>
                      <a:r>
                        <a:rPr sz="1600" b="1" i="1" spc="9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b="1" i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system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i="1" spc="-5" dirty="0">
                          <a:latin typeface="Century Gothic"/>
                          <a:cs typeface="Century Gothic"/>
                        </a:rPr>
                        <a:t>Command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Action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07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b="1" spc="-5" dirty="0">
                          <a:latin typeface="Century Gothic"/>
                          <a:cs typeface="Century Gothic"/>
                        </a:rPr>
                        <a:t>File</a:t>
                      </a:r>
                      <a:r>
                        <a:rPr sz="16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b="1" spc="-5" dirty="0">
                          <a:latin typeface="Century Gothic"/>
                          <a:cs typeface="Century Gothic"/>
                        </a:rPr>
                        <a:t>Compression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gzip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Compress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sz="1600" spc="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file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gunzip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Uncompress the</a:t>
                      </a:r>
                      <a:r>
                        <a:rPr sz="1600" spc="6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file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5" dirty="0">
                          <a:latin typeface="Century Gothic"/>
                          <a:cs typeface="Century Gothic"/>
                        </a:rPr>
                        <a:t>tar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Century Gothic"/>
                          <a:cs typeface="Century Gothic"/>
                        </a:rPr>
                        <a:t>Archive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mutiple 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files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without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compression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87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Disks and</a:t>
                      </a:r>
                      <a:r>
                        <a:rPr sz="1800" b="1" spc="-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dirty="0">
                          <a:latin typeface="Century Gothic"/>
                          <a:cs typeface="Century Gothic"/>
                        </a:rPr>
                        <a:t>Filesystems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df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Show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free disk</a:t>
                      </a:r>
                      <a:r>
                        <a:rPr sz="1600" spc="1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space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du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Reports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the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sizes of</a:t>
                      </a:r>
                      <a:r>
                        <a:rPr sz="1600" spc="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directories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mount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Make a disk</a:t>
                      </a:r>
                      <a:r>
                        <a:rPr sz="1600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accessible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5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umount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Makes a disk inaaccessible</a:t>
                      </a:r>
                      <a:endParaRPr sz="16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02994" y="6433515"/>
            <a:ext cx="7467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1</a:t>
            </a:r>
            <a:r>
              <a:rPr sz="1200" spc="5" dirty="0">
                <a:solidFill>
                  <a:srgbClr val="D1EAED"/>
                </a:solidFill>
                <a:latin typeface="Verdana"/>
                <a:cs typeface="Verdana"/>
              </a:rPr>
              <a:t>2</a:t>
            </a:r>
            <a:r>
              <a:rPr sz="1200" spc="-10" dirty="0">
                <a:solidFill>
                  <a:srgbClr val="D1EAED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3</a:t>
            </a:r>
            <a:r>
              <a:rPr sz="1200" spc="5" dirty="0">
                <a:solidFill>
                  <a:srgbClr val="D1EAED"/>
                </a:solidFill>
                <a:latin typeface="Verdana"/>
                <a:cs typeface="Verdana"/>
              </a:rPr>
              <a:t>0</a:t>
            </a:r>
            <a:r>
              <a:rPr sz="1200" spc="-10" dirty="0">
                <a:solidFill>
                  <a:srgbClr val="D1EAED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09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0B6AD-9703-404A-BAAB-8AFE24686249}"/>
              </a:ext>
            </a:extLst>
          </p:cNvPr>
          <p:cNvSpPr txBox="1"/>
          <p:nvPr/>
        </p:nvSpPr>
        <p:spPr>
          <a:xfrm>
            <a:off x="305656" y="336723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+mj-lt"/>
              </a:rPr>
              <a:t> Important Linux Commands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6B810-2188-42D8-B4C2-7A566DB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14500" y="981605"/>
          <a:ext cx="8763000" cy="5282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518">
                <a:tc gridSpan="2">
                  <a:txBody>
                    <a:bodyPr/>
                    <a:lstStyle/>
                    <a:p>
                      <a:pPr marL="26066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i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User Management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i="1" spc="-5" dirty="0">
                          <a:latin typeface="Century Gothic"/>
                          <a:cs typeface="Century Gothic"/>
                        </a:rPr>
                        <a:t>Command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Action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id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Print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real and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effective user id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and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group</a:t>
                      </a:r>
                      <a:r>
                        <a:rPr sz="1600" spc="5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ids.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Century Gothic"/>
                          <a:cs typeface="Century Gothic"/>
                        </a:rPr>
                        <a:t>w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Display users logged in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and what they are</a:t>
                      </a:r>
                      <a:r>
                        <a:rPr sz="1600" spc="6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doing.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6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5" dirty="0">
                          <a:latin typeface="Century Gothic"/>
                          <a:cs typeface="Century Gothic"/>
                        </a:rPr>
                        <a:t>who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Display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the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users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logged</a:t>
                      </a:r>
                      <a:r>
                        <a:rPr sz="1600" spc="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in.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6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whoami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Print effective user</a:t>
                      </a:r>
                      <a:r>
                        <a:rPr sz="160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id.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useradd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Create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a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new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user or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update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default new user</a:t>
                      </a:r>
                      <a:r>
                        <a:rPr sz="1600" spc="6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information.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6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userdel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Delete a user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account and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related</a:t>
                      </a:r>
                      <a:r>
                        <a:rPr sz="1600" spc="4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files.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usermod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Modify a user</a:t>
                      </a:r>
                      <a:r>
                        <a:rPr sz="1600" spc="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account.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6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groupadd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Create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a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new</a:t>
                      </a:r>
                      <a:r>
                        <a:rPr sz="1600" spc="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group.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groupdel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Delete a group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6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Groupmod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Modify a</a:t>
                      </a:r>
                      <a:r>
                        <a:rPr sz="1600" spc="1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group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groups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Print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the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groups a user is</a:t>
                      </a:r>
                      <a:r>
                        <a:rPr sz="1600" spc="3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in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passwd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Set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a user's pass</a:t>
                      </a:r>
                      <a:r>
                        <a:rPr sz="1600" spc="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word.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4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su - username su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-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Switching to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user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and</a:t>
                      </a:r>
                      <a:r>
                        <a:rPr sz="1600" spc="8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root.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finger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See </a:t>
                      </a:r>
                      <a:r>
                        <a:rPr sz="1600" spc="-15" dirty="0">
                          <a:latin typeface="Century Gothic"/>
                          <a:cs typeface="Century Gothic"/>
                        </a:rPr>
                        <a:t>what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users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are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running on a</a:t>
                      </a:r>
                      <a:r>
                        <a:rPr sz="1600" spc="8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system.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chown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Century Gothic"/>
                          <a:cs typeface="Century Gothic"/>
                        </a:rPr>
                        <a:t>Change the owner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of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file(s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)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to another</a:t>
                      </a:r>
                      <a:r>
                        <a:rPr sz="1600" spc="1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user.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6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chgrp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Century Gothic"/>
                          <a:cs typeface="Century Gothic"/>
                        </a:rPr>
                        <a:t>Changes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the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group </a:t>
                      </a:r>
                      <a:r>
                        <a:rPr sz="1600" spc="-10" dirty="0">
                          <a:latin typeface="Century Gothic"/>
                          <a:cs typeface="Century Gothic"/>
                        </a:rPr>
                        <a:t>ownership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of</a:t>
                      </a:r>
                      <a:r>
                        <a:rPr sz="1600" spc="9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5" dirty="0">
                          <a:latin typeface="Century Gothic"/>
                          <a:cs typeface="Century Gothic"/>
                        </a:rPr>
                        <a:t>files.</a:t>
                      </a:r>
                      <a:endParaRPr sz="16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02994" y="6433515"/>
            <a:ext cx="6496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1</a:t>
            </a:r>
            <a:r>
              <a:rPr sz="1200" spc="5" dirty="0">
                <a:solidFill>
                  <a:srgbClr val="D1EAED"/>
                </a:solidFill>
                <a:latin typeface="Verdana"/>
                <a:cs typeface="Verdana"/>
              </a:rPr>
              <a:t>2</a:t>
            </a:r>
            <a:r>
              <a:rPr sz="1200" spc="-10" dirty="0">
                <a:solidFill>
                  <a:srgbClr val="D1EAED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3/09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1C45E-DE1A-4B7B-AA11-90BDD5FD812B}"/>
              </a:ext>
            </a:extLst>
          </p:cNvPr>
          <p:cNvSpPr txBox="1"/>
          <p:nvPr/>
        </p:nvSpPr>
        <p:spPr>
          <a:xfrm>
            <a:off x="357027" y="22486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+mj-lt"/>
              </a:rPr>
              <a:t> Important Linux Commands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A5A75-465F-4D60-960B-0F518F21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248783" y="3376040"/>
            <a:ext cx="1351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Q &amp;</a:t>
            </a:r>
            <a:r>
              <a:rPr sz="4000" spc="-31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A</a:t>
            </a:r>
            <a:endParaRPr sz="4000"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314E53-4A00-4864-8DEE-935DBDC2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864C-805C-4AC8-819C-9FA28939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18" y="18019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A4A47-B025-4CDF-90B6-7F459091E4E9}"/>
              </a:ext>
            </a:extLst>
          </p:cNvPr>
          <p:cNvSpPr txBox="1"/>
          <p:nvPr/>
        </p:nvSpPr>
        <p:spPr>
          <a:xfrm>
            <a:off x="314218" y="1505753"/>
            <a:ext cx="10237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 What is Linux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 Linux Flavours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Package Management – RPM &amp; YUM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Overview of Linux Filesystem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Important Linux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4FB1F-9176-4F65-AF58-CA10E11B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3737" y="1715256"/>
            <a:ext cx="10149833" cy="5399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sz="2000" dirty="0">
                <a:latin typeface="+mj-lt"/>
                <a:cs typeface="Calibri"/>
              </a:rPr>
              <a:t>A widely used Open Source Unix-like operating system.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en-US" sz="2000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sz="2000" dirty="0">
                <a:latin typeface="+mj-lt"/>
                <a:cs typeface="Calibri"/>
              </a:rPr>
              <a:t>Linux was first released by its inventor Linus Torvalds in 1991.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en-US" sz="2000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sz="2000" dirty="0">
                <a:latin typeface="+mj-lt"/>
                <a:cs typeface="Calibri"/>
              </a:rPr>
              <a:t>The inner workings of Linux are open and available for anyone to examine and change as long as  they make their changes available to the public.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en-US" sz="2000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sz="2000" dirty="0">
                <a:latin typeface="+mj-lt"/>
                <a:cs typeface="Calibri"/>
              </a:rPr>
              <a:t>The Linux kernel is central to the Linux computer operating system. The kernel is the core interface between a computer's hardware and its processes, making sure there is available memory for Linux applications to run, optimizing processors, and navigating system requirements across applications.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en-US" sz="2000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sz="2000" spc="-5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Linux 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file </a:t>
            </a:r>
            <a:r>
              <a:rPr lang="en-US" sz="2000" spc="-5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names are. </a:t>
            </a:r>
            <a:r>
              <a:rPr lang="en-US" sz="2000" spc="-1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2000" spc="-5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example 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sz="2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abc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"  </a:t>
            </a:r>
            <a:r>
              <a:rPr lang="en-US" sz="2000" spc="-1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and "</a:t>
            </a:r>
            <a:r>
              <a:rPr lang="en-US" sz="2000" spc="-1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aBC</a:t>
            </a:r>
            <a:r>
              <a:rPr lang="en-US" sz="2000" spc="-1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" are </a:t>
            </a:r>
            <a:r>
              <a:rPr lang="en-US" sz="2000" spc="-5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different 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files </a:t>
            </a:r>
            <a:r>
              <a:rPr lang="en-US" sz="2000" spc="-5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 Linux,</a:t>
            </a:r>
            <a:endParaRPr lang="en-US" sz="2000" spc="-5" dirty="0">
              <a:latin typeface="+mj-lt"/>
              <a:ea typeface="Tahoma" panose="020B0604030504040204" pitchFamily="34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en-US" sz="2000" spc="-5" dirty="0">
              <a:latin typeface="+mj-lt"/>
              <a:ea typeface="Tahoma" panose="020B0604030504040204" pitchFamily="34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en-US" sz="2000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en-IN" sz="2000" dirty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95000"/>
              <a:tabLst>
                <a:tab pos="241300" algn="l"/>
              </a:tabLst>
            </a:pPr>
            <a:endParaRPr sz="2000" dirty="0">
              <a:latin typeface="+mj-lt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5680" y="256811"/>
            <a:ext cx="36937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cs typeface="Arial"/>
              </a:rPr>
              <a:t>What is</a:t>
            </a:r>
            <a:r>
              <a:rPr sz="3600" b="1" spc="-80" dirty="0">
                <a:cs typeface="Arial"/>
              </a:rPr>
              <a:t> </a:t>
            </a:r>
            <a:r>
              <a:rPr sz="3600" b="1" dirty="0">
                <a:cs typeface="Arial"/>
              </a:rPr>
              <a:t>Linux?</a:t>
            </a:r>
          </a:p>
        </p:txBody>
      </p:sp>
      <p:sp>
        <p:nvSpPr>
          <p:cNvPr id="8" name="object 8"/>
          <p:cNvSpPr/>
          <p:nvPr/>
        </p:nvSpPr>
        <p:spPr>
          <a:xfrm>
            <a:off x="9985222" y="824274"/>
            <a:ext cx="1350263" cy="207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DA6F2129-3D32-40DA-B6F9-3C79C732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278" y="3916983"/>
            <a:ext cx="19621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0E518-9955-4A3B-951D-5AEC7430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0439" y="1061973"/>
            <a:ext cx="8229600" cy="1541145"/>
          </a:xfrm>
          <a:custGeom>
            <a:avLst/>
            <a:gdLst/>
            <a:ahLst/>
            <a:cxnLst/>
            <a:rect l="l" t="t" r="r" b="b"/>
            <a:pathLst>
              <a:path w="8229600" h="1541145">
                <a:moveTo>
                  <a:pt x="8075548" y="0"/>
                </a:moveTo>
                <a:lnTo>
                  <a:pt x="154050" y="0"/>
                </a:lnTo>
                <a:lnTo>
                  <a:pt x="105355" y="7852"/>
                </a:lnTo>
                <a:lnTo>
                  <a:pt x="63066" y="29720"/>
                </a:lnTo>
                <a:lnTo>
                  <a:pt x="29720" y="63066"/>
                </a:lnTo>
                <a:lnTo>
                  <a:pt x="7852" y="105355"/>
                </a:lnTo>
                <a:lnTo>
                  <a:pt x="0" y="154050"/>
                </a:lnTo>
                <a:lnTo>
                  <a:pt x="0" y="1386713"/>
                </a:lnTo>
                <a:lnTo>
                  <a:pt x="7852" y="1435408"/>
                </a:lnTo>
                <a:lnTo>
                  <a:pt x="29720" y="1477697"/>
                </a:lnTo>
                <a:lnTo>
                  <a:pt x="63066" y="1511043"/>
                </a:lnTo>
                <a:lnTo>
                  <a:pt x="105355" y="1532911"/>
                </a:lnTo>
                <a:lnTo>
                  <a:pt x="154050" y="1540764"/>
                </a:lnTo>
                <a:lnTo>
                  <a:pt x="8075548" y="1540764"/>
                </a:lnTo>
                <a:lnTo>
                  <a:pt x="8124244" y="1532911"/>
                </a:lnTo>
                <a:lnTo>
                  <a:pt x="8166533" y="1511043"/>
                </a:lnTo>
                <a:lnTo>
                  <a:pt x="8199879" y="1477697"/>
                </a:lnTo>
                <a:lnTo>
                  <a:pt x="8221747" y="1435408"/>
                </a:lnTo>
                <a:lnTo>
                  <a:pt x="8229600" y="1386713"/>
                </a:lnTo>
                <a:lnTo>
                  <a:pt x="8229600" y="154050"/>
                </a:lnTo>
                <a:lnTo>
                  <a:pt x="8221747" y="105355"/>
                </a:lnTo>
                <a:lnTo>
                  <a:pt x="8199879" y="63066"/>
                </a:lnTo>
                <a:lnTo>
                  <a:pt x="8166533" y="29720"/>
                </a:lnTo>
                <a:lnTo>
                  <a:pt x="8124244" y="7852"/>
                </a:lnTo>
                <a:lnTo>
                  <a:pt x="80755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961" y="1219961"/>
            <a:ext cx="8229600" cy="1541145"/>
          </a:xfrm>
          <a:custGeom>
            <a:avLst/>
            <a:gdLst/>
            <a:ahLst/>
            <a:cxnLst/>
            <a:rect l="l" t="t" r="r" b="b"/>
            <a:pathLst>
              <a:path w="8229600" h="1541145">
                <a:moveTo>
                  <a:pt x="0" y="154050"/>
                </a:moveTo>
                <a:lnTo>
                  <a:pt x="7852" y="105355"/>
                </a:lnTo>
                <a:lnTo>
                  <a:pt x="29720" y="63066"/>
                </a:lnTo>
                <a:lnTo>
                  <a:pt x="63066" y="29720"/>
                </a:lnTo>
                <a:lnTo>
                  <a:pt x="105355" y="7852"/>
                </a:lnTo>
                <a:lnTo>
                  <a:pt x="154050" y="0"/>
                </a:lnTo>
                <a:lnTo>
                  <a:pt x="8075548" y="0"/>
                </a:lnTo>
                <a:lnTo>
                  <a:pt x="8124244" y="7852"/>
                </a:lnTo>
                <a:lnTo>
                  <a:pt x="8166533" y="29720"/>
                </a:lnTo>
                <a:lnTo>
                  <a:pt x="8199879" y="63066"/>
                </a:lnTo>
                <a:lnTo>
                  <a:pt x="8221747" y="105355"/>
                </a:lnTo>
                <a:lnTo>
                  <a:pt x="8229600" y="154050"/>
                </a:lnTo>
                <a:lnTo>
                  <a:pt x="8229600" y="1386713"/>
                </a:lnTo>
                <a:lnTo>
                  <a:pt x="8221747" y="1435408"/>
                </a:lnTo>
                <a:lnTo>
                  <a:pt x="8199879" y="1477697"/>
                </a:lnTo>
                <a:lnTo>
                  <a:pt x="8166533" y="1511043"/>
                </a:lnTo>
                <a:lnTo>
                  <a:pt x="8124244" y="1532911"/>
                </a:lnTo>
                <a:lnTo>
                  <a:pt x="8075548" y="1540764"/>
                </a:lnTo>
                <a:lnTo>
                  <a:pt x="154050" y="1540764"/>
                </a:lnTo>
                <a:lnTo>
                  <a:pt x="105355" y="1532911"/>
                </a:lnTo>
                <a:lnTo>
                  <a:pt x="63066" y="1511043"/>
                </a:lnTo>
                <a:lnTo>
                  <a:pt x="29720" y="1477697"/>
                </a:lnTo>
                <a:lnTo>
                  <a:pt x="7852" y="1435408"/>
                </a:lnTo>
                <a:lnTo>
                  <a:pt x="0" y="1386713"/>
                </a:lnTo>
                <a:lnTo>
                  <a:pt x="0" y="15405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2319" y="1328750"/>
            <a:ext cx="6017895" cy="10248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40"/>
              </a:spcBef>
            </a:pPr>
            <a:r>
              <a:rPr sz="1400" b="1" dirty="0">
                <a:solidFill>
                  <a:srgbClr val="FFFFFF"/>
                </a:solidFill>
                <a:latin typeface="+mj-lt"/>
                <a:cs typeface="Century Gothic"/>
              </a:rPr>
              <a:t>Red Hat </a:t>
            </a:r>
            <a:r>
              <a:rPr sz="1400" b="1" spc="-5" dirty="0">
                <a:solidFill>
                  <a:srgbClr val="FFFFFF"/>
                </a:solidFill>
                <a:latin typeface="+mj-lt"/>
                <a:cs typeface="Century Gothic"/>
              </a:rPr>
              <a:t>Enterprise Linux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(</a:t>
            </a:r>
            <a:r>
              <a:rPr sz="1400" b="1" spc="-5" dirty="0">
                <a:solidFill>
                  <a:srgbClr val="FFFFFF"/>
                </a:solidFill>
                <a:latin typeface="+mj-lt"/>
                <a:cs typeface="Century Gothic"/>
              </a:rPr>
              <a:t>RHEL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) </a:t>
            </a:r>
            <a:r>
              <a:rPr sz="1400" spc="5" dirty="0">
                <a:solidFill>
                  <a:srgbClr val="FFFFFF"/>
                </a:solidFill>
                <a:latin typeface="+mj-lt"/>
                <a:cs typeface="Century Gothic"/>
              </a:rPr>
              <a:t>is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a Linux-based operating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system 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developed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by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Red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Hat and targeted toward the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commercial market.  Red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Hat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Enterprise Linux </a:t>
            </a:r>
            <a:r>
              <a:rPr sz="1400" spc="5" dirty="0">
                <a:solidFill>
                  <a:srgbClr val="FFFFFF"/>
                </a:solidFill>
                <a:latin typeface="+mj-lt"/>
                <a:cs typeface="Century Gothic"/>
              </a:rPr>
              <a:t>is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released </a:t>
            </a:r>
            <a:r>
              <a:rPr sz="1400" spc="5" dirty="0">
                <a:solidFill>
                  <a:srgbClr val="FFFFFF"/>
                </a:solidFill>
                <a:latin typeface="+mj-lt"/>
                <a:cs typeface="Century Gothic"/>
              </a:rPr>
              <a:t>in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server versions for x86, x86-64,  Itanium, PowerPC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and </a:t>
            </a:r>
            <a:r>
              <a:rPr sz="1400" spc="5" dirty="0">
                <a:solidFill>
                  <a:srgbClr val="FFFFFF"/>
                </a:solidFill>
                <a:latin typeface="+mj-lt"/>
                <a:cs typeface="Century Gothic"/>
              </a:rPr>
              <a:t>IBM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System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z,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and desktop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versions for x86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and  x86-64..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Red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Hat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Enterprise Linux </a:t>
            </a:r>
            <a:r>
              <a:rPr sz="1400" spc="5" dirty="0">
                <a:solidFill>
                  <a:srgbClr val="FFFFFF"/>
                </a:solidFill>
                <a:latin typeface="+mj-lt"/>
                <a:cs typeface="Century Gothic"/>
              </a:rPr>
              <a:t>is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often abbreviated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to</a:t>
            </a:r>
            <a:r>
              <a:rPr sz="1400" spc="-140" dirty="0">
                <a:solidFill>
                  <a:srgbClr val="FFFFFF"/>
                </a:solidFill>
                <a:latin typeface="+mj-lt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RHEL.</a:t>
            </a:r>
            <a:endParaRPr sz="1400" dirty="0">
              <a:latin typeface="+mj-lt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1961" y="2914650"/>
            <a:ext cx="8229600" cy="1541145"/>
          </a:xfrm>
          <a:custGeom>
            <a:avLst/>
            <a:gdLst/>
            <a:ahLst/>
            <a:cxnLst/>
            <a:rect l="l" t="t" r="r" b="b"/>
            <a:pathLst>
              <a:path w="8229600" h="1541145">
                <a:moveTo>
                  <a:pt x="8075548" y="0"/>
                </a:moveTo>
                <a:lnTo>
                  <a:pt x="154050" y="0"/>
                </a:lnTo>
                <a:lnTo>
                  <a:pt x="105355" y="7852"/>
                </a:lnTo>
                <a:lnTo>
                  <a:pt x="63066" y="29720"/>
                </a:lnTo>
                <a:lnTo>
                  <a:pt x="29720" y="63066"/>
                </a:lnTo>
                <a:lnTo>
                  <a:pt x="7852" y="105355"/>
                </a:lnTo>
                <a:lnTo>
                  <a:pt x="0" y="154050"/>
                </a:lnTo>
                <a:lnTo>
                  <a:pt x="0" y="1386713"/>
                </a:lnTo>
                <a:lnTo>
                  <a:pt x="7852" y="1435408"/>
                </a:lnTo>
                <a:lnTo>
                  <a:pt x="29720" y="1477697"/>
                </a:lnTo>
                <a:lnTo>
                  <a:pt x="63066" y="1511043"/>
                </a:lnTo>
                <a:lnTo>
                  <a:pt x="105355" y="1532911"/>
                </a:lnTo>
                <a:lnTo>
                  <a:pt x="154050" y="1540764"/>
                </a:lnTo>
                <a:lnTo>
                  <a:pt x="8075548" y="1540764"/>
                </a:lnTo>
                <a:lnTo>
                  <a:pt x="8124244" y="1532911"/>
                </a:lnTo>
                <a:lnTo>
                  <a:pt x="8166533" y="1511043"/>
                </a:lnTo>
                <a:lnTo>
                  <a:pt x="8199879" y="1477697"/>
                </a:lnTo>
                <a:lnTo>
                  <a:pt x="8221747" y="1435408"/>
                </a:lnTo>
                <a:lnTo>
                  <a:pt x="8229600" y="1386713"/>
                </a:lnTo>
                <a:lnTo>
                  <a:pt x="8229600" y="154050"/>
                </a:lnTo>
                <a:lnTo>
                  <a:pt x="8221747" y="105355"/>
                </a:lnTo>
                <a:lnTo>
                  <a:pt x="8199879" y="63066"/>
                </a:lnTo>
                <a:lnTo>
                  <a:pt x="8166533" y="29720"/>
                </a:lnTo>
                <a:lnTo>
                  <a:pt x="8124244" y="7852"/>
                </a:lnTo>
                <a:lnTo>
                  <a:pt x="80755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1961" y="2914650"/>
            <a:ext cx="8229600" cy="1541145"/>
          </a:xfrm>
          <a:custGeom>
            <a:avLst/>
            <a:gdLst/>
            <a:ahLst/>
            <a:cxnLst/>
            <a:rect l="l" t="t" r="r" b="b"/>
            <a:pathLst>
              <a:path w="8229600" h="1541145">
                <a:moveTo>
                  <a:pt x="0" y="154050"/>
                </a:moveTo>
                <a:lnTo>
                  <a:pt x="7852" y="105355"/>
                </a:lnTo>
                <a:lnTo>
                  <a:pt x="29720" y="63066"/>
                </a:lnTo>
                <a:lnTo>
                  <a:pt x="63066" y="29720"/>
                </a:lnTo>
                <a:lnTo>
                  <a:pt x="105355" y="7852"/>
                </a:lnTo>
                <a:lnTo>
                  <a:pt x="154050" y="0"/>
                </a:lnTo>
                <a:lnTo>
                  <a:pt x="8075548" y="0"/>
                </a:lnTo>
                <a:lnTo>
                  <a:pt x="8124244" y="7852"/>
                </a:lnTo>
                <a:lnTo>
                  <a:pt x="8166533" y="29720"/>
                </a:lnTo>
                <a:lnTo>
                  <a:pt x="8199879" y="63066"/>
                </a:lnTo>
                <a:lnTo>
                  <a:pt x="8221747" y="105355"/>
                </a:lnTo>
                <a:lnTo>
                  <a:pt x="8229600" y="154050"/>
                </a:lnTo>
                <a:lnTo>
                  <a:pt x="8229600" y="1386713"/>
                </a:lnTo>
                <a:lnTo>
                  <a:pt x="8221747" y="1435408"/>
                </a:lnTo>
                <a:lnTo>
                  <a:pt x="8199879" y="1477697"/>
                </a:lnTo>
                <a:lnTo>
                  <a:pt x="8166533" y="1511043"/>
                </a:lnTo>
                <a:lnTo>
                  <a:pt x="8124244" y="1532911"/>
                </a:lnTo>
                <a:lnTo>
                  <a:pt x="8075548" y="1540764"/>
                </a:lnTo>
                <a:lnTo>
                  <a:pt x="154050" y="1540764"/>
                </a:lnTo>
                <a:lnTo>
                  <a:pt x="105355" y="1532911"/>
                </a:lnTo>
                <a:lnTo>
                  <a:pt x="63066" y="1511043"/>
                </a:lnTo>
                <a:lnTo>
                  <a:pt x="29720" y="1477697"/>
                </a:lnTo>
                <a:lnTo>
                  <a:pt x="7852" y="1435408"/>
                </a:lnTo>
                <a:lnTo>
                  <a:pt x="0" y="1386713"/>
                </a:lnTo>
                <a:lnTo>
                  <a:pt x="0" y="15405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5979" y="1363980"/>
            <a:ext cx="1684020" cy="1252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22319" y="3259073"/>
            <a:ext cx="6097905" cy="62536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1900"/>
              </a:lnSpc>
              <a:spcBef>
                <a:spcPts val="240"/>
              </a:spcBef>
            </a:pPr>
            <a:r>
              <a:rPr sz="1400" b="1" dirty="0">
                <a:solidFill>
                  <a:srgbClr val="FFFFFF"/>
                </a:solidFill>
                <a:latin typeface="+mj-lt"/>
                <a:cs typeface="Century Gothic"/>
              </a:rPr>
              <a:t>CentOS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(</a:t>
            </a:r>
            <a:r>
              <a:rPr sz="1400" i="1" dirty="0">
                <a:solidFill>
                  <a:srgbClr val="FFFFFF"/>
                </a:solidFill>
                <a:latin typeface="+mj-lt"/>
                <a:cs typeface="Century Gothic"/>
              </a:rPr>
              <a:t>Community </a:t>
            </a:r>
            <a:r>
              <a:rPr sz="1400" i="1" spc="-5" dirty="0">
                <a:solidFill>
                  <a:srgbClr val="FFFFFF"/>
                </a:solidFill>
                <a:latin typeface="+mj-lt"/>
                <a:cs typeface="Century Gothic"/>
              </a:rPr>
              <a:t>Enterprise </a:t>
            </a:r>
            <a:r>
              <a:rPr sz="1400" i="1" dirty="0">
                <a:solidFill>
                  <a:srgbClr val="FFFFFF"/>
                </a:solidFill>
                <a:latin typeface="+mj-lt"/>
                <a:cs typeface="Century Gothic"/>
              </a:rPr>
              <a:t>Operating System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) </a:t>
            </a:r>
            <a:r>
              <a:rPr sz="1400" spc="5" dirty="0">
                <a:solidFill>
                  <a:srgbClr val="FFFFFF"/>
                </a:solidFill>
                <a:latin typeface="+mj-lt"/>
                <a:cs typeface="Century Gothic"/>
              </a:rPr>
              <a:t>is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a Linux</a:t>
            </a:r>
            <a:r>
              <a:rPr sz="1400" spc="-140" dirty="0">
                <a:solidFill>
                  <a:srgbClr val="FFFFFF"/>
                </a:solidFill>
                <a:latin typeface="+mj-lt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distribution  </a:t>
            </a:r>
            <a:r>
              <a:rPr sz="1400" spc="5" dirty="0">
                <a:solidFill>
                  <a:srgbClr val="FFFFFF"/>
                </a:solidFill>
                <a:latin typeface="+mj-lt"/>
                <a:cs typeface="Century Gothic"/>
              </a:rPr>
              <a:t>which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attempts to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provide a free enterprise class computing platform  </a:t>
            </a:r>
            <a:r>
              <a:rPr sz="1400" spc="5" dirty="0">
                <a:solidFill>
                  <a:srgbClr val="FFFFFF"/>
                </a:solidFill>
                <a:latin typeface="+mj-lt"/>
                <a:cs typeface="Century Gothic"/>
              </a:rPr>
              <a:t>which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has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100% binary compatibility with its upstream source, Red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Hat 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Enterprise Linux</a:t>
            </a:r>
            <a:r>
              <a:rPr sz="1400" spc="-60" dirty="0">
                <a:solidFill>
                  <a:srgbClr val="FFFFFF"/>
                </a:solidFill>
                <a:latin typeface="+mj-lt"/>
                <a:cs typeface="Century Gothic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(RHEL).</a:t>
            </a:r>
            <a:endParaRPr sz="1400" dirty="0">
              <a:latin typeface="+mj-lt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81961" y="4609338"/>
            <a:ext cx="8229600" cy="1541145"/>
          </a:xfrm>
          <a:custGeom>
            <a:avLst/>
            <a:gdLst/>
            <a:ahLst/>
            <a:cxnLst/>
            <a:rect l="l" t="t" r="r" b="b"/>
            <a:pathLst>
              <a:path w="8229600" h="1541145">
                <a:moveTo>
                  <a:pt x="8075548" y="0"/>
                </a:moveTo>
                <a:lnTo>
                  <a:pt x="154050" y="0"/>
                </a:lnTo>
                <a:lnTo>
                  <a:pt x="105355" y="7852"/>
                </a:lnTo>
                <a:lnTo>
                  <a:pt x="63066" y="29720"/>
                </a:lnTo>
                <a:lnTo>
                  <a:pt x="29720" y="63066"/>
                </a:lnTo>
                <a:lnTo>
                  <a:pt x="7852" y="105355"/>
                </a:lnTo>
                <a:lnTo>
                  <a:pt x="0" y="154050"/>
                </a:lnTo>
                <a:lnTo>
                  <a:pt x="0" y="1386687"/>
                </a:lnTo>
                <a:lnTo>
                  <a:pt x="7852" y="1435386"/>
                </a:lnTo>
                <a:lnTo>
                  <a:pt x="29720" y="1477681"/>
                </a:lnTo>
                <a:lnTo>
                  <a:pt x="63066" y="1511035"/>
                </a:lnTo>
                <a:lnTo>
                  <a:pt x="105355" y="1532908"/>
                </a:lnTo>
                <a:lnTo>
                  <a:pt x="154050" y="1540764"/>
                </a:lnTo>
                <a:lnTo>
                  <a:pt x="8075548" y="1540764"/>
                </a:lnTo>
                <a:lnTo>
                  <a:pt x="8124244" y="1532908"/>
                </a:lnTo>
                <a:lnTo>
                  <a:pt x="8166533" y="1511035"/>
                </a:lnTo>
                <a:lnTo>
                  <a:pt x="8199879" y="1477681"/>
                </a:lnTo>
                <a:lnTo>
                  <a:pt x="8221747" y="1435386"/>
                </a:lnTo>
                <a:lnTo>
                  <a:pt x="8229600" y="1386687"/>
                </a:lnTo>
                <a:lnTo>
                  <a:pt x="8229600" y="154050"/>
                </a:lnTo>
                <a:lnTo>
                  <a:pt x="8221747" y="105355"/>
                </a:lnTo>
                <a:lnTo>
                  <a:pt x="8199879" y="63066"/>
                </a:lnTo>
                <a:lnTo>
                  <a:pt x="8166533" y="29720"/>
                </a:lnTo>
                <a:lnTo>
                  <a:pt x="8124244" y="7852"/>
                </a:lnTo>
                <a:lnTo>
                  <a:pt x="80755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81961" y="4609338"/>
            <a:ext cx="8229600" cy="1541145"/>
          </a:xfrm>
          <a:custGeom>
            <a:avLst/>
            <a:gdLst/>
            <a:ahLst/>
            <a:cxnLst/>
            <a:rect l="l" t="t" r="r" b="b"/>
            <a:pathLst>
              <a:path w="8229600" h="1541145">
                <a:moveTo>
                  <a:pt x="0" y="154050"/>
                </a:moveTo>
                <a:lnTo>
                  <a:pt x="7852" y="105355"/>
                </a:lnTo>
                <a:lnTo>
                  <a:pt x="29720" y="63066"/>
                </a:lnTo>
                <a:lnTo>
                  <a:pt x="63066" y="29720"/>
                </a:lnTo>
                <a:lnTo>
                  <a:pt x="105355" y="7852"/>
                </a:lnTo>
                <a:lnTo>
                  <a:pt x="154050" y="0"/>
                </a:lnTo>
                <a:lnTo>
                  <a:pt x="8075548" y="0"/>
                </a:lnTo>
                <a:lnTo>
                  <a:pt x="8124244" y="7852"/>
                </a:lnTo>
                <a:lnTo>
                  <a:pt x="8166533" y="29720"/>
                </a:lnTo>
                <a:lnTo>
                  <a:pt x="8199879" y="63066"/>
                </a:lnTo>
                <a:lnTo>
                  <a:pt x="8221747" y="105355"/>
                </a:lnTo>
                <a:lnTo>
                  <a:pt x="8229600" y="154050"/>
                </a:lnTo>
                <a:lnTo>
                  <a:pt x="8229600" y="1386687"/>
                </a:lnTo>
                <a:lnTo>
                  <a:pt x="8221747" y="1435386"/>
                </a:lnTo>
                <a:lnTo>
                  <a:pt x="8199879" y="1477681"/>
                </a:lnTo>
                <a:lnTo>
                  <a:pt x="8166533" y="1511035"/>
                </a:lnTo>
                <a:lnTo>
                  <a:pt x="8124244" y="1532908"/>
                </a:lnTo>
                <a:lnTo>
                  <a:pt x="8075548" y="1540764"/>
                </a:lnTo>
                <a:lnTo>
                  <a:pt x="154050" y="1540764"/>
                </a:lnTo>
                <a:lnTo>
                  <a:pt x="105355" y="1532908"/>
                </a:lnTo>
                <a:lnTo>
                  <a:pt x="63066" y="1511035"/>
                </a:lnTo>
                <a:lnTo>
                  <a:pt x="29720" y="1477681"/>
                </a:lnTo>
                <a:lnTo>
                  <a:pt x="7852" y="1435386"/>
                </a:lnTo>
                <a:lnTo>
                  <a:pt x="0" y="1386687"/>
                </a:lnTo>
                <a:lnTo>
                  <a:pt x="0" y="15405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5979" y="2971800"/>
            <a:ext cx="168402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22319" y="5052441"/>
            <a:ext cx="6196330" cy="44371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0"/>
              </a:spcBef>
            </a:pPr>
            <a:r>
              <a:rPr sz="1400" b="1" dirty="0">
                <a:solidFill>
                  <a:srgbClr val="FFFFFF"/>
                </a:solidFill>
                <a:latin typeface="+mj-lt"/>
                <a:cs typeface="Century Gothic"/>
              </a:rPr>
              <a:t>Fedora </a:t>
            </a:r>
            <a:r>
              <a:rPr sz="1400" spc="5" dirty="0">
                <a:solidFill>
                  <a:srgbClr val="FFFFFF"/>
                </a:solidFill>
                <a:latin typeface="+mj-lt"/>
                <a:cs typeface="Century Gothic"/>
              </a:rPr>
              <a:t>is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an RPM-based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operating system based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on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the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Linux kernel,  developed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by the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community-supported Fedora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Project and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owned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by  </a:t>
            </a:r>
            <a:r>
              <a:rPr sz="1400" dirty="0">
                <a:solidFill>
                  <a:srgbClr val="FFFFFF"/>
                </a:solidFill>
                <a:latin typeface="+mj-lt"/>
                <a:cs typeface="Century Gothic"/>
              </a:rPr>
              <a:t>Red</a:t>
            </a:r>
            <a:r>
              <a:rPr sz="1400" spc="-15" dirty="0">
                <a:solidFill>
                  <a:srgbClr val="FFFFFF"/>
                </a:solidFill>
                <a:latin typeface="+mj-lt"/>
                <a:cs typeface="Century Gothic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+mj-lt"/>
                <a:cs typeface="Century Gothic"/>
              </a:rPr>
              <a:t>Hat.</a:t>
            </a:r>
            <a:endParaRPr sz="1400" dirty="0">
              <a:latin typeface="+mj-lt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5979" y="4693920"/>
            <a:ext cx="1684020" cy="1325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23424" y="320169"/>
            <a:ext cx="72643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cs typeface="Arial"/>
              </a:rPr>
              <a:t>Some </a:t>
            </a:r>
            <a:r>
              <a:rPr sz="3600" b="1" dirty="0">
                <a:cs typeface="Arial"/>
              </a:rPr>
              <a:t>Linux</a:t>
            </a:r>
            <a:r>
              <a:rPr sz="3600" b="1" spc="-75" dirty="0">
                <a:cs typeface="Arial"/>
              </a:rPr>
              <a:t> </a:t>
            </a:r>
            <a:r>
              <a:rPr sz="3600" b="1" dirty="0">
                <a:cs typeface="Arial"/>
              </a:rPr>
              <a:t>Flavours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C26B1B-0D8A-4AE5-A45B-86E0CFA2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1408" y="1163548"/>
            <a:ext cx="11980592" cy="4042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2607945" indent="-253365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+mj-lt"/>
                <a:cs typeface="Arial"/>
              </a:rPr>
              <a:t>Two </a:t>
            </a:r>
            <a:r>
              <a:rPr sz="2200" dirty="0">
                <a:latin typeface="+mj-lt"/>
                <a:cs typeface="Arial"/>
              </a:rPr>
              <a:t>types of </a:t>
            </a:r>
            <a:r>
              <a:rPr sz="2200" spc="-5" dirty="0">
                <a:latin typeface="+mj-lt"/>
                <a:cs typeface="Arial"/>
              </a:rPr>
              <a:t>utilities </a:t>
            </a:r>
            <a:r>
              <a:rPr sz="2200" dirty="0">
                <a:latin typeface="+mj-lt"/>
                <a:cs typeface="Arial"/>
              </a:rPr>
              <a:t>to </a:t>
            </a:r>
            <a:r>
              <a:rPr sz="2200" spc="-5" dirty="0">
                <a:latin typeface="+mj-lt"/>
                <a:cs typeface="Arial"/>
              </a:rPr>
              <a:t>install packages:  RPM and</a:t>
            </a:r>
            <a:r>
              <a:rPr sz="2200" spc="-3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YUM.</a:t>
            </a:r>
            <a:endParaRPr sz="22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45844" algn="l"/>
              </a:tabLst>
            </a:pPr>
            <a:r>
              <a:rPr sz="2200" b="1" spc="-5" dirty="0">
                <a:latin typeface="+mj-lt"/>
                <a:cs typeface="Arial"/>
              </a:rPr>
              <a:t>RPM</a:t>
            </a:r>
            <a:r>
              <a:rPr lang="en-IN" sz="2200" b="1" dirty="0">
                <a:latin typeface="+mj-lt"/>
                <a:cs typeface="Arial"/>
              </a:rPr>
              <a:t>- </a:t>
            </a:r>
            <a:r>
              <a:rPr sz="2200" b="1" spc="-5" dirty="0">
                <a:latin typeface="+mj-lt"/>
                <a:cs typeface="Arial"/>
              </a:rPr>
              <a:t>RPM Package</a:t>
            </a:r>
            <a:r>
              <a:rPr sz="2200" b="1" spc="15" dirty="0">
                <a:latin typeface="+mj-lt"/>
                <a:cs typeface="Arial"/>
              </a:rPr>
              <a:t> </a:t>
            </a:r>
            <a:r>
              <a:rPr sz="2200" b="1" spc="-5" dirty="0">
                <a:latin typeface="+mj-lt"/>
                <a:cs typeface="Arial"/>
              </a:rPr>
              <a:t>Manager</a:t>
            </a:r>
            <a:r>
              <a:rPr lang="en-IN" sz="2200" b="1" spc="-5" dirty="0">
                <a:latin typeface="+mj-lt"/>
                <a:cs typeface="Arial"/>
              </a:rPr>
              <a:t> </a:t>
            </a:r>
            <a:endParaRPr lang="en-IN" sz="2200" spc="-5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45844" algn="l"/>
              </a:tabLst>
            </a:pPr>
            <a:endParaRPr sz="2200" dirty="0">
              <a:latin typeface="+mj-lt"/>
              <a:cs typeface="Arial"/>
            </a:endParaRPr>
          </a:p>
          <a:p>
            <a:pPr marL="241300" marR="443230" indent="-228600">
              <a:lnSpc>
                <a:spcPct val="70000"/>
              </a:lnSpc>
              <a:spcBef>
                <a:spcPts val="865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dirty="0">
                <a:latin typeface="+mj-lt"/>
                <a:cs typeface="Arial"/>
              </a:rPr>
              <a:t>It </a:t>
            </a:r>
            <a:r>
              <a:rPr sz="2200" spc="-5" dirty="0">
                <a:latin typeface="+mj-lt"/>
                <a:cs typeface="Arial"/>
              </a:rPr>
              <a:t>is an open packaging </a:t>
            </a:r>
            <a:r>
              <a:rPr sz="2200" dirty="0">
                <a:latin typeface="+mj-lt"/>
                <a:cs typeface="Arial"/>
              </a:rPr>
              <a:t>system </a:t>
            </a:r>
            <a:r>
              <a:rPr sz="2200" spc="-5" dirty="0">
                <a:latin typeface="+mj-lt"/>
                <a:cs typeface="Arial"/>
              </a:rPr>
              <a:t>available </a:t>
            </a:r>
            <a:r>
              <a:rPr sz="2200" dirty="0">
                <a:latin typeface="+mj-lt"/>
                <a:cs typeface="Arial"/>
              </a:rPr>
              <a:t>for </a:t>
            </a:r>
            <a:r>
              <a:rPr sz="2200" spc="-5" dirty="0">
                <a:latin typeface="+mj-lt"/>
                <a:cs typeface="Arial"/>
              </a:rPr>
              <a:t>anyone </a:t>
            </a:r>
            <a:r>
              <a:rPr sz="2200" dirty="0">
                <a:latin typeface="+mj-lt"/>
                <a:cs typeface="Arial"/>
              </a:rPr>
              <a:t>to  </a:t>
            </a:r>
            <a:r>
              <a:rPr sz="2200" spc="-5" dirty="0">
                <a:latin typeface="+mj-lt"/>
                <a:cs typeface="Arial"/>
              </a:rPr>
              <a:t>use</a:t>
            </a:r>
            <a:endParaRPr lang="en-IN" sz="2200" spc="-5" dirty="0">
              <a:latin typeface="+mj-lt"/>
              <a:cs typeface="Arial"/>
            </a:endParaRPr>
          </a:p>
          <a:p>
            <a:pPr marL="12700" marR="443230">
              <a:lnSpc>
                <a:spcPct val="70000"/>
              </a:lnSpc>
              <a:spcBef>
                <a:spcPts val="865"/>
              </a:spcBef>
              <a:tabLst>
                <a:tab pos="241300" algn="l"/>
              </a:tabLst>
            </a:pPr>
            <a:endParaRPr sz="2200" dirty="0">
              <a:latin typeface="+mj-lt"/>
              <a:cs typeface="Arial"/>
            </a:endParaRPr>
          </a:p>
          <a:p>
            <a:pPr marL="325120" indent="-312420">
              <a:lnSpc>
                <a:spcPts val="2090"/>
              </a:lnSpc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sz="2200" dirty="0">
                <a:latin typeface="+mj-lt"/>
                <a:cs typeface="Arial"/>
              </a:rPr>
              <a:t>It </a:t>
            </a:r>
            <a:r>
              <a:rPr sz="2200" spc="-5" dirty="0">
                <a:latin typeface="+mj-lt"/>
                <a:cs typeface="Arial"/>
              </a:rPr>
              <a:t>also maintains </a:t>
            </a:r>
            <a:r>
              <a:rPr sz="2200" dirty="0">
                <a:latin typeface="+mj-lt"/>
                <a:cs typeface="Arial"/>
              </a:rPr>
              <a:t>a </a:t>
            </a:r>
            <a:r>
              <a:rPr sz="2200" spc="-5" dirty="0">
                <a:latin typeface="+mj-lt"/>
                <a:cs typeface="Arial"/>
              </a:rPr>
              <a:t>database </a:t>
            </a:r>
            <a:r>
              <a:rPr sz="2200" dirty="0">
                <a:latin typeface="+mj-lt"/>
                <a:cs typeface="Arial"/>
              </a:rPr>
              <a:t>of </a:t>
            </a:r>
            <a:r>
              <a:rPr sz="2200" spc="-5" dirty="0">
                <a:latin typeface="+mj-lt"/>
                <a:cs typeface="Arial"/>
              </a:rPr>
              <a:t>all packages and</a:t>
            </a:r>
            <a:r>
              <a:rPr sz="2200" spc="8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their</a:t>
            </a:r>
            <a:r>
              <a:rPr lang="en-IN" sz="2200" spc="-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files </a:t>
            </a:r>
            <a:r>
              <a:rPr sz="2200" dirty="0">
                <a:latin typeface="+mj-lt"/>
                <a:cs typeface="Arial"/>
              </a:rPr>
              <a:t>that </a:t>
            </a:r>
            <a:r>
              <a:rPr sz="2200" spc="-5" dirty="0">
                <a:latin typeface="+mj-lt"/>
                <a:cs typeface="Arial"/>
              </a:rPr>
              <a:t>can be used </a:t>
            </a:r>
            <a:r>
              <a:rPr sz="2200" dirty="0">
                <a:latin typeface="+mj-lt"/>
                <a:cs typeface="Arial"/>
              </a:rPr>
              <a:t>for </a:t>
            </a:r>
            <a:r>
              <a:rPr sz="2200" spc="-5" dirty="0">
                <a:latin typeface="+mj-lt"/>
                <a:cs typeface="Arial"/>
              </a:rPr>
              <a:t>verifying packages and querying  </a:t>
            </a:r>
            <a:r>
              <a:rPr sz="2200" dirty="0">
                <a:latin typeface="+mj-lt"/>
                <a:cs typeface="Arial"/>
              </a:rPr>
              <a:t>for </a:t>
            </a:r>
            <a:r>
              <a:rPr sz="2200" spc="-5" dirty="0">
                <a:latin typeface="+mj-lt"/>
                <a:cs typeface="Arial"/>
              </a:rPr>
              <a:t>information about files and/or</a:t>
            </a:r>
            <a:r>
              <a:rPr sz="2200" spc="4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packages</a:t>
            </a:r>
            <a:endParaRPr lang="en-IN" sz="2200" spc="-5" dirty="0">
              <a:latin typeface="+mj-lt"/>
              <a:cs typeface="Arial"/>
            </a:endParaRPr>
          </a:p>
          <a:p>
            <a:pPr marL="241300" marR="5080">
              <a:lnSpc>
                <a:spcPct val="70000"/>
              </a:lnSpc>
              <a:spcBef>
                <a:spcPts val="434"/>
              </a:spcBef>
            </a:pPr>
            <a:endParaRPr sz="2200" dirty="0">
              <a:latin typeface="+mj-lt"/>
              <a:cs typeface="Arial"/>
            </a:endParaRPr>
          </a:p>
          <a:p>
            <a:pPr marL="325120" indent="-312420">
              <a:lnSpc>
                <a:spcPts val="2075"/>
              </a:lnSpc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sz="2200" spc="-5" dirty="0">
                <a:latin typeface="+mj-lt"/>
                <a:cs typeface="Arial"/>
              </a:rPr>
              <a:t>RPM packages typically have file names like</a:t>
            </a:r>
            <a:r>
              <a:rPr sz="2200" spc="110" dirty="0">
                <a:latin typeface="+mj-lt"/>
                <a:cs typeface="Arial"/>
              </a:rPr>
              <a:t> </a:t>
            </a:r>
            <a:r>
              <a:rPr sz="2200" dirty="0">
                <a:latin typeface="+mj-lt"/>
                <a:cs typeface="Arial"/>
              </a:rPr>
              <a:t>foo-1.0-</a:t>
            </a:r>
            <a:r>
              <a:rPr lang="en-IN" sz="220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i386.rpm. </a:t>
            </a:r>
            <a:r>
              <a:rPr sz="2200" dirty="0">
                <a:latin typeface="+mj-lt"/>
                <a:cs typeface="Arial"/>
              </a:rPr>
              <a:t>The </a:t>
            </a:r>
            <a:r>
              <a:rPr sz="2200" spc="-5" dirty="0">
                <a:latin typeface="+mj-lt"/>
                <a:cs typeface="Arial"/>
              </a:rPr>
              <a:t>file name includes </a:t>
            </a:r>
            <a:r>
              <a:rPr sz="2200" dirty="0">
                <a:latin typeface="+mj-lt"/>
                <a:cs typeface="Arial"/>
              </a:rPr>
              <a:t>the </a:t>
            </a:r>
            <a:r>
              <a:rPr sz="2200" spc="-5" dirty="0">
                <a:latin typeface="+mj-lt"/>
                <a:cs typeface="Arial"/>
              </a:rPr>
              <a:t>package name  (foo), version </a:t>
            </a:r>
            <a:r>
              <a:rPr sz="2200" dirty="0">
                <a:latin typeface="+mj-lt"/>
                <a:cs typeface="Arial"/>
              </a:rPr>
              <a:t>(1.0), </a:t>
            </a:r>
            <a:r>
              <a:rPr sz="2200" spc="-5" dirty="0">
                <a:latin typeface="+mj-lt"/>
                <a:cs typeface="Arial"/>
              </a:rPr>
              <a:t>release </a:t>
            </a:r>
            <a:r>
              <a:rPr sz="2200" dirty="0">
                <a:latin typeface="+mj-lt"/>
                <a:cs typeface="Arial"/>
              </a:rPr>
              <a:t>(1), </a:t>
            </a:r>
            <a:r>
              <a:rPr sz="2200" spc="-5" dirty="0">
                <a:latin typeface="+mj-lt"/>
                <a:cs typeface="Arial"/>
              </a:rPr>
              <a:t>and </a:t>
            </a:r>
            <a:r>
              <a:rPr sz="2200" dirty="0">
                <a:latin typeface="+mj-lt"/>
                <a:cs typeface="Arial"/>
              </a:rPr>
              <a:t>architecture</a:t>
            </a:r>
            <a:r>
              <a:rPr sz="2200" spc="2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(i386).</a:t>
            </a:r>
            <a:endParaRPr lang="en-IN" sz="2200" spc="-5" dirty="0">
              <a:latin typeface="+mj-lt"/>
              <a:cs typeface="Arial"/>
            </a:endParaRPr>
          </a:p>
          <a:p>
            <a:pPr marL="241300" marR="363220" lvl="1">
              <a:lnSpc>
                <a:spcPct val="70000"/>
              </a:lnSpc>
              <a:spcBef>
                <a:spcPts val="430"/>
              </a:spcBef>
              <a:buSzPct val="95833"/>
              <a:buAutoNum type="arabicPeriod"/>
              <a:tabLst>
                <a:tab pos="496570" algn="l"/>
              </a:tabLst>
            </a:pPr>
            <a:endParaRPr sz="2200" dirty="0">
              <a:latin typeface="+mj-lt"/>
              <a:cs typeface="Arial"/>
            </a:endParaRPr>
          </a:p>
          <a:p>
            <a:pPr marL="241300" marR="288925" indent="-228600">
              <a:lnSpc>
                <a:spcPct val="70000"/>
              </a:lnSpc>
              <a:spcBef>
                <a:spcPts val="509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dirty="0">
                <a:latin typeface="+mj-lt"/>
                <a:cs typeface="Arial"/>
              </a:rPr>
              <a:t>It </a:t>
            </a:r>
            <a:r>
              <a:rPr sz="2200" spc="-5" dirty="0">
                <a:latin typeface="+mj-lt"/>
                <a:cs typeface="Arial"/>
              </a:rPr>
              <a:t>can be used </a:t>
            </a:r>
            <a:r>
              <a:rPr sz="2200" dirty="0">
                <a:latin typeface="+mj-lt"/>
                <a:cs typeface="Arial"/>
              </a:rPr>
              <a:t>to </a:t>
            </a:r>
            <a:r>
              <a:rPr sz="2200" spc="-5" dirty="0">
                <a:latin typeface="+mj-lt"/>
                <a:cs typeface="Arial"/>
              </a:rPr>
              <a:t>build, install, </a:t>
            </a:r>
            <a:r>
              <a:rPr sz="2200" spc="-35" dirty="0">
                <a:latin typeface="+mj-lt"/>
                <a:cs typeface="Arial"/>
              </a:rPr>
              <a:t>query, </a:t>
            </a:r>
            <a:r>
              <a:rPr sz="2200" spc="-30" dirty="0">
                <a:latin typeface="+mj-lt"/>
                <a:cs typeface="Arial"/>
              </a:rPr>
              <a:t>verify, </a:t>
            </a:r>
            <a:r>
              <a:rPr sz="2200" spc="-5" dirty="0">
                <a:latin typeface="+mj-lt"/>
                <a:cs typeface="Arial"/>
              </a:rPr>
              <a:t>update, and  remove/erase individual software</a:t>
            </a:r>
            <a:r>
              <a:rPr sz="2200" spc="5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packages.</a:t>
            </a:r>
            <a:endParaRPr sz="2200" dirty="0">
              <a:latin typeface="+mj-lt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083" y="215458"/>
            <a:ext cx="5790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uFill>
                  <a:solidFill>
                    <a:srgbClr val="44536A"/>
                  </a:solidFill>
                </a:uFill>
                <a:cs typeface="Arial"/>
              </a:rPr>
              <a:t>Package</a:t>
            </a:r>
            <a:r>
              <a:rPr sz="3600" b="1" spc="-90" dirty="0">
                <a:uFill>
                  <a:solidFill>
                    <a:srgbClr val="44536A"/>
                  </a:solidFill>
                </a:uFill>
                <a:cs typeface="Arial"/>
              </a:rPr>
              <a:t> </a:t>
            </a:r>
            <a:r>
              <a:rPr sz="3600" b="1" dirty="0">
                <a:uFill>
                  <a:solidFill>
                    <a:srgbClr val="44536A"/>
                  </a:solidFill>
                </a:uFill>
                <a:cs typeface="Arial"/>
              </a:rPr>
              <a:t>Management</a:t>
            </a:r>
            <a:endParaRPr sz="3600" b="1" dirty="0"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D7A7F-AFB6-48A4-8CE2-06735D9B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22406"/>
              </p:ext>
            </p:extLst>
          </p:nvPr>
        </p:nvGraphicFramePr>
        <p:xfrm>
          <a:off x="314218" y="1251897"/>
          <a:ext cx="8992234" cy="4937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j-lt"/>
                          <a:cs typeface="Century Gothic"/>
                        </a:rPr>
                        <a:t>Command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j-lt"/>
                          <a:cs typeface="Century Gothic"/>
                        </a:rPr>
                        <a:t>Description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j-lt"/>
                          <a:cs typeface="Century Gothic"/>
                        </a:rPr>
                        <a:t>Example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rpm </a:t>
                      </a:r>
                      <a:r>
                        <a:rPr sz="1800" spc="10" dirty="0">
                          <a:latin typeface="+mj-lt"/>
                          <a:cs typeface="Century Gothic"/>
                        </a:rPr>
                        <a:t>-ivh</a:t>
                      </a:r>
                      <a:r>
                        <a:rPr sz="1800" spc="40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{rpm-file}</a:t>
                      </a: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+mj-lt"/>
                          <a:cs typeface="Century Gothic"/>
                        </a:rPr>
                        <a:t>Install </a:t>
                      </a:r>
                      <a:r>
                        <a:rPr sz="1800" spc="-10" dirty="0">
                          <a:latin typeface="+mj-lt"/>
                          <a:cs typeface="Century Gothic"/>
                        </a:rPr>
                        <a:t>the</a:t>
                      </a:r>
                      <a:r>
                        <a:rPr sz="1800" spc="2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package</a:t>
                      </a:r>
                      <a:endParaRPr sz="1800" dirty="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366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rpm </a:t>
                      </a:r>
                      <a:r>
                        <a:rPr sz="1800" spc="10" dirty="0">
                          <a:latin typeface="+mj-lt"/>
                          <a:cs typeface="Century Gothic"/>
                        </a:rPr>
                        <a:t>-ivh </a:t>
                      </a:r>
                      <a:r>
                        <a:rPr sz="1800" spc="-10" dirty="0">
                          <a:latin typeface="+mj-lt"/>
                          <a:cs typeface="Century Gothic"/>
                        </a:rPr>
                        <a:t>--test  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moz</a:t>
                      </a:r>
                      <a:r>
                        <a:rPr sz="1800" spc="25" dirty="0">
                          <a:latin typeface="+mj-lt"/>
                          <a:cs typeface="Century Gothic"/>
                        </a:rPr>
                        <a:t>i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l</a:t>
                      </a:r>
                      <a:r>
                        <a:rPr sz="1800" spc="10" dirty="0">
                          <a:latin typeface="+mj-lt"/>
                          <a:cs typeface="Century Gothic"/>
                        </a:rPr>
                        <a:t>l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a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-</a:t>
                      </a:r>
                      <a:r>
                        <a:rPr sz="1800" spc="-10" dirty="0">
                          <a:latin typeface="+mj-lt"/>
                          <a:cs typeface="Century Gothic"/>
                        </a:rPr>
                        <a:t>ma</a:t>
                      </a:r>
                      <a:r>
                        <a:rPr sz="1800" spc="10" dirty="0">
                          <a:latin typeface="+mj-lt"/>
                          <a:cs typeface="Century Gothic"/>
                        </a:rPr>
                        <a:t>i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l-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1</a:t>
                      </a:r>
                      <a:r>
                        <a:rPr sz="1800" spc="-25" dirty="0">
                          <a:latin typeface="+mj-lt"/>
                          <a:cs typeface="Century Gothic"/>
                        </a:rPr>
                        <a:t>.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7</a:t>
                      </a:r>
                      <a:r>
                        <a:rPr sz="1800" spc="-25" dirty="0">
                          <a:latin typeface="+mj-lt"/>
                          <a:cs typeface="Century Gothic"/>
                        </a:rPr>
                        <a:t>.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5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- 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17.i586.rpm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73">
                <a:tc>
                  <a:txBody>
                    <a:bodyPr/>
                    <a:lstStyle/>
                    <a:p>
                      <a:pPr marL="91440" marR="46418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rpm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-Uvh</a:t>
                      </a:r>
                      <a:r>
                        <a:rPr sz="1800" spc="-8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{rpm-  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file}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+mj-lt"/>
                          <a:cs typeface="Century Gothic"/>
                        </a:rPr>
                        <a:t>Upgrade</a:t>
                      </a:r>
                      <a:r>
                        <a:rPr sz="1800" spc="3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package</a:t>
                      </a:r>
                      <a:endParaRPr sz="1800" dirty="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33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rpm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-Uvh</a:t>
                      </a:r>
                      <a:r>
                        <a:rPr sz="1800" spc="-8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mozilla- 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mail-1.7.6-  12.i586.rpm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19">
                <a:tc>
                  <a:txBody>
                    <a:bodyPr/>
                    <a:lstStyle/>
                    <a:p>
                      <a:pPr marL="91440" marR="46418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rpm </a:t>
                      </a:r>
                      <a:r>
                        <a:rPr sz="1800" spc="5" dirty="0">
                          <a:latin typeface="+mj-lt"/>
                          <a:cs typeface="Century Gothic"/>
                        </a:rPr>
                        <a:t>–Fvh</a:t>
                      </a:r>
                      <a:r>
                        <a:rPr sz="1800" spc="-114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{rpm-  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file}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+mj-lt"/>
                          <a:cs typeface="Century Gothic"/>
                        </a:rPr>
                        <a:t>Freshen </a:t>
                      </a:r>
                      <a:r>
                        <a:rPr sz="1800" spc="-10" dirty="0">
                          <a:latin typeface="+mj-lt"/>
                          <a:cs typeface="Century Gothic"/>
                        </a:rPr>
                        <a:t>the</a:t>
                      </a:r>
                      <a:r>
                        <a:rPr sz="1800" spc="5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Package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145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rpm </a:t>
                      </a:r>
                      <a:r>
                        <a:rPr sz="1800" spc="5" dirty="0">
                          <a:latin typeface="+mj-lt"/>
                          <a:cs typeface="Century Gothic"/>
                        </a:rPr>
                        <a:t>-Fvh</a:t>
                      </a:r>
                      <a:r>
                        <a:rPr sz="1800" spc="-114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mozilla- 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mail-1.7.6-  12.i586.rpm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rpm</a:t>
                      </a:r>
                      <a:r>
                        <a:rPr sz="1800" spc="-15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–e</a:t>
                      </a:r>
                      <a:endParaRPr sz="1800">
                        <a:latin typeface="+mj-lt"/>
                        <a:cs typeface="Century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+mj-lt"/>
                          <a:cs typeface="Century Gothic"/>
                        </a:rPr>
                        <a:t>{package}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+mj-lt"/>
                          <a:cs typeface="Century Gothic"/>
                        </a:rPr>
                        <a:t>Erase/remove/ an installed</a:t>
                      </a:r>
                      <a:r>
                        <a:rPr sz="1800" spc="5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package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782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983615" algn="l"/>
                        </a:tabLst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rpm</a:t>
                      </a:r>
                      <a:r>
                        <a:rPr sz="1800" spc="-1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–e	moz</a:t>
                      </a:r>
                      <a:r>
                        <a:rPr sz="1800" spc="25" dirty="0">
                          <a:latin typeface="+mj-lt"/>
                          <a:cs typeface="Century Gothic"/>
                        </a:rPr>
                        <a:t>i</a:t>
                      </a:r>
                      <a:r>
                        <a:rPr sz="1800" spc="10" dirty="0">
                          <a:latin typeface="+mj-lt"/>
                          <a:cs typeface="Century Gothic"/>
                        </a:rPr>
                        <a:t>l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la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- 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mail-1.7.6-  12.i586.rpm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rpm</a:t>
                      </a:r>
                      <a:r>
                        <a:rPr sz="1800" spc="-15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-qa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Display </a:t>
                      </a:r>
                      <a:r>
                        <a:rPr sz="1800" spc="5" dirty="0">
                          <a:latin typeface="+mj-lt"/>
                          <a:cs typeface="Century Gothic"/>
                        </a:rPr>
                        <a:t>list </a:t>
                      </a:r>
                      <a:r>
                        <a:rPr sz="1800" dirty="0">
                          <a:latin typeface="+mj-lt"/>
                          <a:cs typeface="Century Gothic"/>
                        </a:rPr>
                        <a:t>all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installed</a:t>
                      </a:r>
                      <a:r>
                        <a:rPr sz="1800" spc="-9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packages</a:t>
                      </a:r>
                      <a:endParaRPr sz="1800">
                        <a:latin typeface="+mj-lt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rpm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–qa ,rpm</a:t>
                      </a:r>
                      <a:r>
                        <a:rPr sz="1800" spc="-5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-qa</a:t>
                      </a:r>
                      <a:endParaRPr sz="1800" dirty="0">
                        <a:latin typeface="+mj-lt"/>
                        <a:cs typeface="Century Gothic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+mj-lt"/>
                          <a:cs typeface="Century Gothic"/>
                        </a:rPr>
                        <a:t>| </a:t>
                      </a:r>
                      <a:r>
                        <a:rPr sz="1800" spc="-5" dirty="0">
                          <a:latin typeface="+mj-lt"/>
                          <a:cs typeface="Century Gothic"/>
                        </a:rPr>
                        <a:t>less</a:t>
                      </a:r>
                      <a:endParaRPr sz="1800" dirty="0">
                        <a:latin typeface="+mj-lt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721" y="441691"/>
            <a:ext cx="571499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uFill>
                  <a:solidFill>
                    <a:srgbClr val="44536A"/>
                  </a:solidFill>
                </a:uFill>
                <a:cs typeface="Arial"/>
              </a:rPr>
              <a:t>RPM</a:t>
            </a:r>
            <a:r>
              <a:rPr sz="3600" b="1" spc="-75" dirty="0">
                <a:uFill>
                  <a:solidFill>
                    <a:srgbClr val="44536A"/>
                  </a:solidFill>
                </a:uFill>
                <a:cs typeface="Arial"/>
              </a:rPr>
              <a:t> </a:t>
            </a:r>
            <a:r>
              <a:rPr sz="3600" b="1" spc="-5" dirty="0">
                <a:uFill>
                  <a:solidFill>
                    <a:srgbClr val="44536A"/>
                  </a:solidFill>
                </a:uFill>
                <a:cs typeface="Arial"/>
              </a:rPr>
              <a:t>COMMAND</a:t>
            </a:r>
            <a:r>
              <a:rPr lang="en-IN" sz="3600" b="1" spc="-5" dirty="0">
                <a:uFill>
                  <a:solidFill>
                    <a:srgbClr val="44536A"/>
                  </a:solidFill>
                </a:uFill>
                <a:cs typeface="Arial"/>
              </a:rPr>
              <a:t> SHEET</a:t>
            </a:r>
            <a:endParaRPr sz="3600" b="1" dirty="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4" y="6433515"/>
            <a:ext cx="7467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1</a:t>
            </a:r>
            <a:r>
              <a:rPr sz="1200" spc="5" dirty="0">
                <a:solidFill>
                  <a:srgbClr val="D1EAED"/>
                </a:solidFill>
                <a:latin typeface="Verdana"/>
                <a:cs typeface="Verdana"/>
              </a:rPr>
              <a:t>2</a:t>
            </a:r>
            <a:r>
              <a:rPr sz="1200" spc="-10" dirty="0">
                <a:solidFill>
                  <a:srgbClr val="D1EAED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3</a:t>
            </a:r>
            <a:r>
              <a:rPr sz="1200" spc="5" dirty="0">
                <a:solidFill>
                  <a:srgbClr val="D1EAED"/>
                </a:solidFill>
                <a:latin typeface="Verdana"/>
                <a:cs typeface="Verdana"/>
              </a:rPr>
              <a:t>0</a:t>
            </a:r>
            <a:r>
              <a:rPr sz="1200" spc="-10" dirty="0">
                <a:solidFill>
                  <a:srgbClr val="D1EAED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09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A3B5EC-2277-4D71-B91F-6A0D2CA6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20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0932" y="1629310"/>
            <a:ext cx="10788721" cy="454560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20" dirty="0">
                <a:latin typeface="+mj-lt"/>
                <a:cs typeface="Arial"/>
              </a:rPr>
              <a:t>Yellowdog </a:t>
            </a:r>
            <a:r>
              <a:rPr sz="2400" spc="-5" dirty="0">
                <a:latin typeface="+mj-lt"/>
                <a:cs typeface="Arial"/>
              </a:rPr>
              <a:t>Update, Modified (YUM) is a </a:t>
            </a:r>
            <a:r>
              <a:rPr sz="2400" dirty="0">
                <a:latin typeface="+mj-lt"/>
                <a:cs typeface="Arial"/>
              </a:rPr>
              <a:t>package  </a:t>
            </a:r>
            <a:r>
              <a:rPr sz="2400" spc="-5" dirty="0">
                <a:latin typeface="+mj-lt"/>
                <a:cs typeface="Arial"/>
              </a:rPr>
              <a:t>manager </a:t>
            </a:r>
            <a:r>
              <a:rPr sz="2400" dirty="0">
                <a:latin typeface="+mj-lt"/>
                <a:cs typeface="Arial"/>
              </a:rPr>
              <a:t>that </a:t>
            </a:r>
            <a:r>
              <a:rPr sz="2400" spc="-10" dirty="0">
                <a:latin typeface="+mj-lt"/>
                <a:cs typeface="Arial"/>
              </a:rPr>
              <a:t>was </a:t>
            </a:r>
            <a:r>
              <a:rPr sz="2400" dirty="0">
                <a:latin typeface="+mj-lt"/>
                <a:cs typeface="Arial"/>
              </a:rPr>
              <a:t>developed </a:t>
            </a:r>
            <a:r>
              <a:rPr sz="2400" spc="-5" dirty="0">
                <a:latin typeface="+mj-lt"/>
                <a:cs typeface="Arial"/>
              </a:rPr>
              <a:t>by Duke </a:t>
            </a:r>
            <a:r>
              <a:rPr sz="2400" dirty="0">
                <a:latin typeface="+mj-lt"/>
                <a:cs typeface="Arial"/>
              </a:rPr>
              <a:t>University  </a:t>
            </a:r>
            <a:r>
              <a:rPr sz="2400" spc="-5" dirty="0">
                <a:latin typeface="+mj-lt"/>
                <a:cs typeface="Arial"/>
              </a:rPr>
              <a:t>to improve the </a:t>
            </a:r>
            <a:r>
              <a:rPr sz="2400" dirty="0">
                <a:latin typeface="+mj-lt"/>
                <a:cs typeface="Arial"/>
              </a:rPr>
              <a:t>installation of</a:t>
            </a:r>
            <a:r>
              <a:rPr sz="2400" spc="15" dirty="0">
                <a:latin typeface="+mj-lt"/>
                <a:cs typeface="Arial"/>
              </a:rPr>
              <a:t> </a:t>
            </a:r>
            <a:r>
              <a:rPr sz="2400" spc="-5" dirty="0">
                <a:latin typeface="+mj-lt"/>
                <a:cs typeface="Arial"/>
              </a:rPr>
              <a:t>RPMs.</a:t>
            </a:r>
            <a:endParaRPr lang="en-IN" sz="2400" spc="-5" dirty="0">
              <a:latin typeface="+mj-lt"/>
              <a:cs typeface="Arial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Wingdings"/>
              <a:buChar char=""/>
              <a:tabLst>
                <a:tab pos="241300" algn="l"/>
              </a:tabLst>
            </a:pPr>
            <a:endParaRPr sz="2400" dirty="0">
              <a:latin typeface="+mj-lt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+mj-lt"/>
                <a:cs typeface="Arial"/>
              </a:rPr>
              <a:t>No mount is</a:t>
            </a:r>
            <a:r>
              <a:rPr sz="2400" spc="15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required.</a:t>
            </a:r>
            <a:endParaRPr lang="en-IN" sz="2400" dirty="0">
              <a:latin typeface="+mj-lt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241300" algn="l"/>
              </a:tabLst>
            </a:pPr>
            <a:endParaRPr sz="2400" dirty="0">
              <a:latin typeface="+mj-lt"/>
              <a:cs typeface="Arial"/>
            </a:endParaRPr>
          </a:p>
          <a:p>
            <a:pPr marL="241300" marR="158750" indent="-228600">
              <a:lnSpc>
                <a:spcPts val="3030"/>
              </a:lnSpc>
              <a:spcBef>
                <a:spcPts val="105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+mj-lt"/>
                <a:cs typeface="Arial"/>
              </a:rPr>
              <a:t>It </a:t>
            </a:r>
            <a:r>
              <a:rPr sz="2400" spc="-5" dirty="0">
                <a:latin typeface="+mj-lt"/>
                <a:cs typeface="Arial"/>
              </a:rPr>
              <a:t>will </a:t>
            </a:r>
            <a:r>
              <a:rPr sz="2400" dirty="0">
                <a:latin typeface="+mj-lt"/>
                <a:cs typeface="Arial"/>
              </a:rPr>
              <a:t>show information </a:t>
            </a:r>
            <a:r>
              <a:rPr sz="2400" spc="-5" dirty="0">
                <a:latin typeface="+mj-lt"/>
                <a:cs typeface="Arial"/>
              </a:rPr>
              <a:t>about </a:t>
            </a:r>
            <a:r>
              <a:rPr sz="2400" dirty="0">
                <a:latin typeface="+mj-lt"/>
                <a:cs typeface="Arial"/>
              </a:rPr>
              <a:t>installed and </a:t>
            </a:r>
            <a:r>
              <a:rPr sz="2400" spc="10" dirty="0">
                <a:latin typeface="+mj-lt"/>
                <a:cs typeface="Arial"/>
              </a:rPr>
              <a:t>non- </a:t>
            </a:r>
            <a:r>
              <a:rPr sz="2400" dirty="0">
                <a:latin typeface="+mj-lt"/>
                <a:cs typeface="Arial"/>
              </a:rPr>
              <a:t>installed</a:t>
            </a:r>
            <a:r>
              <a:rPr sz="2400" spc="-10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packages</a:t>
            </a:r>
            <a:endParaRPr lang="en-IN" sz="2400" dirty="0">
              <a:latin typeface="+mj-lt"/>
              <a:cs typeface="Arial"/>
            </a:endParaRPr>
          </a:p>
          <a:p>
            <a:pPr marL="241300" marR="158750" indent="-228600">
              <a:lnSpc>
                <a:spcPts val="3030"/>
              </a:lnSpc>
              <a:spcBef>
                <a:spcPts val="1050"/>
              </a:spcBef>
              <a:buFont typeface="Wingdings"/>
              <a:buChar char=""/>
              <a:tabLst>
                <a:tab pos="241300" algn="l"/>
              </a:tabLst>
            </a:pPr>
            <a:endParaRPr sz="2400" dirty="0">
              <a:latin typeface="+mj-lt"/>
              <a:cs typeface="Arial"/>
            </a:endParaRPr>
          </a:p>
          <a:p>
            <a:pPr marL="241300" marR="1355090" indent="-228600">
              <a:lnSpc>
                <a:spcPts val="3020"/>
              </a:lnSpc>
              <a:spcBef>
                <a:spcPts val="100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+mj-lt"/>
                <a:cs typeface="Arial"/>
              </a:rPr>
              <a:t>YUM </a:t>
            </a:r>
            <a:r>
              <a:rPr sz="2400" dirty="0">
                <a:latin typeface="+mj-lt"/>
                <a:cs typeface="Arial"/>
              </a:rPr>
              <a:t>installs </a:t>
            </a:r>
            <a:r>
              <a:rPr sz="2400" spc="-5" dirty="0">
                <a:latin typeface="+mj-lt"/>
                <a:cs typeface="Arial"/>
              </a:rPr>
              <a:t>the required dependencies  </a:t>
            </a:r>
            <a:r>
              <a:rPr sz="2400" dirty="0">
                <a:latin typeface="+mj-lt"/>
                <a:cs typeface="Arial"/>
              </a:rPr>
              <a:t>automatically</a:t>
            </a:r>
            <a:endParaRPr lang="en-IN" sz="2400" dirty="0">
              <a:latin typeface="+mj-lt"/>
              <a:cs typeface="Arial"/>
            </a:endParaRPr>
          </a:p>
          <a:p>
            <a:pPr marL="12700" marR="1355090">
              <a:lnSpc>
                <a:spcPts val="3020"/>
              </a:lnSpc>
              <a:spcBef>
                <a:spcPts val="1005"/>
              </a:spcBef>
              <a:tabLst>
                <a:tab pos="241300" algn="l"/>
              </a:tabLst>
            </a:pPr>
            <a:endParaRPr sz="2400" dirty="0">
              <a:latin typeface="+mj-lt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+mj-lt"/>
                <a:cs typeface="Arial"/>
              </a:rPr>
              <a:t>For using YUM you need to create</a:t>
            </a:r>
            <a:r>
              <a:rPr sz="2400" spc="20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repositories</a:t>
            </a:r>
            <a:r>
              <a:rPr lang="en-IN" sz="2400" dirty="0">
                <a:latin typeface="+mj-lt"/>
                <a:cs typeface="Arial"/>
              </a:rPr>
              <a:t> (On-Premises)</a:t>
            </a:r>
            <a:endParaRPr sz="2400" dirty="0">
              <a:latin typeface="+mj-lt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083" y="426674"/>
            <a:ext cx="115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cs typeface="Arial"/>
              </a:rPr>
              <a:t>YUM</a:t>
            </a:r>
            <a:endParaRPr sz="4000" b="1" dirty="0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994" y="6433515"/>
            <a:ext cx="7467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1</a:t>
            </a:r>
            <a:r>
              <a:rPr sz="1200" spc="5" dirty="0">
                <a:solidFill>
                  <a:srgbClr val="D1EAED"/>
                </a:solidFill>
                <a:latin typeface="Verdana"/>
                <a:cs typeface="Verdana"/>
              </a:rPr>
              <a:t>2</a:t>
            </a:r>
            <a:r>
              <a:rPr sz="1200" spc="-10" dirty="0">
                <a:solidFill>
                  <a:srgbClr val="D1EAED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3</a:t>
            </a:r>
            <a:r>
              <a:rPr sz="1200" spc="5" dirty="0">
                <a:solidFill>
                  <a:srgbClr val="D1EAED"/>
                </a:solidFill>
                <a:latin typeface="Verdana"/>
                <a:cs typeface="Verdana"/>
              </a:rPr>
              <a:t>0</a:t>
            </a:r>
            <a:r>
              <a:rPr sz="1200" spc="-10" dirty="0">
                <a:solidFill>
                  <a:srgbClr val="D1EAED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09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9973A-3486-419F-A42A-2635D822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13537"/>
              </p:ext>
            </p:extLst>
          </p:nvPr>
        </p:nvGraphicFramePr>
        <p:xfrm>
          <a:off x="507802" y="1407560"/>
          <a:ext cx="8790308" cy="4489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19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j-lt"/>
                          <a:cs typeface="Century Gothic"/>
                        </a:rPr>
                        <a:t>Command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+mj-lt"/>
                          <a:cs typeface="Century Gothic"/>
                        </a:rPr>
                        <a:t>Desciption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j-lt"/>
                          <a:cs typeface="Century Gothic"/>
                        </a:rPr>
                        <a:t>Example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51">
                <a:tc>
                  <a:txBody>
                    <a:bodyPr/>
                    <a:lstStyle/>
                    <a:p>
                      <a:pPr marL="91440" marR="2533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yum install</a:t>
                      </a:r>
                      <a:r>
                        <a:rPr sz="2000" spc="-55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Century Gothic"/>
                        </a:rPr>
                        <a:t>{package-  name-1}</a:t>
                      </a:r>
                      <a:endParaRPr sz="2000" dirty="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+mj-lt"/>
                          <a:cs typeface="Century Gothic"/>
                        </a:rPr>
                        <a:t>Installs </a:t>
                      </a:r>
                      <a:r>
                        <a:rPr sz="2000" spc="-10" dirty="0">
                          <a:latin typeface="+mj-lt"/>
                          <a:cs typeface="Century Gothic"/>
                        </a:rPr>
                        <a:t>the </a:t>
                      </a:r>
                      <a:r>
                        <a:rPr sz="2000" spc="-5" dirty="0">
                          <a:latin typeface="+mj-lt"/>
                          <a:cs typeface="Century Gothic"/>
                        </a:rPr>
                        <a:t>Package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yum install</a:t>
                      </a:r>
                      <a:r>
                        <a:rPr sz="2000" spc="1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10" dirty="0">
                          <a:latin typeface="+mj-lt"/>
                          <a:cs typeface="Century Gothic"/>
                        </a:rPr>
                        <a:t>httpd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yum</a:t>
                      </a:r>
                      <a:r>
                        <a:rPr sz="200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10" dirty="0">
                          <a:latin typeface="+mj-lt"/>
                          <a:cs typeface="Century Gothic"/>
                        </a:rPr>
                        <a:t>update</a:t>
                      </a:r>
                      <a:endParaRPr sz="2000">
                        <a:latin typeface="+mj-lt"/>
                        <a:cs typeface="Century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{package-name-1}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15" dirty="0">
                          <a:latin typeface="+mj-lt"/>
                          <a:cs typeface="Century Gothic"/>
                        </a:rPr>
                        <a:t>Updates </a:t>
                      </a:r>
                      <a:r>
                        <a:rPr sz="2000" spc="-10" dirty="0">
                          <a:latin typeface="+mj-lt"/>
                          <a:cs typeface="Century Gothic"/>
                        </a:rPr>
                        <a:t>the</a:t>
                      </a:r>
                      <a:r>
                        <a:rPr sz="2000" spc="6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Century Gothic"/>
                        </a:rPr>
                        <a:t>Package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yum </a:t>
                      </a:r>
                      <a:r>
                        <a:rPr sz="2000" spc="-10" dirty="0">
                          <a:latin typeface="+mj-lt"/>
                          <a:cs typeface="Century Gothic"/>
                        </a:rPr>
                        <a:t>update</a:t>
                      </a:r>
                      <a:r>
                        <a:rPr sz="2000" spc="3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10" dirty="0">
                          <a:latin typeface="+mj-lt"/>
                          <a:cs typeface="Century Gothic"/>
                        </a:rPr>
                        <a:t>httpd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yum </a:t>
                      </a:r>
                      <a:r>
                        <a:rPr sz="2000" spc="5" dirty="0">
                          <a:latin typeface="+mj-lt"/>
                          <a:cs typeface="Century Gothic"/>
                        </a:rPr>
                        <a:t>list</a:t>
                      </a:r>
                      <a:r>
                        <a:rPr sz="2000" spc="-3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Century Gothic"/>
                        </a:rPr>
                        <a:t>installed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+mj-lt"/>
                          <a:cs typeface="Century Gothic"/>
                        </a:rPr>
                        <a:t>List all</a:t>
                      </a:r>
                      <a:r>
                        <a:rPr sz="2000" spc="-4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Century Gothic"/>
                        </a:rPr>
                        <a:t>installed</a:t>
                      </a:r>
                      <a:endParaRPr sz="2000">
                        <a:latin typeface="+mj-lt"/>
                        <a:cs typeface="Century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packages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919">
                <a:tc>
                  <a:txBody>
                    <a:bodyPr/>
                    <a:lstStyle/>
                    <a:p>
                      <a:pPr marL="91440" marR="5949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yum </a:t>
                      </a:r>
                      <a:r>
                        <a:rPr sz="2000" spc="5" dirty="0">
                          <a:latin typeface="+mj-lt"/>
                          <a:cs typeface="Century Gothic"/>
                        </a:rPr>
                        <a:t>list</a:t>
                      </a:r>
                      <a:r>
                        <a:rPr sz="2000" spc="-95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Century Gothic"/>
                        </a:rPr>
                        <a:t>{package-  name}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79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+mj-lt"/>
                          <a:cs typeface="Century Gothic"/>
                        </a:rPr>
                        <a:t>List a</a:t>
                      </a:r>
                      <a:r>
                        <a:rPr sz="2000" spc="-7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Century Gothic"/>
                        </a:rPr>
                        <a:t>particular  package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yum </a:t>
                      </a:r>
                      <a:r>
                        <a:rPr sz="2000" spc="5" dirty="0">
                          <a:latin typeface="+mj-lt"/>
                          <a:cs typeface="Century Gothic"/>
                        </a:rPr>
                        <a:t>list</a:t>
                      </a:r>
                      <a:r>
                        <a:rPr sz="2000" spc="-15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10" dirty="0">
                          <a:latin typeface="+mj-lt"/>
                          <a:cs typeface="Century Gothic"/>
                        </a:rPr>
                        <a:t>httpd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2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yum </a:t>
                      </a:r>
                      <a:r>
                        <a:rPr sz="2000" spc="5" dirty="0">
                          <a:latin typeface="+mj-lt"/>
                          <a:cs typeface="Century Gothic"/>
                        </a:rPr>
                        <a:t>list</a:t>
                      </a:r>
                      <a:r>
                        <a:rPr sz="2000" spc="-2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dirty="0">
                          <a:latin typeface="+mj-lt"/>
                          <a:cs typeface="Century Gothic"/>
                        </a:rPr>
                        <a:t>all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Lists </a:t>
                      </a:r>
                      <a:r>
                        <a:rPr sz="2000" dirty="0">
                          <a:latin typeface="+mj-lt"/>
                          <a:cs typeface="Century Gothic"/>
                        </a:rPr>
                        <a:t>all </a:t>
                      </a:r>
                      <a:r>
                        <a:rPr sz="2000" spc="-5" dirty="0">
                          <a:latin typeface="+mj-lt"/>
                          <a:cs typeface="Century Gothic"/>
                        </a:rPr>
                        <a:t>the</a:t>
                      </a:r>
                      <a:r>
                        <a:rPr sz="2000" spc="-2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Century Gothic"/>
                        </a:rPr>
                        <a:t>packages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yum</a:t>
                      </a:r>
                      <a:r>
                        <a:rPr sz="2000" dirty="0">
                          <a:latin typeface="+mj-lt"/>
                          <a:cs typeface="Century Gothic"/>
                        </a:rPr>
                        <a:t> remove</a:t>
                      </a:r>
                      <a:endParaRPr sz="2000">
                        <a:latin typeface="+mj-lt"/>
                        <a:cs typeface="Century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{package-name-1}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+mj-lt"/>
                          <a:cs typeface="Century Gothic"/>
                        </a:rPr>
                        <a:t>Removes</a:t>
                      </a:r>
                      <a:r>
                        <a:rPr sz="2000" spc="-2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Century Gothic"/>
                        </a:rPr>
                        <a:t>package</a:t>
                      </a:r>
                      <a:endParaRPr sz="200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+mj-lt"/>
                          <a:cs typeface="Century Gothic"/>
                        </a:rPr>
                        <a:t>yum </a:t>
                      </a:r>
                      <a:r>
                        <a:rPr sz="2000" dirty="0">
                          <a:latin typeface="+mj-lt"/>
                          <a:cs typeface="Century Gothic"/>
                        </a:rPr>
                        <a:t>remove</a:t>
                      </a:r>
                      <a:r>
                        <a:rPr sz="2000" spc="-20" dirty="0">
                          <a:latin typeface="+mj-lt"/>
                          <a:cs typeface="Century Gothic"/>
                        </a:rPr>
                        <a:t> </a:t>
                      </a:r>
                      <a:r>
                        <a:rPr sz="2000" spc="-10" dirty="0">
                          <a:latin typeface="+mj-lt"/>
                          <a:cs typeface="Century Gothic"/>
                        </a:rPr>
                        <a:t>httpd</a:t>
                      </a:r>
                      <a:endParaRPr sz="2000" dirty="0">
                        <a:latin typeface="+mj-lt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470" y="423926"/>
            <a:ext cx="581660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uFill>
                  <a:solidFill>
                    <a:srgbClr val="44536A"/>
                  </a:solidFill>
                </a:uFill>
                <a:cs typeface="Arial"/>
              </a:rPr>
              <a:t>YUM COMMAND</a:t>
            </a:r>
            <a:r>
              <a:rPr sz="3600" b="1" spc="-95" dirty="0">
                <a:uFill>
                  <a:solidFill>
                    <a:srgbClr val="44536A"/>
                  </a:solidFill>
                </a:uFill>
                <a:cs typeface="Arial"/>
              </a:rPr>
              <a:t> </a:t>
            </a:r>
            <a:r>
              <a:rPr sz="3600" b="1" dirty="0">
                <a:uFill>
                  <a:solidFill>
                    <a:srgbClr val="44536A"/>
                  </a:solidFill>
                </a:uFill>
                <a:cs typeface="Arial"/>
              </a:rPr>
              <a:t>SHEET</a:t>
            </a:r>
            <a:endParaRPr sz="3600" b="1" dirty="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4" y="6433515"/>
            <a:ext cx="7467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1</a:t>
            </a:r>
            <a:r>
              <a:rPr sz="1200" spc="5" dirty="0">
                <a:solidFill>
                  <a:srgbClr val="D1EAED"/>
                </a:solidFill>
                <a:latin typeface="Verdana"/>
                <a:cs typeface="Verdana"/>
              </a:rPr>
              <a:t>2</a:t>
            </a:r>
            <a:r>
              <a:rPr sz="1200" spc="-10" dirty="0">
                <a:solidFill>
                  <a:srgbClr val="D1EAED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3</a:t>
            </a:r>
            <a:r>
              <a:rPr sz="1200" spc="5" dirty="0">
                <a:solidFill>
                  <a:srgbClr val="D1EAED"/>
                </a:solidFill>
                <a:latin typeface="Verdana"/>
                <a:cs typeface="Verdana"/>
              </a:rPr>
              <a:t>0</a:t>
            </a:r>
            <a:r>
              <a:rPr sz="1200" spc="-10" dirty="0">
                <a:solidFill>
                  <a:srgbClr val="D1EAED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D1EAED"/>
                </a:solidFill>
                <a:latin typeface="Verdana"/>
                <a:cs typeface="Verdana"/>
              </a:rPr>
              <a:t>09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21E57C-30CC-4871-9E62-3D1EA2C0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6997" y="6537751"/>
            <a:ext cx="195580" cy="1854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spc="5" dirty="0">
                <a:solidFill>
                  <a:srgbClr val="D1EAED"/>
                </a:solidFill>
                <a:latin typeface="Verdana"/>
                <a:cs typeface="Verdana"/>
              </a:rPr>
              <a:t>13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2318" y="929063"/>
            <a:ext cx="8627364" cy="5638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991" y="194851"/>
            <a:ext cx="4768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cs typeface="Arial"/>
              </a:rPr>
              <a:t>FILESYETEM</a:t>
            </a:r>
            <a:r>
              <a:rPr sz="3600" b="1" spc="-90" dirty="0">
                <a:cs typeface="Arial"/>
              </a:rPr>
              <a:t> </a:t>
            </a:r>
            <a:r>
              <a:rPr sz="3600" b="1" dirty="0">
                <a:cs typeface="Arial"/>
              </a:rPr>
              <a:t>HIERACHY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02A81-EBCD-4302-BB77-C5B769EA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6BB9-849E-44EF-A65B-74D5AEEFFEE3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989</Words>
  <Application>Microsoft Office PowerPoint</Application>
  <PresentationFormat>Widescreen</PresentationFormat>
  <Paragraphs>208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Times New Roman</vt:lpstr>
      <vt:lpstr>Verdana</vt:lpstr>
      <vt:lpstr>Wingdings</vt:lpstr>
      <vt:lpstr>Office Theme</vt:lpstr>
      <vt:lpstr>  Overview of Linux </vt:lpstr>
      <vt:lpstr>Agenda</vt:lpstr>
      <vt:lpstr>What is Linux?</vt:lpstr>
      <vt:lpstr>Some Linux Flavours</vt:lpstr>
      <vt:lpstr>Package Management</vt:lpstr>
      <vt:lpstr>RPM COMMAND SHEET</vt:lpstr>
      <vt:lpstr>YUM</vt:lpstr>
      <vt:lpstr>YUM COMMAND SHEET</vt:lpstr>
      <vt:lpstr>FILESYETEM HIERACHY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Linux</dc:title>
  <dc:creator>Chaitanya Gaajula</dc:creator>
  <cp:lastModifiedBy>Chaitanya Gaajula</cp:lastModifiedBy>
  <cp:revision>9</cp:revision>
  <dcterms:created xsi:type="dcterms:W3CDTF">2021-12-23T15:16:04Z</dcterms:created>
  <dcterms:modified xsi:type="dcterms:W3CDTF">2022-09-19T11:13:20Z</dcterms:modified>
</cp:coreProperties>
</file>