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sldIdLst>
    <p:sldId id="257" r:id="rId3"/>
    <p:sldId id="334" r:id="rId4"/>
    <p:sldId id="280" r:id="rId5"/>
    <p:sldId id="32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2" r:id="rId20"/>
    <p:sldId id="323" r:id="rId21"/>
    <p:sldId id="322" r:id="rId22"/>
    <p:sldId id="324" r:id="rId23"/>
    <p:sldId id="325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304" r:id="rId35"/>
    <p:sldId id="327" r:id="rId36"/>
    <p:sldId id="328" r:id="rId37"/>
    <p:sldId id="329" r:id="rId38"/>
    <p:sldId id="330" r:id="rId39"/>
    <p:sldId id="331" r:id="rId40"/>
    <p:sldId id="332" r:id="rId41"/>
    <p:sldId id="305" r:id="rId42"/>
    <p:sldId id="306" r:id="rId43"/>
    <p:sldId id="307" r:id="rId44"/>
    <p:sldId id="308" r:id="rId45"/>
    <p:sldId id="310" r:id="rId46"/>
    <p:sldId id="311" r:id="rId47"/>
    <p:sldId id="333" r:id="rId48"/>
    <p:sldId id="27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a4VRVNb/aC2xAwTql57gYQ==" hashData="T4jRPVgXti83fxOCuT0cE1sywS76wjZZgB4zDYlbmym919Ievblhqvcy90D8rEEGj1WxthjDhT7eGHXZ20XEA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AFD14-76FD-4532-9E4F-63189A2E27F8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F6769-9207-4928-9AF4-F131ED089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989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B952-8176-4371-BA15-8A1CC1753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8922E-B721-4C59-8255-12B28C1EE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BD894-2577-4FE9-827D-4EB4FDBD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20D2-30AE-44D4-9617-7F033A38D142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1CEFF-8C1B-4D28-9B2F-E2485E58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F6E1F-7574-4C24-B40F-516193D3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27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E35E-2CC7-4982-8444-C79CCA9D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9A8A-92DB-4F28-A274-76921E8A1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8F078-3A18-4243-BA16-784831C0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939-CF47-431A-B110-0A9DAF9CC17D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06185-5FBC-46A3-8B1F-B625C456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7DBBA-732C-42CA-971B-C91463DA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28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9C90B-E33C-46F3-8B16-643410D99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0BA56-7B25-4DBC-99C5-D778E5D28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6747-B8C6-49FA-AF2F-6F1D7514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FAB8-4C88-4347-A0CC-FAF53A6D441D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2622A-C9B4-4A87-AED7-FEFE149B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118E9-80E7-4421-BBB8-652293E2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355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6614-0969-48FC-B699-C555622B6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28B9D-B752-439C-B7A5-E93EBA191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2E04D-0343-41B2-A8F1-8FA318F8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2A44-0C8E-487F-AF06-BE482BA1ABEF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72B53-9E73-49E8-B2A1-3AD19BF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AF5E-386D-4107-8A78-E9C06C40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560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F823-4D51-4780-BD95-EA9F9386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6606-A202-45CB-9802-F3150D564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A61A4-01D5-427D-8224-8DBD3A81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A71A-D715-490A-A0C4-3B5145D21FB7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8B9AD-1919-4910-956D-3502EE5D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EDF3F-FA33-48CE-AAC0-92F81CC9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794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181B-9CD4-447A-97AC-9ECF6775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9C74C-2E71-4D50-AFDD-D22312F6F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8B61-3CE1-41D9-AAE6-AB8E6DE5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B1C6-3B2B-4AC3-AE32-5AF4875CE54D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8E6EC-27E6-4CD4-B227-5F02FB5A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226EE-FD38-4208-8C9D-7646D1D6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88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AA94-CA43-48F2-82C2-E26881C8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EEEA-452D-4D62-8F04-70DC71011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C9ED7-5F9D-4ED9-865B-2CB7D1C42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B0B3D-D1B2-4784-B41D-9141D862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D92E-027F-4A2D-88D2-D20C88E0890B}" type="datetime1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198C2-7970-464B-B8C6-8DA55432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84B51-A37E-4761-BE84-2FDEE25E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945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B2EC-B66B-4672-8B0F-B169AE0D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8D12B-5654-4615-AACC-2736532A6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EA9A-E576-4740-968A-EF9AD53D0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5394B-3263-42CD-A7F6-F47342851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3C36C-9701-4B16-BEBD-3AACFFD6A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170ED-1C8B-4BB3-8C02-E56E439E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88CB-155B-4F25-A60A-398BE045FC04}" type="datetime1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A3CA5-4EC1-416F-8A12-D80B3511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7E64E-5562-4065-9151-989100E2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107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EC1C-31B1-44F2-A8BD-8A8BCD10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5BCD2-F230-4432-8CB2-79247B42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39FB-F51D-468A-892B-3E9F9E6D5718}" type="datetime1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9C642-366F-47C4-A866-6196F18D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E6811-CA21-4716-BB73-208AB5A1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850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64EB9-18FF-4EF8-8167-AF7126DF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5B4A-7708-46D8-9396-67FA8ECF40D2}" type="datetime1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DA569-F14E-497A-A9BA-44428F06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EB69C-277D-45F5-B8CD-5260A70F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814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5849-40EB-4B11-9525-C0D19CFF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3019E-7F81-4090-947C-C25DB4838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E9A26-BBE2-4BE7-9B06-024F3E442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F7C29-F8CA-4C7A-826E-84F478D6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2A73-1EDE-4451-9644-25282B16E05B}" type="datetime1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D6D37-77B3-4908-9181-4168C5B2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798F5-2066-48D2-B87A-518C8C1C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28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4B23-6018-4B39-82F9-E1702A8E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9D2C-8C4E-4EC6-BCA8-CF0871C1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B8230-9260-44DC-85F5-28472A37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1293-269D-4796-9BFD-38106F8446A5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F0BA1-2B9C-4209-83DF-FD56DCB3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136F-5603-42C6-BB91-49C24AD3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559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D641-5697-472D-A9C2-73A56F7A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937A6-EF35-4FDB-A89A-1A3ED74BE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59725-3527-481F-B640-96B891D26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F3937-C346-47D0-87CD-37CA25FB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0FFF-F0D3-49D5-9162-6910217C355E}" type="datetime1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FA7EE-1BEB-498D-A90E-C5310315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63689-D5E6-4457-989C-6FC0200A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703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F81F-8B89-4676-AE6C-E118A394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7A1EC-51C0-4C23-9238-51BD0A5F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5C0C2-4DFC-4152-BFE5-E4637469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586-75EA-494B-8FB3-3DB98791755F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2F35A-A5CC-46C5-9123-BB47A9AF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757C0-C352-42CD-B49B-7D558438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153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E5402-0B48-4BD4-B52E-FC18C112A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2D77B-DCCB-41CB-BDD8-F7B5AC2D5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B2134-0D96-48C8-A864-F9724A4C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4E0B-0489-4A25-A915-19385637F395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E3AEA-21E4-4098-828F-3DB600C6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0310F-B311-42D4-B83F-7256DD41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3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18A2-1061-4E67-965B-0678D438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7BE2-6B41-4103-95A7-E95D22177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FBAF3-1A17-431D-9BEE-3D4DF269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D49A-4E91-43E3-B4AD-63E6BB036C6A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3A4D1-879A-4797-BFF6-10803AC1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8C73B-72F5-47F3-B15D-14687D9C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58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F5B8-66A4-4925-A3C3-714A6AA4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E2C3-5D25-4082-AC93-8D6CDE5F6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3A342-E2D1-4DC3-8613-F247F75F5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1EFB2-31B9-4E5A-B7B2-A2230806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7D96-2B65-4E9A-B59B-9361111FBE16}" type="datetime1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07387-8484-4C76-95E9-99137761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DD33D-A12C-4361-BF0C-29DF85B7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20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DB06-DD95-4500-9117-07053276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348C2-BFF5-42DB-A07B-E0793037E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9E521-9011-4B1F-BE07-0C7B2FE40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88FAF-928A-46E5-A18D-0B7055B62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DFE1F-EF4C-44C0-A462-68B02A728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B4FE4-55ED-44F8-92F3-74D3D911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EADE-8F82-4B57-B292-04F68EC7AB32}" type="datetime1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A1BE1-23D9-4D95-B4C5-708AF3E4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DCD76-4DBB-49AD-AC9D-12B6F1FF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74FB-284B-47F8-ADED-35EB8C7C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0F394-388A-4469-8A44-513A4624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73F9-A7C5-44F0-8124-197E6F7DCACF}" type="datetime1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D9838-BF68-4E12-BA1E-FCBEC112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8CB4C-573F-4076-9DA8-A65BE5D8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4DD6C-B5B7-47DA-89AF-03D809F1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AE38-8A60-4CDD-A1C8-A032573076D7}" type="datetime1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F00D4-0110-491A-AEF9-697453B3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1D461-0A57-4E19-9994-2C194F30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17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7244-6444-4E07-BF51-B9AF20CD2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2203-AD8C-469C-A943-FCE55F9E1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2F9DC-D101-4A4B-86C0-E3221C956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EAB71-C973-4A59-AF15-D508CFDA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7FFF-DBEB-433A-8992-896293DC0307}" type="datetime1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E84CC-88E7-4527-ABC3-008506C6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DD211-3867-434F-B233-C070E4AD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3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EFB1-D2E8-47F6-89C8-7867B9D7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DBFD3-21F2-4954-9654-96D8ED3ED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69B5F-B9ED-47F0-A42F-9BE25CFF7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22067-9BCD-4530-BFBD-12ED123C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36A6-1904-47D0-BC61-5A517D7416C9}" type="datetime1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1777E-C6E2-4791-AE4A-41FC42D0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A3285-E67E-4057-91FB-F10B6E37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64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5A19D-CD39-43E1-915F-FB23AEDF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5D00F-3413-483F-8C30-CC83D3A1C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F94FB-0F57-4AA7-AD84-B2CCFFFD2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8851-32CC-45E0-BD1B-CA847FE995C5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C0BE1-F77D-4E5D-A2B1-5F74A5A64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85905-CE48-43F2-8748-5AE4CC3C1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5B7EC-3131-47F9-B890-849506221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78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53E28-2244-46AB-ADCF-09F25047C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5D3B8-547A-4EFF-A7D0-9F30D01A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31D1B-3364-41A9-ACCA-CE7ACA940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F4052-9A0B-4907-9B1B-A1429535EB1F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458EE-5C21-4BF5-ABF7-5CA2DFD4C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7D60F-29D5-49D3-B4ED-26EC9D0B8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A678-B5E3-49F5-A946-DEE2C10D9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06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emf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7185" y="2422798"/>
            <a:ext cx="7105015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5400" b="1" dirty="0"/>
              <a:t>Version Control System</a:t>
            </a:r>
            <a:br>
              <a:rPr lang="en-IN" sz="5400" b="1" dirty="0"/>
            </a:br>
            <a:endParaRPr sz="54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1964817" y="818515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800" dirty="0">
              <a:latin typeface="Gill Sans MT"/>
              <a:cs typeface="Gill Sans M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84F1A6-6443-4EC0-9AFC-32ED0143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204" y="1417833"/>
            <a:ext cx="11756205" cy="24196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30" dirty="0">
                <a:latin typeface="+mj-lt"/>
                <a:cs typeface="Gill Sans MT"/>
              </a:rPr>
              <a:t>Workflow:</a:t>
            </a:r>
            <a:endParaRPr sz="2800" b="1" dirty="0">
              <a:latin typeface="+mj-lt"/>
              <a:cs typeface="Gill Sans MT"/>
            </a:endParaRPr>
          </a:p>
          <a:p>
            <a:pPr marL="342900" indent="-342900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endParaRPr sz="1850" dirty="0">
              <a:cs typeface="Times New Roman"/>
            </a:endParaRPr>
          </a:p>
          <a:p>
            <a:pPr marL="469265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+mj-lt"/>
                <a:cs typeface="Gill Sans MT"/>
              </a:rPr>
              <a:t>Clone </a:t>
            </a:r>
            <a:r>
              <a:rPr sz="2800" spc="-15" dirty="0">
                <a:latin typeface="+mj-lt"/>
                <a:cs typeface="Gill Sans MT"/>
              </a:rPr>
              <a:t>entire </a:t>
            </a:r>
            <a:r>
              <a:rPr sz="2800" dirty="0">
                <a:latin typeface="+mj-lt"/>
                <a:cs typeface="Gill Sans MT"/>
              </a:rPr>
              <a:t>repository </a:t>
            </a:r>
            <a:r>
              <a:rPr sz="2800" spc="-5" dirty="0">
                <a:latin typeface="+mj-lt"/>
                <a:cs typeface="Gill Sans MT"/>
              </a:rPr>
              <a:t>on </a:t>
            </a:r>
            <a:r>
              <a:rPr sz="2800" spc="-10" dirty="0">
                <a:latin typeface="+mj-lt"/>
                <a:cs typeface="Gill Sans MT"/>
              </a:rPr>
              <a:t>local</a:t>
            </a:r>
            <a:r>
              <a:rPr sz="2800" spc="25" dirty="0">
                <a:latin typeface="+mj-lt"/>
                <a:cs typeface="Gill Sans MT"/>
              </a:rPr>
              <a:t> </a:t>
            </a:r>
            <a:r>
              <a:rPr sz="2800" spc="5" dirty="0">
                <a:latin typeface="+mj-lt"/>
                <a:cs typeface="Gill Sans MT"/>
              </a:rPr>
              <a:t>machine.</a:t>
            </a:r>
            <a:endParaRPr sz="2800" dirty="0">
              <a:latin typeface="+mj-lt"/>
              <a:cs typeface="Gill Sans MT"/>
            </a:endParaRPr>
          </a:p>
          <a:p>
            <a:pPr marL="469265" indent="-457200">
              <a:lnSpc>
                <a:spcPct val="100000"/>
              </a:lnSpc>
              <a:spcBef>
                <a:spcPts val="168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  <a:tab pos="4138295" algn="l"/>
              </a:tabLst>
            </a:pPr>
            <a:r>
              <a:rPr sz="2800" spc="-5" dirty="0">
                <a:latin typeface="+mj-lt"/>
                <a:cs typeface="Gill Sans MT"/>
              </a:rPr>
              <a:t>Maintain all</a:t>
            </a:r>
            <a:r>
              <a:rPr sz="2800" spc="70" dirty="0">
                <a:latin typeface="+mj-lt"/>
                <a:cs typeface="Gill Sans MT"/>
              </a:rPr>
              <a:t> </a:t>
            </a:r>
            <a:r>
              <a:rPr sz="2800" spc="-5" dirty="0">
                <a:latin typeface="+mj-lt"/>
                <a:cs typeface="Gill Sans MT"/>
              </a:rPr>
              <a:t>code</a:t>
            </a:r>
            <a:r>
              <a:rPr sz="2800" spc="25" dirty="0">
                <a:latin typeface="+mj-lt"/>
                <a:cs typeface="Gill Sans MT"/>
              </a:rPr>
              <a:t> </a:t>
            </a:r>
            <a:r>
              <a:rPr sz="2800" spc="-5" dirty="0">
                <a:latin typeface="+mj-lt"/>
                <a:cs typeface="Gill Sans MT"/>
              </a:rPr>
              <a:t>changes</a:t>
            </a:r>
            <a:r>
              <a:rPr lang="en-IN" sz="2800" spc="-5" dirty="0">
                <a:latin typeface="+mj-lt"/>
                <a:cs typeface="Gill Sans MT"/>
              </a:rPr>
              <a:t> </a:t>
            </a:r>
            <a:r>
              <a:rPr sz="2800" spc="-5" dirty="0">
                <a:latin typeface="+mj-lt"/>
                <a:cs typeface="Gill Sans MT"/>
              </a:rPr>
              <a:t>on </a:t>
            </a:r>
            <a:r>
              <a:rPr sz="2800" spc="-10" dirty="0">
                <a:latin typeface="+mj-lt"/>
                <a:cs typeface="Gill Sans MT"/>
              </a:rPr>
              <a:t>local</a:t>
            </a:r>
            <a:r>
              <a:rPr sz="2800" spc="5" dirty="0">
                <a:latin typeface="+mj-lt"/>
                <a:cs typeface="Gill Sans MT"/>
              </a:rPr>
              <a:t> machine.</a:t>
            </a:r>
            <a:endParaRPr sz="2800" dirty="0">
              <a:latin typeface="+mj-lt"/>
              <a:cs typeface="Gill Sans MT"/>
            </a:endParaRPr>
          </a:p>
          <a:p>
            <a:pPr marL="469265" marR="5080" indent="-4572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+mj-lt"/>
                <a:cs typeface="Gill Sans MT"/>
              </a:rPr>
              <a:t>Incase </a:t>
            </a:r>
            <a:r>
              <a:rPr sz="2800" dirty="0">
                <a:latin typeface="+mj-lt"/>
                <a:cs typeface="Gill Sans MT"/>
              </a:rPr>
              <a:t>of </a:t>
            </a:r>
            <a:r>
              <a:rPr sz="2800" spc="-5" dirty="0">
                <a:latin typeface="+mj-lt"/>
                <a:cs typeface="Gill Sans MT"/>
              </a:rPr>
              <a:t>sharing the code </a:t>
            </a:r>
            <a:r>
              <a:rPr sz="2800" spc="-10" dirty="0">
                <a:latin typeface="+mj-lt"/>
                <a:cs typeface="Gill Sans MT"/>
              </a:rPr>
              <a:t>with </a:t>
            </a:r>
            <a:r>
              <a:rPr sz="2800" spc="-5" dirty="0">
                <a:latin typeface="+mj-lt"/>
                <a:cs typeface="Gill Sans MT"/>
              </a:rPr>
              <a:t>others, merge the code</a:t>
            </a:r>
            <a:r>
              <a:rPr sz="2800" spc="-225" dirty="0">
                <a:latin typeface="+mj-lt"/>
                <a:cs typeface="Gill Sans MT"/>
              </a:rPr>
              <a:t> </a:t>
            </a:r>
            <a:r>
              <a:rPr sz="2800" spc="-5" dirty="0">
                <a:latin typeface="+mj-lt"/>
                <a:cs typeface="Gill Sans MT"/>
              </a:rPr>
              <a:t>on  central </a:t>
            </a:r>
            <a:r>
              <a:rPr sz="2800" spc="-10" dirty="0">
                <a:latin typeface="+mj-lt"/>
                <a:cs typeface="Gill Sans MT"/>
              </a:rPr>
              <a:t>GIT</a:t>
            </a:r>
            <a:r>
              <a:rPr sz="2800" dirty="0">
                <a:latin typeface="+mj-lt"/>
                <a:cs typeface="Gill Sans MT"/>
              </a:rPr>
              <a:t> </a:t>
            </a:r>
            <a:r>
              <a:rPr sz="2800" spc="-30" dirty="0">
                <a:latin typeface="+mj-lt"/>
                <a:cs typeface="Gill Sans MT"/>
              </a:rPr>
              <a:t>repo.</a:t>
            </a:r>
            <a:endParaRPr sz="2800" dirty="0">
              <a:latin typeface="+mj-l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6204" y="285012"/>
            <a:ext cx="66643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4375" algn="l"/>
              </a:tabLst>
            </a:pPr>
            <a:r>
              <a:rPr lang="en-IN" sz="3600" b="1" dirty="0">
                <a:solidFill>
                  <a:srgbClr val="B71E42"/>
                </a:solidFill>
              </a:rPr>
              <a:t>	</a:t>
            </a:r>
            <a:r>
              <a:rPr lang="en-IN" sz="3600" b="1" spc="-50" dirty="0"/>
              <a:t>Overview o</a:t>
            </a:r>
            <a:r>
              <a:rPr lang="en-IN" sz="3600" b="1" dirty="0"/>
              <a:t>f Distributed</a:t>
            </a:r>
            <a:r>
              <a:rPr lang="en-IN" sz="3600" b="1" spc="-495" dirty="0"/>
              <a:t>  </a:t>
            </a:r>
            <a:r>
              <a:rPr lang="en-IN" sz="3600" b="1" dirty="0"/>
              <a:t>VCS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216B4A-7474-4D5F-AEA1-69550F2C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870" y="1325366"/>
            <a:ext cx="10544637" cy="42556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+mj-lt"/>
                <a:cs typeface="Gill Sans MT"/>
              </a:rPr>
              <a:t>Benefits:</a:t>
            </a:r>
            <a:endParaRPr sz="2000" dirty="0">
              <a:latin typeface="+mj-l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+mj-lt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+mj-lt"/>
                <a:cs typeface="Gill Sans MT"/>
              </a:rPr>
              <a:t>Extremely </a:t>
            </a:r>
            <a:r>
              <a:rPr sz="2000" dirty="0">
                <a:latin typeface="+mj-lt"/>
                <a:cs typeface="Gill Sans MT"/>
              </a:rPr>
              <a:t>fast, as database </a:t>
            </a:r>
            <a:r>
              <a:rPr sz="2000" spc="-5" dirty="0">
                <a:latin typeface="+mj-lt"/>
                <a:cs typeface="Gill Sans MT"/>
              </a:rPr>
              <a:t>resides </a:t>
            </a:r>
            <a:r>
              <a:rPr sz="2000" dirty="0">
                <a:latin typeface="+mj-lt"/>
                <a:cs typeface="Gill Sans MT"/>
              </a:rPr>
              <a:t>on </a:t>
            </a:r>
            <a:r>
              <a:rPr sz="2000" spc="-5" dirty="0">
                <a:latin typeface="+mj-lt"/>
                <a:cs typeface="Gill Sans MT"/>
              </a:rPr>
              <a:t>local</a:t>
            </a:r>
            <a:r>
              <a:rPr sz="2000" spc="-330" dirty="0">
                <a:latin typeface="+mj-lt"/>
                <a:cs typeface="Gill Sans MT"/>
              </a:rPr>
              <a:t> </a:t>
            </a:r>
            <a:r>
              <a:rPr sz="2000" spc="-5" dirty="0">
                <a:latin typeface="+mj-lt"/>
                <a:cs typeface="Gill Sans MT"/>
              </a:rPr>
              <a:t>drive.</a:t>
            </a:r>
            <a:endParaRPr sz="2000" dirty="0">
              <a:latin typeface="+mj-lt"/>
              <a:cs typeface="Gill Sans MT"/>
            </a:endParaRPr>
          </a:p>
          <a:p>
            <a:pPr marL="299085" marR="5080" indent="-287020">
              <a:lnSpc>
                <a:spcPct val="12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+mj-lt"/>
                <a:cs typeface="Gill Sans MT"/>
              </a:rPr>
              <a:t>Committing </a:t>
            </a:r>
            <a:r>
              <a:rPr sz="2000" dirty="0">
                <a:latin typeface="+mj-lt"/>
                <a:cs typeface="Gill Sans MT"/>
              </a:rPr>
              <a:t>to a changeset can be done </a:t>
            </a:r>
            <a:r>
              <a:rPr sz="2000" spc="-25" dirty="0">
                <a:latin typeface="+mj-lt"/>
                <a:cs typeface="Gill Sans MT"/>
              </a:rPr>
              <a:t>locally.</a:t>
            </a:r>
            <a:r>
              <a:rPr sz="2000" spc="-434" dirty="0">
                <a:latin typeface="+mj-lt"/>
                <a:cs typeface="Gill Sans MT"/>
              </a:rPr>
              <a:t> </a:t>
            </a:r>
            <a:r>
              <a:rPr sz="2000" spc="-10" dirty="0">
                <a:latin typeface="+mj-lt"/>
                <a:cs typeface="Gill Sans MT"/>
              </a:rPr>
              <a:t>Group </a:t>
            </a:r>
            <a:r>
              <a:rPr sz="2000" dirty="0">
                <a:latin typeface="+mj-lt"/>
                <a:cs typeface="Gill Sans MT"/>
              </a:rPr>
              <a:t>of changesets then can be pushed  to </a:t>
            </a:r>
            <a:r>
              <a:rPr sz="2000" spc="-5" dirty="0">
                <a:latin typeface="+mj-lt"/>
                <a:cs typeface="Gill Sans MT"/>
              </a:rPr>
              <a:t>remote</a:t>
            </a:r>
            <a:r>
              <a:rPr sz="2000" spc="-55" dirty="0">
                <a:latin typeface="+mj-lt"/>
                <a:cs typeface="Gill Sans MT"/>
              </a:rPr>
              <a:t> </a:t>
            </a:r>
            <a:r>
              <a:rPr sz="2000" spc="-15" dirty="0">
                <a:latin typeface="+mj-lt"/>
                <a:cs typeface="Gill Sans MT"/>
              </a:rPr>
              <a:t>repository.</a:t>
            </a:r>
            <a:endParaRPr sz="2000" dirty="0">
              <a:latin typeface="+mj-lt"/>
              <a:cs typeface="Gill Sans MT"/>
            </a:endParaRPr>
          </a:p>
          <a:p>
            <a:pPr marL="299085" indent="-287020">
              <a:lnSpc>
                <a:spcPct val="100000"/>
              </a:lnSpc>
              <a:spcBef>
                <a:spcPts val="14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+mj-lt"/>
                <a:cs typeface="Gill Sans MT"/>
              </a:rPr>
              <a:t>No need of internet</a:t>
            </a:r>
            <a:r>
              <a:rPr sz="2000" spc="-85" dirty="0">
                <a:latin typeface="+mj-lt"/>
                <a:cs typeface="Gill Sans MT"/>
              </a:rPr>
              <a:t> </a:t>
            </a:r>
            <a:r>
              <a:rPr sz="2000" dirty="0">
                <a:latin typeface="+mj-lt"/>
                <a:cs typeface="Gill Sans MT"/>
              </a:rPr>
              <a:t>connection.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endParaRPr lang="en-IN" sz="2000" b="1" spc="-5" dirty="0">
              <a:latin typeface="+mj-l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latin typeface="+mj-lt"/>
                <a:cs typeface="Gill Sans MT"/>
              </a:rPr>
              <a:t>Disadvantages:</a:t>
            </a:r>
            <a:endParaRPr sz="2000" dirty="0">
              <a:latin typeface="+mj-l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+mj-lt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+mj-lt"/>
                <a:cs typeface="Gill Sans MT"/>
              </a:rPr>
              <a:t>Initial cloning and </a:t>
            </a:r>
            <a:r>
              <a:rPr sz="2000" spc="-5" dirty="0">
                <a:latin typeface="+mj-lt"/>
                <a:cs typeface="Gill Sans MT"/>
              </a:rPr>
              <a:t>maintaining </a:t>
            </a:r>
            <a:r>
              <a:rPr sz="2000" dirty="0">
                <a:latin typeface="+mj-lt"/>
                <a:cs typeface="Gill Sans MT"/>
              </a:rPr>
              <a:t>huge database can eat up space on </a:t>
            </a:r>
            <a:r>
              <a:rPr sz="2000" spc="-5" dirty="0">
                <a:latin typeface="+mj-lt"/>
                <a:cs typeface="Gill Sans MT"/>
              </a:rPr>
              <a:t>local</a:t>
            </a:r>
            <a:r>
              <a:rPr sz="2000" spc="-265" dirty="0">
                <a:latin typeface="+mj-lt"/>
                <a:cs typeface="Gill Sans MT"/>
              </a:rPr>
              <a:t> </a:t>
            </a:r>
            <a:r>
              <a:rPr sz="2000" spc="5" dirty="0">
                <a:latin typeface="+mj-lt"/>
                <a:cs typeface="Gill Sans MT"/>
              </a:rPr>
              <a:t>machine.</a:t>
            </a:r>
            <a:endParaRPr sz="2000" dirty="0">
              <a:latin typeface="+mj-lt"/>
              <a:cs typeface="Gill Sans MT"/>
            </a:endParaRPr>
          </a:p>
          <a:p>
            <a:pPr marL="299085" indent="-287020">
              <a:lnSpc>
                <a:spcPct val="100000"/>
              </a:lnSpc>
              <a:spcBef>
                <a:spcPts val="14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+mj-lt"/>
                <a:cs typeface="Gill Sans MT"/>
              </a:rPr>
              <a:t>Database </a:t>
            </a:r>
            <a:r>
              <a:rPr sz="2000" dirty="0">
                <a:latin typeface="+mj-lt"/>
                <a:cs typeface="Gill Sans MT"/>
              </a:rPr>
              <a:t>backup should be done</a:t>
            </a:r>
            <a:r>
              <a:rPr sz="2000" spc="-80" dirty="0">
                <a:latin typeface="+mj-lt"/>
                <a:cs typeface="Gill Sans MT"/>
              </a:rPr>
              <a:t> </a:t>
            </a:r>
            <a:r>
              <a:rPr sz="2000" spc="-25" dirty="0">
                <a:latin typeface="+mj-lt"/>
                <a:cs typeface="Gill Sans MT"/>
              </a:rPr>
              <a:t>locally.</a:t>
            </a:r>
            <a:endParaRPr sz="2000" dirty="0">
              <a:latin typeface="+mj-l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265416" y="224726"/>
            <a:ext cx="658368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4375" algn="l"/>
              </a:tabLst>
            </a:pPr>
            <a:r>
              <a:rPr lang="en-IN" sz="3600" b="1" dirty="0">
                <a:solidFill>
                  <a:srgbClr val="B71E42"/>
                </a:solidFill>
              </a:rPr>
              <a:t>	</a:t>
            </a:r>
            <a:r>
              <a:rPr lang="en-IN" sz="3600" b="1" dirty="0"/>
              <a:t>Benefits And</a:t>
            </a:r>
            <a:r>
              <a:rPr lang="en-IN" sz="3600" b="1" spc="-390" dirty="0"/>
              <a:t> </a:t>
            </a:r>
            <a:r>
              <a:rPr lang="en-IN" sz="3600" b="1" spc="-70" dirty="0"/>
              <a:t>Disadvantages</a:t>
            </a:r>
            <a:endParaRPr lang="en-IN" sz="36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1E0D04-BA5E-4F01-8674-7554FC4D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484" y="1325366"/>
            <a:ext cx="11644279" cy="17390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latin typeface="+mj-lt"/>
                <a:cs typeface="Gill Sans MT"/>
              </a:rPr>
              <a:t>Git </a:t>
            </a:r>
            <a:r>
              <a:rPr sz="2200" spc="-5" dirty="0">
                <a:latin typeface="+mj-lt"/>
                <a:cs typeface="Gill Sans MT"/>
              </a:rPr>
              <a:t>is a Distributed </a:t>
            </a:r>
            <a:r>
              <a:rPr sz="2200" spc="-40" dirty="0">
                <a:latin typeface="+mj-lt"/>
                <a:cs typeface="Gill Sans MT"/>
              </a:rPr>
              <a:t>Version </a:t>
            </a:r>
            <a:r>
              <a:rPr sz="2200" spc="-10" dirty="0">
                <a:latin typeface="+mj-lt"/>
                <a:cs typeface="Gill Sans MT"/>
              </a:rPr>
              <a:t>Control </a:t>
            </a:r>
            <a:r>
              <a:rPr sz="2200" spc="-5" dirty="0">
                <a:latin typeface="+mj-lt"/>
                <a:cs typeface="Gill Sans MT"/>
              </a:rPr>
              <a:t>tool that </a:t>
            </a:r>
            <a:r>
              <a:rPr sz="2200" dirty="0">
                <a:latin typeface="+mj-lt"/>
                <a:cs typeface="Gill Sans MT"/>
              </a:rPr>
              <a:t>supports </a:t>
            </a:r>
            <a:r>
              <a:rPr sz="2200" spc="-5" dirty="0">
                <a:latin typeface="+mj-lt"/>
                <a:cs typeface="Gill Sans MT"/>
              </a:rPr>
              <a:t>distributed </a:t>
            </a:r>
            <a:r>
              <a:rPr sz="2200" dirty="0">
                <a:latin typeface="+mj-lt"/>
                <a:cs typeface="Gill Sans MT"/>
              </a:rPr>
              <a:t>non-linear  </a:t>
            </a:r>
            <a:r>
              <a:rPr sz="2200" spc="-15" dirty="0">
                <a:latin typeface="+mj-lt"/>
                <a:cs typeface="Gill Sans MT"/>
              </a:rPr>
              <a:t>workflows by providing </a:t>
            </a:r>
            <a:r>
              <a:rPr sz="2200" spc="-5" dirty="0">
                <a:latin typeface="+mj-lt"/>
                <a:cs typeface="Gill Sans MT"/>
              </a:rPr>
              <a:t>data assurance </a:t>
            </a:r>
            <a:r>
              <a:rPr sz="2200" spc="-10" dirty="0">
                <a:latin typeface="+mj-lt"/>
                <a:cs typeface="Gill Sans MT"/>
              </a:rPr>
              <a:t>for </a:t>
            </a:r>
            <a:r>
              <a:rPr sz="2200" spc="-15" dirty="0">
                <a:latin typeface="+mj-lt"/>
                <a:cs typeface="Gill Sans MT"/>
              </a:rPr>
              <a:t>developing </a:t>
            </a:r>
            <a:r>
              <a:rPr sz="2200" spc="-5" dirty="0">
                <a:latin typeface="+mj-lt"/>
                <a:cs typeface="Gill Sans MT"/>
              </a:rPr>
              <a:t>quality</a:t>
            </a:r>
            <a:r>
              <a:rPr sz="2200" spc="250" dirty="0">
                <a:latin typeface="+mj-lt"/>
                <a:cs typeface="Gill Sans MT"/>
              </a:rPr>
              <a:t> </a:t>
            </a:r>
            <a:r>
              <a:rPr sz="2200" spc="-5" dirty="0">
                <a:latin typeface="+mj-lt"/>
                <a:cs typeface="Gill Sans MT"/>
              </a:rPr>
              <a:t>software.</a:t>
            </a:r>
            <a:endParaRPr sz="2200" dirty="0">
              <a:latin typeface="+mj-lt"/>
              <a:cs typeface="Gill Sans MT"/>
            </a:endParaRPr>
          </a:p>
          <a:p>
            <a:pPr marL="299085" marR="746760" indent="-287020">
              <a:lnSpc>
                <a:spcPct val="120100"/>
              </a:lnSpc>
              <a:spcBef>
                <a:spcPts val="9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latin typeface="+mj-lt"/>
                <a:cs typeface="Gill Sans MT"/>
              </a:rPr>
              <a:t>Git </a:t>
            </a:r>
            <a:r>
              <a:rPr sz="2200" spc="-15" dirty="0">
                <a:latin typeface="+mj-lt"/>
                <a:cs typeface="Gill Sans MT"/>
              </a:rPr>
              <a:t>provides </a:t>
            </a:r>
            <a:r>
              <a:rPr sz="2200" spc="-10" dirty="0">
                <a:latin typeface="+mj-lt"/>
                <a:cs typeface="Gill Sans MT"/>
              </a:rPr>
              <a:t>with </a:t>
            </a:r>
            <a:r>
              <a:rPr sz="2200" spc="-5" dirty="0">
                <a:latin typeface="+mj-lt"/>
                <a:cs typeface="Gill Sans MT"/>
              </a:rPr>
              <a:t>all the Distributed VCS facilities to the user that </a:t>
            </a:r>
            <a:r>
              <a:rPr sz="2200" spc="-10" dirty="0">
                <a:latin typeface="+mj-lt"/>
                <a:cs typeface="Gill Sans MT"/>
              </a:rPr>
              <a:t>was  </a:t>
            </a:r>
            <a:r>
              <a:rPr sz="2200" spc="-5" dirty="0">
                <a:latin typeface="+mj-lt"/>
                <a:cs typeface="Gill Sans MT"/>
              </a:rPr>
              <a:t>mentioned </a:t>
            </a:r>
            <a:r>
              <a:rPr sz="2200" spc="-30" dirty="0">
                <a:latin typeface="+mj-lt"/>
                <a:cs typeface="Gill Sans MT"/>
              </a:rPr>
              <a:t>earlier. </a:t>
            </a:r>
            <a:r>
              <a:rPr sz="2200" spc="-10" dirty="0">
                <a:latin typeface="+mj-lt"/>
                <a:cs typeface="Gill Sans MT"/>
              </a:rPr>
              <a:t>Git repositories </a:t>
            </a:r>
            <a:r>
              <a:rPr sz="2200" spc="-25" dirty="0">
                <a:latin typeface="+mj-lt"/>
                <a:cs typeface="Gill Sans MT"/>
              </a:rPr>
              <a:t>are </a:t>
            </a:r>
            <a:r>
              <a:rPr sz="2200" spc="-5" dirty="0">
                <a:latin typeface="+mj-lt"/>
                <a:cs typeface="Gill Sans MT"/>
              </a:rPr>
              <a:t>very easy to find and</a:t>
            </a:r>
            <a:r>
              <a:rPr sz="2200" spc="40" dirty="0">
                <a:latin typeface="+mj-lt"/>
                <a:cs typeface="Gill Sans MT"/>
              </a:rPr>
              <a:t> </a:t>
            </a:r>
            <a:r>
              <a:rPr sz="2200" spc="-5" dirty="0">
                <a:latin typeface="+mj-lt"/>
                <a:cs typeface="Gill Sans MT"/>
              </a:rPr>
              <a:t>access.</a:t>
            </a:r>
            <a:endParaRPr sz="2200" dirty="0">
              <a:latin typeface="+mj-l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8697" y="3585681"/>
            <a:ext cx="4152951" cy="2467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116676" y="263211"/>
            <a:ext cx="408305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4375" algn="l"/>
              </a:tabLst>
            </a:pPr>
            <a:r>
              <a:rPr lang="en-IN" sz="3600" b="1" dirty="0">
                <a:solidFill>
                  <a:srgbClr val="B71E42"/>
                </a:solidFill>
              </a:rPr>
              <a:t>	</a:t>
            </a:r>
            <a:r>
              <a:rPr lang="en-IN" sz="3600" b="1" spc="-50" dirty="0"/>
              <a:t>Overview </a:t>
            </a:r>
            <a:r>
              <a:rPr lang="en-IN" sz="3600" b="1" dirty="0"/>
              <a:t>Of</a:t>
            </a:r>
            <a:r>
              <a:rPr lang="en-IN" sz="3600" b="1" spc="-25" dirty="0"/>
              <a:t> </a:t>
            </a:r>
            <a:r>
              <a:rPr lang="en-IN" sz="3600" b="1" spc="-5" dirty="0"/>
              <a:t>Git</a:t>
            </a:r>
            <a:endParaRPr lang="en-IN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C219B-EC6B-4E26-855E-3811CC41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8536" y="2212848"/>
            <a:ext cx="11067288" cy="3432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8536" y="251264"/>
            <a:ext cx="44926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6769" algn="l"/>
              </a:tabLst>
            </a:pPr>
            <a:r>
              <a:rPr lang="en-IN" sz="3600" b="1" dirty="0"/>
              <a:t>Git in the</a:t>
            </a:r>
            <a:r>
              <a:rPr lang="en-IN" sz="3600" b="1" spc="-484" dirty="0"/>
              <a:t> </a:t>
            </a:r>
            <a:r>
              <a:rPr lang="en-IN" sz="3600" b="1" dirty="0"/>
              <a:t>Market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55A06-5699-4FB4-9BF3-C3FC3671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573" y="432391"/>
            <a:ext cx="44082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dirty="0"/>
              <a:t>Git</a:t>
            </a:r>
            <a:r>
              <a:rPr lang="en-IN" sz="3600" b="1" spc="-60" dirty="0"/>
              <a:t> </a:t>
            </a:r>
            <a:r>
              <a:rPr lang="en-IN" sz="3600" b="1" spc="-45" dirty="0"/>
              <a:t>Features</a:t>
            </a:r>
          </a:p>
        </p:txBody>
      </p:sp>
      <p:sp>
        <p:nvSpPr>
          <p:cNvPr id="4" name="object 4"/>
          <p:cNvSpPr/>
          <p:nvPr/>
        </p:nvSpPr>
        <p:spPr>
          <a:xfrm>
            <a:off x="1181527" y="1417834"/>
            <a:ext cx="9565241" cy="5069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1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0E0EF4-01AC-4F72-B8AA-B64F35FC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02076" y="1150706"/>
            <a:ext cx="7966307" cy="4957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1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3683"/>
            <a:ext cx="517906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6769" algn="l"/>
              </a:tabLst>
            </a:pPr>
            <a:r>
              <a:rPr lang="en-IN" sz="3600" b="1" dirty="0">
                <a:solidFill>
                  <a:srgbClr val="B71E42"/>
                </a:solidFill>
              </a:rPr>
              <a:t>	</a:t>
            </a:r>
            <a:r>
              <a:rPr lang="en-IN" sz="3600" b="1" dirty="0"/>
              <a:t>Git </a:t>
            </a:r>
            <a:r>
              <a:rPr lang="en-IN" sz="3600" b="1" spc="-45" dirty="0"/>
              <a:t>Features</a:t>
            </a:r>
            <a:r>
              <a:rPr lang="en-IN" sz="3600" b="1" spc="-55" dirty="0"/>
              <a:t> </a:t>
            </a:r>
            <a:r>
              <a:rPr lang="en-IN" sz="3600" b="1" dirty="0"/>
              <a:t>..</a:t>
            </a:r>
            <a:r>
              <a:rPr lang="en-IN" sz="3600" b="1" dirty="0" err="1"/>
              <a:t>Contd</a:t>
            </a:r>
            <a:endParaRPr lang="en-IN" sz="3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8CA2CB-58BB-40B2-A2AC-FEA323FC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76045" y="1150706"/>
            <a:ext cx="8519999" cy="4838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1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927465-68A7-41F2-B057-CA2C9145EA1B}"/>
              </a:ext>
            </a:extLst>
          </p:cNvPr>
          <p:cNvSpPr txBox="1"/>
          <p:nvPr/>
        </p:nvSpPr>
        <p:spPr>
          <a:xfrm>
            <a:off x="-538681" y="121691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B71E42"/>
                </a:solidFill>
                <a:latin typeface="+mj-lt"/>
              </a:rPr>
              <a:t>	</a:t>
            </a:r>
            <a:r>
              <a:rPr lang="en-IN" sz="3600" b="1" dirty="0">
                <a:latin typeface="+mj-lt"/>
              </a:rPr>
              <a:t>Git </a:t>
            </a:r>
            <a:r>
              <a:rPr lang="en-IN" sz="3600" b="1" spc="-45" dirty="0">
                <a:latin typeface="+mj-lt"/>
              </a:rPr>
              <a:t>Features</a:t>
            </a:r>
            <a:r>
              <a:rPr lang="en-IN" sz="3600" b="1" spc="-55" dirty="0">
                <a:latin typeface="+mj-lt"/>
              </a:rPr>
              <a:t> </a:t>
            </a:r>
            <a:r>
              <a:rPr lang="en-IN" sz="3600" b="1" dirty="0">
                <a:latin typeface="+mj-lt"/>
              </a:rPr>
              <a:t>..</a:t>
            </a:r>
            <a:r>
              <a:rPr lang="en-IN" sz="3600" b="1" dirty="0" err="1">
                <a:latin typeface="+mj-lt"/>
              </a:rPr>
              <a:t>Contd</a:t>
            </a:r>
            <a:endParaRPr lang="en-IN" sz="3600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7E8FA-9F5B-469B-9D27-1ED582DE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5479" y="2004060"/>
            <a:ext cx="6926580" cy="4137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4618" y="340449"/>
            <a:ext cx="738798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4375" algn="l"/>
              </a:tabLst>
            </a:pPr>
            <a:r>
              <a:rPr sz="3600" b="1" dirty="0"/>
              <a:t>	</a:t>
            </a:r>
            <a:r>
              <a:rPr lang="en-IN" sz="3600" b="1" dirty="0"/>
              <a:t>Important Git Commands</a:t>
            </a:r>
            <a:endParaRPr sz="3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6202C8-7E9F-4A33-9441-8863054A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161" y="1376738"/>
            <a:ext cx="4944319" cy="3722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1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1161" y="5242839"/>
            <a:ext cx="2103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1530" marR="5080" indent="-7988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mo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ifi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d/m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fied  Files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3601" y="5254485"/>
            <a:ext cx="749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 marR="5080" indent="-1206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Sta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ed  Files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5815" y="5242204"/>
            <a:ext cx="1129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Committed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Files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4398" y="198601"/>
            <a:ext cx="742160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4375" algn="l"/>
              </a:tabLst>
            </a:pPr>
            <a:r>
              <a:rPr lang="en-IN" sz="3600" b="1" dirty="0">
                <a:solidFill>
                  <a:srgbClr val="B71E42"/>
                </a:solidFill>
              </a:rPr>
              <a:t>	</a:t>
            </a:r>
            <a:r>
              <a:rPr lang="en-IN" sz="3600" b="1" spc="-5" dirty="0"/>
              <a:t>File</a:t>
            </a:r>
            <a:r>
              <a:rPr lang="en-IN" sz="3600" b="1" spc="-65" dirty="0"/>
              <a:t> </a:t>
            </a:r>
            <a:r>
              <a:rPr lang="en-IN" sz="3600" b="1" spc="-5" dirty="0"/>
              <a:t>Lifecycle </a:t>
            </a:r>
            <a:endParaRPr lang="en-IN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F517F-FCEF-4E48-B1FF-8B260C9F8195}"/>
              </a:ext>
            </a:extLst>
          </p:cNvPr>
          <p:cNvSpPr txBox="1"/>
          <p:nvPr/>
        </p:nvSpPr>
        <p:spPr>
          <a:xfrm>
            <a:off x="6096000" y="1818526"/>
            <a:ext cx="5614839" cy="3000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lang="en-US" sz="2200" b="1" spc="-10" dirty="0">
                <a:solidFill>
                  <a:srgbClr val="252525"/>
                </a:solidFill>
                <a:latin typeface="+mj-lt"/>
                <a:cs typeface="Calibri"/>
              </a:rPr>
              <a:t>Modify </a:t>
            </a:r>
            <a:r>
              <a:rPr lang="en-US" sz="2200" spc="-10" dirty="0">
                <a:solidFill>
                  <a:srgbClr val="252525"/>
                </a:solidFill>
                <a:latin typeface="+mj-lt"/>
                <a:cs typeface="Calibri"/>
              </a:rPr>
              <a:t>files </a:t>
            </a:r>
            <a:r>
              <a:rPr lang="en-US" sz="2200" spc="-5" dirty="0">
                <a:solidFill>
                  <a:srgbClr val="252525"/>
                </a:solidFill>
                <a:latin typeface="+mj-lt"/>
                <a:cs typeface="Calibri"/>
              </a:rPr>
              <a:t>in your working</a:t>
            </a:r>
            <a:r>
              <a:rPr lang="en-US" sz="2200" spc="40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2200" spc="-5" dirty="0">
                <a:solidFill>
                  <a:srgbClr val="252525"/>
                </a:solidFill>
                <a:latin typeface="+mj-lt"/>
                <a:cs typeface="Calibri"/>
              </a:rPr>
              <a:t>directory.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endParaRPr lang="en-US" sz="2200" dirty="0">
              <a:latin typeface="+mj-lt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lang="en-US" sz="2200" b="1" spc="-5" dirty="0">
                <a:solidFill>
                  <a:srgbClr val="252525"/>
                </a:solidFill>
                <a:latin typeface="+mj-lt"/>
                <a:cs typeface="Calibri"/>
              </a:rPr>
              <a:t>Stage </a:t>
            </a:r>
            <a:r>
              <a:rPr lang="en-US" sz="2200" spc="-10" dirty="0">
                <a:solidFill>
                  <a:srgbClr val="252525"/>
                </a:solidFill>
                <a:latin typeface="+mj-lt"/>
                <a:cs typeface="Calibri"/>
              </a:rPr>
              <a:t>files, </a:t>
            </a:r>
            <a:r>
              <a:rPr lang="en-US" sz="2200" spc="-5" dirty="0">
                <a:solidFill>
                  <a:srgbClr val="252525"/>
                </a:solidFill>
                <a:latin typeface="+mj-lt"/>
                <a:cs typeface="Calibri"/>
              </a:rPr>
              <a:t>adding </a:t>
            </a:r>
            <a:r>
              <a:rPr lang="en-US" sz="2200" spc="-10" dirty="0">
                <a:solidFill>
                  <a:srgbClr val="252525"/>
                </a:solidFill>
                <a:latin typeface="+mj-lt"/>
                <a:cs typeface="Calibri"/>
              </a:rPr>
              <a:t>snapshots </a:t>
            </a:r>
            <a:r>
              <a:rPr lang="en-US" sz="2200" spc="-5" dirty="0">
                <a:solidFill>
                  <a:srgbClr val="252525"/>
                </a:solidFill>
                <a:latin typeface="+mj-lt"/>
                <a:cs typeface="Calibri"/>
              </a:rPr>
              <a:t>of them to your </a:t>
            </a:r>
            <a:r>
              <a:rPr lang="en-US" sz="2200" spc="-10" dirty="0">
                <a:solidFill>
                  <a:srgbClr val="252525"/>
                </a:solidFill>
                <a:latin typeface="+mj-lt"/>
                <a:cs typeface="Calibri"/>
              </a:rPr>
              <a:t>staging</a:t>
            </a:r>
            <a:r>
              <a:rPr lang="en-US" sz="2200" spc="70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2200" spc="-5" dirty="0">
                <a:solidFill>
                  <a:srgbClr val="252525"/>
                </a:solidFill>
                <a:latin typeface="+mj-lt"/>
                <a:cs typeface="Calibri"/>
              </a:rPr>
              <a:t>area.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endParaRPr lang="en-US" sz="2200" dirty="0">
              <a:latin typeface="+mj-lt"/>
              <a:cs typeface="Calibri"/>
            </a:endParaRPr>
          </a:p>
          <a:p>
            <a:pPr marL="469900" marR="5080" indent="-457200">
              <a:lnSpc>
                <a:spcPct val="80000"/>
              </a:lnSpc>
              <a:spcBef>
                <a:spcPts val="525"/>
              </a:spcBef>
              <a:buAutoNum type="arabicPeriod"/>
              <a:tabLst>
                <a:tab pos="469265" algn="l"/>
                <a:tab pos="469900" algn="l"/>
                <a:tab pos="915669" algn="l"/>
              </a:tabLst>
            </a:pPr>
            <a:r>
              <a:rPr lang="en-US" sz="2200" spc="-5" dirty="0">
                <a:solidFill>
                  <a:srgbClr val="252525"/>
                </a:solidFill>
                <a:latin typeface="+mj-lt"/>
                <a:cs typeface="Calibri"/>
              </a:rPr>
              <a:t>Do	a </a:t>
            </a:r>
            <a:r>
              <a:rPr lang="en-US" sz="2200" b="1" spc="-10" dirty="0">
                <a:solidFill>
                  <a:srgbClr val="252525"/>
                </a:solidFill>
                <a:latin typeface="+mj-lt"/>
                <a:cs typeface="Calibri"/>
              </a:rPr>
              <a:t>commit</a:t>
            </a:r>
            <a:r>
              <a:rPr lang="en-US" sz="2200" spc="-10" dirty="0">
                <a:solidFill>
                  <a:srgbClr val="252525"/>
                </a:solidFill>
                <a:latin typeface="+mj-lt"/>
                <a:cs typeface="Calibri"/>
              </a:rPr>
              <a:t>, </a:t>
            </a:r>
            <a:r>
              <a:rPr lang="en-US" sz="2200" spc="-5" dirty="0">
                <a:solidFill>
                  <a:srgbClr val="252525"/>
                </a:solidFill>
                <a:latin typeface="+mj-lt"/>
                <a:cs typeface="Calibri"/>
              </a:rPr>
              <a:t>which takes the </a:t>
            </a:r>
            <a:r>
              <a:rPr lang="en-US" sz="2200" spc="-10" dirty="0">
                <a:solidFill>
                  <a:srgbClr val="252525"/>
                </a:solidFill>
                <a:latin typeface="+mj-lt"/>
                <a:cs typeface="Calibri"/>
              </a:rPr>
              <a:t>files </a:t>
            </a:r>
            <a:r>
              <a:rPr lang="en-US" sz="2200" spc="-5" dirty="0">
                <a:solidFill>
                  <a:srgbClr val="252525"/>
                </a:solidFill>
                <a:latin typeface="+mj-lt"/>
                <a:cs typeface="Calibri"/>
              </a:rPr>
              <a:t>as </a:t>
            </a:r>
            <a:r>
              <a:rPr lang="en-US" sz="2200" spc="-10" dirty="0">
                <a:solidFill>
                  <a:srgbClr val="252525"/>
                </a:solidFill>
                <a:latin typeface="+mj-lt"/>
                <a:cs typeface="Calibri"/>
              </a:rPr>
              <a:t>they </a:t>
            </a:r>
            <a:r>
              <a:rPr lang="en-US" sz="2200" spc="-5" dirty="0">
                <a:solidFill>
                  <a:srgbClr val="252525"/>
                </a:solidFill>
                <a:latin typeface="+mj-lt"/>
                <a:cs typeface="Calibri"/>
              </a:rPr>
              <a:t>are in </a:t>
            </a:r>
            <a:r>
              <a:rPr lang="en-US" sz="2200" spc="-10" dirty="0">
                <a:solidFill>
                  <a:srgbClr val="252525"/>
                </a:solidFill>
                <a:latin typeface="+mj-lt"/>
                <a:cs typeface="Calibri"/>
              </a:rPr>
              <a:t>the staging </a:t>
            </a:r>
            <a:r>
              <a:rPr lang="en-US" sz="2200" spc="-5" dirty="0">
                <a:solidFill>
                  <a:srgbClr val="252525"/>
                </a:solidFill>
                <a:latin typeface="+mj-lt"/>
                <a:cs typeface="Calibri"/>
              </a:rPr>
              <a:t>area and </a:t>
            </a:r>
            <a:r>
              <a:rPr lang="en-US" sz="2200" spc="-10" dirty="0">
                <a:solidFill>
                  <a:srgbClr val="252525"/>
                </a:solidFill>
                <a:latin typeface="+mj-lt"/>
                <a:cs typeface="Calibri"/>
              </a:rPr>
              <a:t>stores  </a:t>
            </a:r>
            <a:r>
              <a:rPr lang="en-US" sz="2200" spc="-5" dirty="0">
                <a:solidFill>
                  <a:srgbClr val="252525"/>
                </a:solidFill>
                <a:latin typeface="+mj-lt"/>
                <a:cs typeface="Calibri"/>
              </a:rPr>
              <a:t>that snapshot </a:t>
            </a:r>
            <a:r>
              <a:rPr lang="en-US" sz="2200" spc="-10" dirty="0">
                <a:solidFill>
                  <a:srgbClr val="252525"/>
                </a:solidFill>
                <a:latin typeface="+mj-lt"/>
                <a:cs typeface="Calibri"/>
              </a:rPr>
              <a:t>permanently </a:t>
            </a:r>
            <a:r>
              <a:rPr lang="en-US" sz="2200" spc="-5" dirty="0">
                <a:solidFill>
                  <a:srgbClr val="252525"/>
                </a:solidFill>
                <a:latin typeface="+mj-lt"/>
                <a:cs typeface="Calibri"/>
              </a:rPr>
              <a:t>to your Git</a:t>
            </a:r>
            <a:r>
              <a:rPr lang="en-US" sz="2200" spc="35" dirty="0">
                <a:solidFill>
                  <a:srgbClr val="252525"/>
                </a:solidFill>
                <a:latin typeface="+mj-lt"/>
                <a:cs typeface="Calibri"/>
              </a:rPr>
              <a:t> </a:t>
            </a:r>
            <a:r>
              <a:rPr lang="en-US" sz="2200" spc="-10" dirty="0">
                <a:solidFill>
                  <a:srgbClr val="252525"/>
                </a:solidFill>
                <a:latin typeface="+mj-lt"/>
                <a:cs typeface="Calibri"/>
              </a:rPr>
              <a:t>directory.</a:t>
            </a:r>
            <a:endParaRPr lang="en-US" sz="2200" dirty="0">
              <a:latin typeface="+mj-lt"/>
              <a:cs typeface="Calibri"/>
            </a:endParaRPr>
          </a:p>
          <a:p>
            <a:endParaRPr lang="en-IN" sz="2200" dirty="0">
              <a:latin typeface="+mj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3FA7A4-B7FC-436D-B6A8-F227922B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83504" y="4475835"/>
            <a:ext cx="1790361" cy="1099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44196" y="4728887"/>
            <a:ext cx="1790361" cy="1099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08264" y="4531698"/>
            <a:ext cx="1790361" cy="1099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35879" y="2718274"/>
            <a:ext cx="1333364" cy="1333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0064" y="3104896"/>
            <a:ext cx="2903728" cy="1432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29765" y="3244089"/>
            <a:ext cx="2625513" cy="1153159"/>
          </a:xfrm>
          <a:custGeom>
            <a:avLst/>
            <a:gdLst/>
            <a:ahLst/>
            <a:cxnLst/>
            <a:rect l="l" t="t" r="r" b="b"/>
            <a:pathLst>
              <a:path w="1969135" h="864870">
                <a:moveTo>
                  <a:pt x="1864487" y="0"/>
                </a:moveTo>
                <a:lnTo>
                  <a:pt x="1864487" y="39242"/>
                </a:lnTo>
                <a:lnTo>
                  <a:pt x="825372" y="39242"/>
                </a:lnTo>
                <a:lnTo>
                  <a:pt x="776879" y="40643"/>
                </a:lnTo>
                <a:lnTo>
                  <a:pt x="729124" y="44794"/>
                </a:lnTo>
                <a:lnTo>
                  <a:pt x="682183" y="51618"/>
                </a:lnTo>
                <a:lnTo>
                  <a:pt x="636134" y="61037"/>
                </a:lnTo>
                <a:lnTo>
                  <a:pt x="591055" y="72973"/>
                </a:lnTo>
                <a:lnTo>
                  <a:pt x="547023" y="87351"/>
                </a:lnTo>
                <a:lnTo>
                  <a:pt x="504012" y="104139"/>
                </a:lnTo>
                <a:lnTo>
                  <a:pt x="462411" y="123119"/>
                </a:lnTo>
                <a:lnTo>
                  <a:pt x="421985" y="144354"/>
                </a:lnTo>
                <a:lnTo>
                  <a:pt x="382917" y="167721"/>
                </a:lnTo>
                <a:lnTo>
                  <a:pt x="345282" y="193142"/>
                </a:lnTo>
                <a:lnTo>
                  <a:pt x="309160" y="220540"/>
                </a:lnTo>
                <a:lnTo>
                  <a:pt x="274626" y="249836"/>
                </a:lnTo>
                <a:lnTo>
                  <a:pt x="241760" y="280955"/>
                </a:lnTo>
                <a:lnTo>
                  <a:pt x="210514" y="313964"/>
                </a:lnTo>
                <a:lnTo>
                  <a:pt x="181337" y="348349"/>
                </a:lnTo>
                <a:lnTo>
                  <a:pt x="153935" y="384470"/>
                </a:lnTo>
                <a:lnTo>
                  <a:pt x="128509" y="422103"/>
                </a:lnTo>
                <a:lnTo>
                  <a:pt x="105138" y="461172"/>
                </a:lnTo>
                <a:lnTo>
                  <a:pt x="83898" y="501598"/>
                </a:lnTo>
                <a:lnTo>
                  <a:pt x="64867" y="543305"/>
                </a:lnTo>
                <a:lnTo>
                  <a:pt x="48122" y="586216"/>
                </a:lnTo>
                <a:lnTo>
                  <a:pt x="33740" y="630252"/>
                </a:lnTo>
                <a:lnTo>
                  <a:pt x="21800" y="675337"/>
                </a:lnTo>
                <a:lnTo>
                  <a:pt x="12379" y="721393"/>
                </a:lnTo>
                <a:lnTo>
                  <a:pt x="5553" y="768343"/>
                </a:lnTo>
                <a:lnTo>
                  <a:pt x="1401" y="816110"/>
                </a:lnTo>
                <a:lnTo>
                  <a:pt x="0" y="864615"/>
                </a:lnTo>
                <a:lnTo>
                  <a:pt x="129793" y="864615"/>
                </a:lnTo>
                <a:lnTo>
                  <a:pt x="131398" y="816990"/>
                </a:lnTo>
                <a:lnTo>
                  <a:pt x="136143" y="770226"/>
                </a:lnTo>
                <a:lnTo>
                  <a:pt x="143924" y="724427"/>
                </a:lnTo>
                <a:lnTo>
                  <a:pt x="154639" y="679697"/>
                </a:lnTo>
                <a:lnTo>
                  <a:pt x="168183" y="636139"/>
                </a:lnTo>
                <a:lnTo>
                  <a:pt x="184453" y="593857"/>
                </a:lnTo>
                <a:lnTo>
                  <a:pt x="203345" y="552955"/>
                </a:lnTo>
                <a:lnTo>
                  <a:pt x="224757" y="513536"/>
                </a:lnTo>
                <a:lnTo>
                  <a:pt x="248583" y="475703"/>
                </a:lnTo>
                <a:lnTo>
                  <a:pt x="274721" y="439561"/>
                </a:lnTo>
                <a:lnTo>
                  <a:pt x="303067" y="405212"/>
                </a:lnTo>
                <a:lnTo>
                  <a:pt x="333517" y="372760"/>
                </a:lnTo>
                <a:lnTo>
                  <a:pt x="365969" y="342310"/>
                </a:lnTo>
                <a:lnTo>
                  <a:pt x="400318" y="313964"/>
                </a:lnTo>
                <a:lnTo>
                  <a:pt x="436460" y="287826"/>
                </a:lnTo>
                <a:lnTo>
                  <a:pt x="474293" y="264000"/>
                </a:lnTo>
                <a:lnTo>
                  <a:pt x="513712" y="242588"/>
                </a:lnTo>
                <a:lnTo>
                  <a:pt x="554614" y="223696"/>
                </a:lnTo>
                <a:lnTo>
                  <a:pt x="596896" y="207426"/>
                </a:lnTo>
                <a:lnTo>
                  <a:pt x="640454" y="193882"/>
                </a:lnTo>
                <a:lnTo>
                  <a:pt x="685184" y="183167"/>
                </a:lnTo>
                <a:lnTo>
                  <a:pt x="730983" y="175386"/>
                </a:lnTo>
                <a:lnTo>
                  <a:pt x="777747" y="170641"/>
                </a:lnTo>
                <a:lnTo>
                  <a:pt x="825372" y="169036"/>
                </a:lnTo>
                <a:lnTo>
                  <a:pt x="1903650" y="169036"/>
                </a:lnTo>
                <a:lnTo>
                  <a:pt x="1968627" y="104139"/>
                </a:lnTo>
                <a:lnTo>
                  <a:pt x="1864487" y="0"/>
                </a:lnTo>
                <a:close/>
              </a:path>
              <a:path w="1969135" h="864870">
                <a:moveTo>
                  <a:pt x="1903650" y="169036"/>
                </a:moveTo>
                <a:lnTo>
                  <a:pt x="1864487" y="169036"/>
                </a:lnTo>
                <a:lnTo>
                  <a:pt x="1864487" y="208152"/>
                </a:lnTo>
                <a:lnTo>
                  <a:pt x="1903650" y="169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10960" y="3104896"/>
            <a:ext cx="2903728" cy="1432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50490" y="3244089"/>
            <a:ext cx="2625513" cy="1153159"/>
          </a:xfrm>
          <a:custGeom>
            <a:avLst/>
            <a:gdLst/>
            <a:ahLst/>
            <a:cxnLst/>
            <a:rect l="l" t="t" r="r" b="b"/>
            <a:pathLst>
              <a:path w="1969134" h="864870">
                <a:moveTo>
                  <a:pt x="1587713" y="169036"/>
                </a:moveTo>
                <a:lnTo>
                  <a:pt x="1143254" y="169036"/>
                </a:lnTo>
                <a:lnTo>
                  <a:pt x="1190879" y="170641"/>
                </a:lnTo>
                <a:lnTo>
                  <a:pt x="1237643" y="175386"/>
                </a:lnTo>
                <a:lnTo>
                  <a:pt x="1283442" y="183167"/>
                </a:lnTo>
                <a:lnTo>
                  <a:pt x="1328172" y="193882"/>
                </a:lnTo>
                <a:lnTo>
                  <a:pt x="1371730" y="207426"/>
                </a:lnTo>
                <a:lnTo>
                  <a:pt x="1414012" y="223696"/>
                </a:lnTo>
                <a:lnTo>
                  <a:pt x="1454914" y="242588"/>
                </a:lnTo>
                <a:lnTo>
                  <a:pt x="1494333" y="264000"/>
                </a:lnTo>
                <a:lnTo>
                  <a:pt x="1532166" y="287826"/>
                </a:lnTo>
                <a:lnTo>
                  <a:pt x="1568308" y="313964"/>
                </a:lnTo>
                <a:lnTo>
                  <a:pt x="1602657" y="342310"/>
                </a:lnTo>
                <a:lnTo>
                  <a:pt x="1635109" y="372760"/>
                </a:lnTo>
                <a:lnTo>
                  <a:pt x="1665559" y="405212"/>
                </a:lnTo>
                <a:lnTo>
                  <a:pt x="1693905" y="439561"/>
                </a:lnTo>
                <a:lnTo>
                  <a:pt x="1720043" y="475703"/>
                </a:lnTo>
                <a:lnTo>
                  <a:pt x="1743869" y="513536"/>
                </a:lnTo>
                <a:lnTo>
                  <a:pt x="1765281" y="552955"/>
                </a:lnTo>
                <a:lnTo>
                  <a:pt x="1784173" y="593857"/>
                </a:lnTo>
                <a:lnTo>
                  <a:pt x="1800443" y="636139"/>
                </a:lnTo>
                <a:lnTo>
                  <a:pt x="1813987" y="679697"/>
                </a:lnTo>
                <a:lnTo>
                  <a:pt x="1824702" y="724427"/>
                </a:lnTo>
                <a:lnTo>
                  <a:pt x="1832483" y="770226"/>
                </a:lnTo>
                <a:lnTo>
                  <a:pt x="1837228" y="816990"/>
                </a:lnTo>
                <a:lnTo>
                  <a:pt x="1838833" y="864615"/>
                </a:lnTo>
                <a:lnTo>
                  <a:pt x="1968627" y="864615"/>
                </a:lnTo>
                <a:lnTo>
                  <a:pt x="1967226" y="816110"/>
                </a:lnTo>
                <a:lnTo>
                  <a:pt x="1963075" y="768343"/>
                </a:lnTo>
                <a:lnTo>
                  <a:pt x="1956251" y="721393"/>
                </a:lnTo>
                <a:lnTo>
                  <a:pt x="1946832" y="675337"/>
                </a:lnTo>
                <a:lnTo>
                  <a:pt x="1934896" y="630252"/>
                </a:lnTo>
                <a:lnTo>
                  <a:pt x="1920518" y="586216"/>
                </a:lnTo>
                <a:lnTo>
                  <a:pt x="1903777" y="543305"/>
                </a:lnTo>
                <a:lnTo>
                  <a:pt x="1884750" y="501598"/>
                </a:lnTo>
                <a:lnTo>
                  <a:pt x="1863515" y="461172"/>
                </a:lnTo>
                <a:lnTo>
                  <a:pt x="1840148" y="422103"/>
                </a:lnTo>
                <a:lnTo>
                  <a:pt x="1814727" y="384470"/>
                </a:lnTo>
                <a:lnTo>
                  <a:pt x="1787329" y="348349"/>
                </a:lnTo>
                <a:lnTo>
                  <a:pt x="1758033" y="313819"/>
                </a:lnTo>
                <a:lnTo>
                  <a:pt x="1726914" y="280955"/>
                </a:lnTo>
                <a:lnTo>
                  <a:pt x="1694050" y="249836"/>
                </a:lnTo>
                <a:lnTo>
                  <a:pt x="1659520" y="220540"/>
                </a:lnTo>
                <a:lnTo>
                  <a:pt x="1623399" y="193142"/>
                </a:lnTo>
                <a:lnTo>
                  <a:pt x="1587713" y="169036"/>
                </a:lnTo>
                <a:close/>
              </a:path>
              <a:path w="1969134" h="864870">
                <a:moveTo>
                  <a:pt x="104267" y="0"/>
                </a:moveTo>
                <a:lnTo>
                  <a:pt x="0" y="104139"/>
                </a:lnTo>
                <a:lnTo>
                  <a:pt x="104267" y="208152"/>
                </a:lnTo>
                <a:lnTo>
                  <a:pt x="104267" y="169036"/>
                </a:lnTo>
                <a:lnTo>
                  <a:pt x="1587713" y="169036"/>
                </a:lnTo>
                <a:lnTo>
                  <a:pt x="1546697" y="144354"/>
                </a:lnTo>
                <a:lnTo>
                  <a:pt x="1506271" y="123119"/>
                </a:lnTo>
                <a:lnTo>
                  <a:pt x="1464564" y="104092"/>
                </a:lnTo>
                <a:lnTo>
                  <a:pt x="1421653" y="87351"/>
                </a:lnTo>
                <a:lnTo>
                  <a:pt x="1377617" y="72973"/>
                </a:lnTo>
                <a:lnTo>
                  <a:pt x="1332532" y="61037"/>
                </a:lnTo>
                <a:lnTo>
                  <a:pt x="1286476" y="51618"/>
                </a:lnTo>
                <a:lnTo>
                  <a:pt x="1239526" y="44794"/>
                </a:lnTo>
                <a:lnTo>
                  <a:pt x="1191759" y="40643"/>
                </a:lnTo>
                <a:lnTo>
                  <a:pt x="1143254" y="39242"/>
                </a:lnTo>
                <a:lnTo>
                  <a:pt x="104267" y="39242"/>
                </a:lnTo>
                <a:lnTo>
                  <a:pt x="10426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00623" y="3911600"/>
            <a:ext cx="676655" cy="8331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41509" y="4051640"/>
            <a:ext cx="396240" cy="552873"/>
          </a:xfrm>
          <a:custGeom>
            <a:avLst/>
            <a:gdLst/>
            <a:ahLst/>
            <a:cxnLst/>
            <a:rect l="l" t="t" r="r" b="b"/>
            <a:pathLst>
              <a:path w="297179" h="414654">
                <a:moveTo>
                  <a:pt x="222630" y="148462"/>
                </a:moveTo>
                <a:lnTo>
                  <a:pt x="74167" y="148462"/>
                </a:lnTo>
                <a:lnTo>
                  <a:pt x="74167" y="414527"/>
                </a:lnTo>
                <a:lnTo>
                  <a:pt x="222630" y="414527"/>
                </a:lnTo>
                <a:lnTo>
                  <a:pt x="222630" y="148462"/>
                </a:lnTo>
                <a:close/>
              </a:path>
              <a:path w="297179" h="414654">
                <a:moveTo>
                  <a:pt x="148462" y="0"/>
                </a:moveTo>
                <a:lnTo>
                  <a:pt x="0" y="148462"/>
                </a:lnTo>
                <a:lnTo>
                  <a:pt x="296925" y="148462"/>
                </a:lnTo>
                <a:lnTo>
                  <a:pt x="14846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23EC57-C0EA-42D1-87B1-26A3699CAF85}"/>
              </a:ext>
            </a:extLst>
          </p:cNvPr>
          <p:cNvSpPr txBox="1"/>
          <p:nvPr/>
        </p:nvSpPr>
        <p:spPr>
          <a:xfrm>
            <a:off x="124207" y="345541"/>
            <a:ext cx="661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Remote Repositories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1CE4AD-8C6E-4327-A9B7-9BCB0A20B0FC}"/>
              </a:ext>
            </a:extLst>
          </p:cNvPr>
          <p:cNvSpPr txBox="1"/>
          <p:nvPr/>
        </p:nvSpPr>
        <p:spPr>
          <a:xfrm>
            <a:off x="198924" y="1299119"/>
            <a:ext cx="11677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remote repository is place where the users  upload and share their commits with other collaborators.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uses some repositories management services like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Gitlab, Bitbucket etc.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8AF29C-6491-4D4E-9757-94988CCE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37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CC35-82F9-443A-B58D-88BE50F5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89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B4EF2-A2FB-431F-82CE-44178E3C614A}"/>
              </a:ext>
            </a:extLst>
          </p:cNvPr>
          <p:cNvSpPr txBox="1"/>
          <p:nvPr/>
        </p:nvSpPr>
        <p:spPr>
          <a:xfrm>
            <a:off x="441789" y="1160980"/>
            <a:ext cx="9144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+mj-lt"/>
              </a:rPr>
              <a:t>What / Why Version Control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+mj-lt"/>
              </a:rPr>
              <a:t>Centralized VCS vs Distributed VCS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+mj-lt"/>
              </a:rPr>
              <a:t>What / Why Git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>
                <a:latin typeface="+mj-lt"/>
              </a:rPr>
              <a:t>Git Features and Commands</a:t>
            </a:r>
            <a:endParaRPr lang="en-IN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+mj-lt"/>
              </a:rPr>
              <a:t>Git File Workflow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+mj-lt"/>
              </a:rPr>
              <a:t>Overview of Remote Repositories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+mj-lt"/>
              </a:rPr>
              <a:t>Working with GitHub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+mj-lt"/>
              </a:rPr>
              <a:t>Integrating Git &amp; GitHub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A2E9F-87B6-46A2-BE78-4DDC434B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198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061" y="1043941"/>
            <a:ext cx="10346449" cy="22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GitHub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is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web-based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hosting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service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for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version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control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using</a:t>
            </a:r>
            <a:r>
              <a:rPr kumimoji="0" sz="240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git.</a:t>
            </a: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It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offers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all of the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a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 distributed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version control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and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source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code management</a:t>
            </a:r>
            <a:r>
              <a:rPr kumimoji="0" sz="2400" b="0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(SCM)</a:t>
            </a:r>
            <a:r>
              <a:rPr kumimoji="0" lang="en-IN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functionality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of Git as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well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as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adding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its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own</a:t>
            </a:r>
            <a:r>
              <a:rPr kumimoji="0" sz="24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features.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Gill Sans MT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It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provides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access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control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and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several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collaboration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features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such as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bug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tracking,</a:t>
            </a:r>
            <a:r>
              <a:rPr kumimoji="0" sz="24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feature</a:t>
            </a:r>
            <a:r>
              <a:rPr kumimoji="0" lang="en-IN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requests,</a:t>
            </a:r>
            <a:r>
              <a:rPr kumimoji="0" sz="2400" b="0" i="0" u="none" strike="noStrike" kern="1200" cap="none" spc="-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task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management,</a:t>
            </a:r>
            <a:r>
              <a:rPr kumimoji="0" sz="2400" b="0" i="0" u="none" strike="noStrike" kern="1200" cap="none" spc="-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and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wikis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for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 every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Gill Sans MT"/>
              </a:rPr>
              <a:t>project.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01923" y="4319015"/>
            <a:ext cx="4515612" cy="1495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130533" y="251444"/>
            <a:ext cx="489775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4375" algn="l"/>
              </a:tabLst>
            </a:pPr>
            <a:r>
              <a:rPr lang="en-IN" sz="3600" b="1" dirty="0">
                <a:solidFill>
                  <a:srgbClr val="B71E42"/>
                </a:solidFill>
              </a:rPr>
              <a:t>	</a:t>
            </a:r>
            <a:r>
              <a:rPr lang="en-IN" sz="3600" b="1" spc="-50" dirty="0"/>
              <a:t>Overview </a:t>
            </a:r>
            <a:r>
              <a:rPr lang="en-IN" sz="3600" b="1" dirty="0"/>
              <a:t>Of</a:t>
            </a:r>
            <a:r>
              <a:rPr lang="en-IN" sz="3600" b="1" spc="-5" dirty="0"/>
              <a:t> GitHub</a:t>
            </a:r>
            <a:endParaRPr lang="en-IN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293ED-2014-49D3-BD5A-02EEC0FB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055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5" y="284648"/>
            <a:ext cx="6871547" cy="15456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Creating </a:t>
            </a:r>
            <a:r>
              <a:rPr kumimoji="0" sz="2400" b="0" i="0" u="none" strike="noStrike" kern="1200" cap="none" spc="-18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a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Remote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Repository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7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/>
            </a:endParaRPr>
          </a:p>
          <a:p>
            <a:pPr marL="590112" marR="0" lvl="0" indent="-38183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590112" algn="l"/>
                <a:tab pos="590959" algn="l"/>
              </a:tabLst>
              <a:defRPr/>
            </a:pPr>
            <a:r>
              <a:rPr kumimoji="0" sz="2400" b="0" i="0" u="none" strike="noStrike" kern="1200" cap="none" spc="-1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Sign-up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at</a:t>
            </a:r>
            <a:r>
              <a:rPr kumimoji="0" sz="2400" b="0" i="0" u="none" strike="noStrike" kern="1200" cap="none" spc="-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Trebuchet MS"/>
              </a:rPr>
              <a:t>github.com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Trebuchet MS"/>
            </a:endParaRPr>
          </a:p>
          <a:p>
            <a:pPr marL="590112" marR="0" lvl="0" indent="-381837" algn="l" defTabSz="914400" rtl="0" eaLnBrk="1" fontAlgn="auto" latinLnBrk="0" hangingPunct="1">
              <a:lnSpc>
                <a:spcPct val="100000"/>
              </a:lnSpc>
              <a:spcBef>
                <a:spcPts val="7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590112" algn="l"/>
                <a:tab pos="590959" algn="l"/>
              </a:tabLst>
              <a:defRPr/>
            </a:pPr>
            <a:r>
              <a:rPr kumimoji="0" sz="2400" b="0" i="0" u="none" strike="noStrike" kern="1200" cap="none" spc="-15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Click </a:t>
            </a:r>
            <a:r>
              <a:rPr kumimoji="0" sz="2400" b="0" i="0" u="none" strike="noStrike" kern="1200" cap="none" spc="-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on 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New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repository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to 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create </a:t>
            </a:r>
            <a:r>
              <a:rPr kumimoji="0" sz="2400" b="0" i="0" u="none" strike="noStrike" kern="1200" cap="none" spc="-1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 </a:t>
            </a:r>
            <a:r>
              <a:rPr kumimoji="0" sz="2400" b="0" i="0" u="none" strike="noStrike" kern="1200" cap="none" spc="-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new</a:t>
            </a:r>
            <a:r>
              <a:rPr kumimoji="0" sz="24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repository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408" y="2716784"/>
            <a:ext cx="11848592" cy="2298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369" y="2756916"/>
            <a:ext cx="11425259" cy="1786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21825" y="3263393"/>
            <a:ext cx="2170175" cy="1540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60431" y="3302000"/>
            <a:ext cx="1966975" cy="1030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67773" y="3609577"/>
            <a:ext cx="1352329" cy="4168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83E20-3074-48F3-BAA4-E675AD127771}"/>
              </a:ext>
            </a:extLst>
          </p:cNvPr>
          <p:cNvSpPr txBox="1"/>
          <p:nvPr/>
        </p:nvSpPr>
        <p:spPr>
          <a:xfrm>
            <a:off x="157535" y="150317"/>
            <a:ext cx="593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+mj-lt"/>
              </a:rPr>
              <a:t>Creating Repository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4C291-5F80-4CF7-97B6-9B255EAF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13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61851"/>
            <a:ext cx="9526693" cy="95325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kumimoji="0" sz="36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Cr</a:t>
            </a:r>
            <a:r>
              <a:rPr lang="en-IN" sz="3600" b="1" dirty="0">
                <a:latin typeface="+mj-lt"/>
              </a:rPr>
              <a:t>Creating Repository </a:t>
            </a:r>
          </a:p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8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a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Remote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Repository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286971-67B9-4936-93DB-FC7311569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49" y="1322033"/>
            <a:ext cx="6163249" cy="480222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2D3978-C3A9-49C4-9D74-53A2E00F031B}"/>
              </a:ext>
            </a:extLst>
          </p:cNvPr>
          <p:cNvSpPr txBox="1"/>
          <p:nvPr/>
        </p:nvSpPr>
        <p:spPr>
          <a:xfrm>
            <a:off x="6904233" y="1993187"/>
            <a:ext cx="5178175" cy="2875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0112" marR="0" lvl="0" indent="-38183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590112" algn="l"/>
                <a:tab pos="590959" algn="l"/>
              </a:tabLst>
              <a:defRPr/>
            </a:pPr>
            <a:r>
              <a:rPr kumimoji="0" lang="en-US" sz="18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Under </a:t>
            </a:r>
            <a:r>
              <a:rPr kumimoji="0" lang="en-US" sz="1800" b="1" i="0" u="none" strike="noStrike" kern="1200" cap="none" spc="-1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Trebuchet MS"/>
              </a:rPr>
              <a:t>Repository </a:t>
            </a:r>
            <a:r>
              <a:rPr kumimoji="0" lang="en-US" sz="1800" b="1" i="0" u="none" strike="noStrike" kern="1200" cap="none" spc="-1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Trebuchet MS"/>
              </a:rPr>
              <a:t>name</a:t>
            </a:r>
            <a:r>
              <a:rPr kumimoji="0" lang="en-US" sz="1800" b="0" i="0" u="none" strike="noStrike" kern="1200" cap="none" spc="-1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, </a:t>
            </a:r>
            <a:r>
              <a:rPr kumimoji="0" lang="en-US" sz="1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give </a:t>
            </a:r>
            <a:r>
              <a:rPr kumimoji="0" lang="en-US" sz="1800" b="0" i="0" u="none" strike="noStrike" kern="1200" cap="none" spc="-1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 </a:t>
            </a:r>
            <a:r>
              <a:rPr kumimoji="0" lang="en-US" sz="1800" b="0" i="0" u="none" strike="noStrike" kern="1200" cap="none" spc="-1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name </a:t>
            </a:r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to </a:t>
            </a:r>
            <a:r>
              <a:rPr kumimoji="0" lang="en-US" sz="1800" b="0" i="0" u="none" strike="noStrike" kern="1200" cap="none" spc="-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your</a:t>
            </a:r>
            <a:r>
              <a:rPr kumimoji="0" lang="en-US" sz="1800" b="0" i="0" u="none" strike="noStrike" kern="1200" cap="none" spc="-3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lang="en-US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repository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590112" marR="0" lvl="0" indent="-381837" algn="l" defTabSz="914400" rtl="0" eaLnBrk="1" fontAlgn="auto" latinLnBrk="0" hangingPunct="1">
              <a:lnSpc>
                <a:spcPct val="100000"/>
              </a:lnSpc>
              <a:spcBef>
                <a:spcPts val="7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590112" algn="l"/>
                <a:tab pos="590959" algn="l"/>
              </a:tabLst>
              <a:defRPr/>
            </a:pPr>
            <a:endParaRPr kumimoji="0" lang="en-US" sz="1800" b="0" i="0" u="none" strike="noStrike" kern="1200" cap="none" spc="-152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590112" marR="0" lvl="0" indent="-381837" algn="l" defTabSz="914400" rtl="0" eaLnBrk="1" fontAlgn="auto" latinLnBrk="0" hangingPunct="1">
              <a:lnSpc>
                <a:spcPct val="100000"/>
              </a:lnSpc>
              <a:spcBef>
                <a:spcPts val="7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590112" algn="l"/>
                <a:tab pos="590959" algn="l"/>
              </a:tabLst>
              <a:defRPr/>
            </a:pPr>
            <a:r>
              <a:rPr kumimoji="0" lang="en-US" sz="1800" b="0" i="0" u="none" strike="noStrike" kern="1200" cap="none" spc="-15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Give </a:t>
            </a:r>
            <a:r>
              <a:rPr kumimoji="0" lang="en-US" sz="18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some </a:t>
            </a:r>
            <a:r>
              <a:rPr kumimoji="0" lang="en-US" sz="1800" b="0" i="0" u="none" strike="noStrike" kern="1200" cap="none" spc="-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Description </a:t>
            </a:r>
            <a:r>
              <a:rPr kumimoji="0" lang="en-US" sz="18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about </a:t>
            </a:r>
            <a:r>
              <a:rPr kumimoji="0" lang="en-US" sz="1800" b="0" i="0" u="none" strike="noStrike" kern="1200" cap="none" spc="-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your </a:t>
            </a:r>
            <a:r>
              <a:rPr kumimoji="0" lang="en-US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repository </a:t>
            </a:r>
            <a:r>
              <a:rPr kumimoji="0" lang="en-US" sz="1800" b="0" i="0" u="none" strike="noStrike" kern="1200" cap="none" spc="-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under </a:t>
            </a:r>
            <a:r>
              <a:rPr kumimoji="0" lang="en-US" sz="1800" b="1" i="0" u="none" strike="noStrike" kern="1200" cap="none" spc="-1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Trebuchet MS"/>
              </a:rPr>
              <a:t>Description</a:t>
            </a:r>
            <a:r>
              <a:rPr kumimoji="0" lang="en-US" sz="1800" b="1" i="0" u="none" strike="noStrike" kern="1200" cap="none" spc="-3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Trebuchet MS"/>
              </a:rPr>
              <a:t> </a:t>
            </a:r>
            <a:r>
              <a:rPr kumimoji="0" lang="en-US" sz="1800" b="0" i="0" u="none" strike="noStrike" kern="1200" cap="none" spc="-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section.</a:t>
            </a:r>
          </a:p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2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Creati</a:t>
            </a:r>
            <a:r>
              <a:rPr kumimoji="0" lang="en-US" sz="1800" b="0" i="0" u="none" strike="noStrike" kern="1200" cap="none" spc="-113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sitory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590112" marR="0" lvl="0" indent="-38183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590112" algn="l"/>
                <a:tab pos="590959" algn="l"/>
              </a:tabLst>
              <a:defRPr/>
            </a:pPr>
            <a:r>
              <a:rPr kumimoji="0" lang="en-US" sz="1800" b="0" i="0" u="none" strike="noStrike" kern="1200" cap="none" spc="-1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For </a:t>
            </a:r>
            <a:r>
              <a:rPr kumimoji="0" lang="en-US" sz="1800" b="0" i="0" u="none" strike="noStrike" kern="1200" cap="none" spc="-1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 </a:t>
            </a:r>
            <a:r>
              <a:rPr kumimoji="0" lang="en-US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free repository </a:t>
            </a:r>
            <a:r>
              <a:rPr kumimoji="0" lang="en-US" sz="1800" b="0" i="0" u="none" strike="noStrike" kern="1200" cap="none" spc="-1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choose</a:t>
            </a:r>
            <a:r>
              <a:rPr kumimoji="0" lang="en-US" sz="18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lang="en-US" sz="1800" b="0" i="0" u="none" strike="noStrike" kern="1200" cap="none" spc="-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public</a:t>
            </a:r>
          </a:p>
          <a:p>
            <a:pPr marL="590112" marR="0" lvl="0" indent="-38183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590112" algn="l"/>
                <a:tab pos="590959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590112" marR="0" lvl="0" indent="-38183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590112" algn="l"/>
                <a:tab pos="590959" algn="l"/>
              </a:tabLst>
              <a:defRPr/>
            </a:pPr>
            <a:r>
              <a:rPr kumimoji="0" lang="en-US" sz="1800" b="0" i="0" u="none" strike="noStrike" kern="1200" cap="none" spc="-1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Finally </a:t>
            </a:r>
            <a:r>
              <a:rPr kumimoji="0" lang="en-US" sz="18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click </a:t>
            </a:r>
            <a:r>
              <a:rPr kumimoji="0" lang="en-US" sz="1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on </a:t>
            </a:r>
            <a:r>
              <a:rPr kumimoji="0" lang="en-US" sz="1800" b="0" i="0" u="none" strike="noStrike" kern="1200" cap="none" spc="-1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Create</a:t>
            </a:r>
            <a:r>
              <a:rPr kumimoji="0" lang="en-US" sz="1800" b="0" i="0" u="none" strike="noStrike" kern="1200" cap="none" spc="-1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lang="en-US" sz="1800" b="0" i="0" u="none" strike="noStrike" kern="1200" cap="none" spc="-1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Repository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590112" marR="0" lvl="0" indent="-381837" algn="l" defTabSz="914400" rtl="0" eaLnBrk="1" fontAlgn="auto" latinLnBrk="0" hangingPunct="1">
              <a:lnSpc>
                <a:spcPct val="100000"/>
              </a:lnSpc>
              <a:spcBef>
                <a:spcPts val="7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590112" algn="l"/>
                <a:tab pos="590959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endParaRPr lang="en-IN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C1FD7-56B3-4E57-A5E8-8B8C69B3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682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6" y="284648"/>
            <a:ext cx="5202800" cy="27101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6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Git</a:t>
            </a:r>
            <a:r>
              <a:rPr kumimoji="0" sz="2000" b="0" i="0" u="none" strike="noStrike" kern="1200" cap="none" spc="-12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Workflow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/>
            </a:endParaRPr>
          </a:p>
          <a:p>
            <a:pPr marL="5511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817860" algn="l"/>
                <a:tab pos="818706" algn="l"/>
              </a:tabLst>
              <a:defRPr/>
            </a:pPr>
            <a:r>
              <a:rPr kumimoji="0" sz="2000" b="0" i="0" u="none" strike="noStrike" kern="1200" cap="none" spc="-120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Use </a:t>
            </a:r>
            <a:r>
              <a:rPr kumimoji="0" sz="2000" b="0" i="0" u="none" strike="noStrike" kern="1200" cap="none" spc="-13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Git </a:t>
            </a:r>
            <a:r>
              <a:rPr kumimoji="0" sz="2000" b="0" i="0" u="none" strike="noStrike" kern="1200" cap="none" spc="33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workflow </a:t>
            </a:r>
            <a:r>
              <a:rPr kumimoji="0" sz="2000" b="0" i="0" u="none" strike="noStrike" kern="1200" cap="none" spc="107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to</a:t>
            </a:r>
            <a:r>
              <a:rPr kumimoji="0" sz="2000" b="0" i="0" u="none" strike="noStrike" kern="1200" cap="none" spc="-60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33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manage</a:t>
            </a:r>
            <a:r>
              <a:rPr kumimoji="0" lang="en-IN" sz="2000" b="0" i="0" u="none" strike="noStrike" kern="1200" cap="none" spc="-33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20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your project</a:t>
            </a:r>
            <a:r>
              <a:rPr kumimoji="0" sz="2000" b="0" i="0" u="none" strike="noStrike" kern="1200" cap="none" spc="-67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7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effectively</a:t>
            </a:r>
            <a:endParaRPr kumimoji="0" lang="en-IN" sz="2000" b="0" i="0" u="none" strike="noStrike" kern="1200" cap="none" spc="-7" normalizeH="0" baseline="0" noProof="0" dirty="0">
              <a:ln>
                <a:noFill/>
              </a:ln>
              <a:solidFill>
                <a:srgbClr val="56555A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5511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817860" algn="l"/>
                <a:tab pos="818706" algn="l"/>
              </a:tabLst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551175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817860" algn="l"/>
                <a:tab pos="818706" algn="l"/>
              </a:tabLst>
              <a:defRPr/>
            </a:pPr>
            <a:r>
              <a:rPr kumimoji="0" sz="2000" b="0" i="0" u="none" strike="noStrike" kern="1200" cap="none" spc="27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Working </a:t>
            </a:r>
            <a:r>
              <a:rPr kumimoji="0" sz="2000" b="0" i="0" u="none" strike="noStrike" kern="1200" cap="none" spc="40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with </a:t>
            </a:r>
            <a:r>
              <a:rPr kumimoji="0" sz="2000" b="0" i="0" u="none" strike="noStrike" kern="1200" cap="none" spc="-47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set</a:t>
            </a:r>
            <a:r>
              <a:rPr kumimoji="0" sz="2000" b="0" i="0" u="none" strike="noStrike" kern="1200" cap="none" spc="-147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73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of</a:t>
            </a:r>
            <a:r>
              <a:rPr kumimoji="0" lang="en-IN" sz="2000" b="0" i="0" u="none" strike="noStrike" kern="1200" cap="none" spc="73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7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guidelines </a:t>
            </a:r>
            <a:r>
              <a:rPr kumimoji="0" sz="2000" b="0" i="0" u="none" strike="noStrike" kern="1200" cap="none" spc="-80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increases </a:t>
            </a:r>
            <a:r>
              <a:rPr kumimoji="0" sz="2000" b="0" i="0" u="none" strike="noStrike" kern="1200" cap="none" spc="-47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Git’s  </a:t>
            </a:r>
            <a:r>
              <a:rPr kumimoji="0" sz="2000" b="0" i="0" u="none" strike="noStrike" kern="1200" cap="none" spc="-33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consistency </a:t>
            </a:r>
            <a:r>
              <a:rPr kumimoji="0" sz="2000" b="0" i="0" u="none" strike="noStrike" kern="1200" cap="none" spc="-7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and</a:t>
            </a:r>
            <a:r>
              <a:rPr kumimoji="0" sz="2000" b="0" i="0" u="none" strike="noStrike" kern="1200" cap="none" spc="-67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33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productivity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55336" y="753161"/>
            <a:ext cx="6578261" cy="5652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50320" y="3877226"/>
            <a:ext cx="274320" cy="671407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743" y="0"/>
                </a:moveTo>
                <a:lnTo>
                  <a:pt x="0" y="0"/>
                </a:lnTo>
                <a:lnTo>
                  <a:pt x="102743" y="251587"/>
                </a:lnTo>
                <a:lnTo>
                  <a:pt x="0" y="503174"/>
                </a:lnTo>
                <a:lnTo>
                  <a:pt x="102743" y="503174"/>
                </a:lnTo>
                <a:lnTo>
                  <a:pt x="205359" y="251587"/>
                </a:lnTo>
                <a:lnTo>
                  <a:pt x="102743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03592" y="3877226"/>
            <a:ext cx="274320" cy="671407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615" y="0"/>
                </a:moveTo>
                <a:lnTo>
                  <a:pt x="0" y="0"/>
                </a:lnTo>
                <a:lnTo>
                  <a:pt x="102615" y="251587"/>
                </a:lnTo>
                <a:lnTo>
                  <a:pt x="0" y="503174"/>
                </a:lnTo>
                <a:lnTo>
                  <a:pt x="102615" y="503174"/>
                </a:lnTo>
                <a:lnTo>
                  <a:pt x="205231" y="251587"/>
                </a:lnTo>
                <a:lnTo>
                  <a:pt x="102615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9F7B6-53CF-450C-851C-59A23FC2A4C5}"/>
              </a:ext>
            </a:extLst>
          </p:cNvPr>
          <p:cNvSpPr txBox="1"/>
          <p:nvPr/>
        </p:nvSpPr>
        <p:spPr>
          <a:xfrm>
            <a:off x="152536" y="168386"/>
            <a:ext cx="4657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  Git Workflow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EE35B-8F80-47FF-A709-C36B83A2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630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77402" y="123290"/>
            <a:ext cx="5363110" cy="16739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    Git Workflow</a:t>
            </a:r>
            <a:endParaRPr kumimoji="0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/>
            </a:endParaRPr>
          </a:p>
          <a:p>
            <a:pPr marL="315799" marR="0" lvl="0" algn="l" defTabSz="914400" rtl="0" eaLnBrk="1" fontAlgn="auto" latinLnBrk="0" hangingPunct="1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Tx/>
              <a:buSzTx/>
              <a:tabLst>
                <a:tab pos="697636" algn="l"/>
                <a:tab pos="698483" algn="l"/>
              </a:tabLst>
              <a:defRPr/>
            </a:pPr>
            <a:r>
              <a:rPr kumimoji="0" sz="20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 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Remote </a:t>
            </a:r>
            <a:r>
              <a:rPr kumimoji="0" sz="20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Repository </a:t>
            </a:r>
            <a:r>
              <a:rPr kumimoji="0" sz="2000" b="0" i="0" u="none" strike="noStrike" kern="1200" cap="none" spc="-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is</a:t>
            </a:r>
            <a:r>
              <a:rPr kumimoji="0" sz="2000" b="0" i="0" u="none" strike="noStrike" kern="1200" cap="none" spc="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server </a:t>
            </a:r>
            <a:r>
              <a:rPr kumimoji="0" sz="20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where </a:t>
            </a:r>
            <a:r>
              <a:rPr kumimoji="0" sz="2000" b="0" i="0" u="none" strike="noStrike" kern="120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all </a:t>
            </a:r>
            <a:r>
              <a:rPr kumimoji="0" sz="2000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 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collaborators </a:t>
            </a:r>
            <a:r>
              <a:rPr kumimoji="0" sz="2000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upload</a:t>
            </a:r>
            <a:r>
              <a:rPr kumimoji="0" sz="20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changes  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made </a:t>
            </a:r>
            <a:r>
              <a:rPr kumimoji="0" sz="2000" b="0" i="0" u="none" strike="noStrike" kern="1200" cap="none" spc="1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to </a:t>
            </a:r>
            <a:r>
              <a:rPr kumimoji="0" sz="2000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</a:t>
            </a:r>
            <a:r>
              <a:rPr kumimoji="0" sz="200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files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55336" y="753161"/>
            <a:ext cx="6578261" cy="5652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50320" y="3877226"/>
            <a:ext cx="274320" cy="671407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743" y="0"/>
                </a:moveTo>
                <a:lnTo>
                  <a:pt x="0" y="0"/>
                </a:lnTo>
                <a:lnTo>
                  <a:pt x="102743" y="251587"/>
                </a:lnTo>
                <a:lnTo>
                  <a:pt x="0" y="503174"/>
                </a:lnTo>
                <a:lnTo>
                  <a:pt x="102743" y="503174"/>
                </a:lnTo>
                <a:lnTo>
                  <a:pt x="205359" y="251587"/>
                </a:lnTo>
                <a:lnTo>
                  <a:pt x="102743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03592" y="3877226"/>
            <a:ext cx="274320" cy="671407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615" y="0"/>
                </a:moveTo>
                <a:lnTo>
                  <a:pt x="0" y="0"/>
                </a:lnTo>
                <a:lnTo>
                  <a:pt x="102615" y="251587"/>
                </a:lnTo>
                <a:lnTo>
                  <a:pt x="0" y="503174"/>
                </a:lnTo>
                <a:lnTo>
                  <a:pt x="102615" y="503174"/>
                </a:lnTo>
                <a:lnTo>
                  <a:pt x="205231" y="251587"/>
                </a:lnTo>
                <a:lnTo>
                  <a:pt x="102615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98415" y="1270001"/>
            <a:ext cx="3393440" cy="243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55821" y="1316736"/>
            <a:ext cx="3279140" cy="96520"/>
          </a:xfrm>
          <a:custGeom>
            <a:avLst/>
            <a:gdLst/>
            <a:ahLst/>
            <a:cxnLst/>
            <a:rect l="l" t="t" r="r" b="b"/>
            <a:pathLst>
              <a:path w="2459354" h="72390">
                <a:moveTo>
                  <a:pt x="0" y="72009"/>
                </a:moveTo>
                <a:lnTo>
                  <a:pt x="1229487" y="72009"/>
                </a:lnTo>
                <a:lnTo>
                  <a:pt x="1229487" y="0"/>
                </a:lnTo>
                <a:lnTo>
                  <a:pt x="2458974" y="0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B5E3BF-0B92-44AA-B23D-2D4F538D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597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5" y="284648"/>
            <a:ext cx="166962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6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Git</a:t>
            </a:r>
            <a:r>
              <a:rPr kumimoji="0" sz="2400" b="0" i="0" u="none" strike="noStrike" kern="1200" cap="none" spc="-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Workflow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357" y="998193"/>
            <a:ext cx="4519505" cy="335991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626518" marR="149856" lvl="0" indent="-609585" algn="l" defTabSz="914400" rtl="0" eaLnBrk="1" fontAlgn="auto" latinLnBrk="0" hangingPunct="1">
              <a:lnSpc>
                <a:spcPct val="150000"/>
              </a:lnSpc>
              <a:spcBef>
                <a:spcPts val="127"/>
              </a:spcBef>
              <a:spcAft>
                <a:spcPts val="0"/>
              </a:spcAft>
              <a:buClr>
                <a:srgbClr val="095A82"/>
              </a:buClr>
              <a:buSzTx/>
              <a:buFontTx/>
              <a:buChar char="•"/>
              <a:tabLst>
                <a:tab pos="625671" algn="l"/>
                <a:tab pos="626518" algn="l"/>
              </a:tabLst>
              <a:defRPr/>
            </a:pP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“</a:t>
            </a:r>
            <a:r>
              <a:rPr kumimoji="0" sz="24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Local </a:t>
            </a:r>
            <a:r>
              <a:rPr kumimoji="0" sz="2400" b="1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Repository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” </a:t>
            </a:r>
            <a:r>
              <a:rPr kumimoji="0" sz="2400" b="0" i="0" u="none" strike="noStrike" kern="1200" cap="none" spc="-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is </a:t>
            </a:r>
            <a:r>
              <a:rPr kumimoji="0" sz="2400" b="0" i="0" u="none" strike="noStrike" kern="1200" cap="none" spc="-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user’s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copy </a:t>
            </a:r>
            <a:r>
              <a:rPr kumimoji="0" sz="2400" b="0" i="0" u="none" strike="noStrike" kern="1200" cap="none" spc="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of </a:t>
            </a:r>
            <a:r>
              <a:rPr kumimoji="0" sz="2400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Version 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Database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626518" marR="6773" lvl="0" indent="-609585" algn="l" defTabSz="914400" rtl="0" eaLnBrk="1" fontAlgn="auto" latinLnBrk="0" hangingPunct="1">
              <a:lnSpc>
                <a:spcPct val="150000"/>
              </a:lnSpc>
              <a:spcBef>
                <a:spcPts val="579"/>
              </a:spcBef>
              <a:spcAft>
                <a:spcPts val="0"/>
              </a:spcAft>
              <a:buClr>
                <a:srgbClr val="095A82"/>
              </a:buClr>
              <a:buSzTx/>
              <a:buFontTx/>
              <a:buChar char="•"/>
              <a:tabLst>
                <a:tab pos="625671" algn="l"/>
                <a:tab pos="626518" algn="l"/>
              </a:tabLst>
              <a:defRPr/>
            </a:pPr>
            <a:r>
              <a:rPr kumimoji="0" sz="24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user </a:t>
            </a:r>
            <a:r>
              <a:rPr kumimoji="0" sz="2400" b="0" i="0" u="none" strike="noStrike" kern="1200" cap="none" spc="-1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accesses </a:t>
            </a:r>
            <a:r>
              <a:rPr kumimoji="0" sz="2400" b="0" i="0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all </a:t>
            </a:r>
            <a:r>
              <a:rPr kumimoji="0" sz="2400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files  </a:t>
            </a:r>
            <a:r>
              <a:rPr kumimoji="0" sz="2400" b="0" i="0" u="none" strike="noStrike" kern="1200" cap="none" spc="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through </a:t>
            </a:r>
            <a:r>
              <a:rPr kumimoji="0" sz="2400" b="0" i="0" u="none" strike="noStrike" kern="120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local </a:t>
            </a:r>
            <a:r>
              <a:rPr kumimoji="0" sz="2400" b="0" i="0" u="none" strike="noStrike" kern="1200" cap="none" spc="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repository </a:t>
            </a:r>
            <a:r>
              <a:rPr kumimoji="0" sz="2400" b="0" i="0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and  </a:t>
            </a:r>
            <a:r>
              <a:rPr kumimoji="0" sz="2400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then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push </a:t>
            </a:r>
            <a:r>
              <a:rPr kumimoji="0" sz="2400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change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made  </a:t>
            </a:r>
            <a:r>
              <a:rPr kumimoji="0" sz="2400" b="0" i="0" u="none" strike="noStrike" kern="1200" cap="none" spc="1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to </a:t>
            </a:r>
            <a:r>
              <a:rPr kumimoji="0" sz="2400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“</a:t>
            </a:r>
            <a:r>
              <a:rPr kumimoji="0" sz="2400" b="1" i="0" u="none" strike="noStrike" kern="1200" cap="none" spc="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Remote</a:t>
            </a:r>
            <a:r>
              <a:rPr kumimoji="0" sz="2400" b="1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Repository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”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5336" y="753161"/>
            <a:ext cx="6578261" cy="5652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0320" y="3877226"/>
            <a:ext cx="274320" cy="671407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743" y="0"/>
                </a:moveTo>
                <a:lnTo>
                  <a:pt x="0" y="0"/>
                </a:lnTo>
                <a:lnTo>
                  <a:pt x="102743" y="251587"/>
                </a:lnTo>
                <a:lnTo>
                  <a:pt x="0" y="503174"/>
                </a:lnTo>
                <a:lnTo>
                  <a:pt x="102743" y="503174"/>
                </a:lnTo>
                <a:lnTo>
                  <a:pt x="205359" y="251587"/>
                </a:lnTo>
                <a:lnTo>
                  <a:pt x="102743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03592" y="3877226"/>
            <a:ext cx="274320" cy="671407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615" y="0"/>
                </a:moveTo>
                <a:lnTo>
                  <a:pt x="0" y="0"/>
                </a:lnTo>
                <a:lnTo>
                  <a:pt x="102615" y="251587"/>
                </a:lnTo>
                <a:lnTo>
                  <a:pt x="0" y="503174"/>
                </a:lnTo>
                <a:lnTo>
                  <a:pt x="102615" y="503174"/>
                </a:lnTo>
                <a:lnTo>
                  <a:pt x="205231" y="251587"/>
                </a:lnTo>
                <a:lnTo>
                  <a:pt x="102615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42384" y="1621536"/>
            <a:ext cx="3391408" cy="2218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98603" y="1668948"/>
            <a:ext cx="3279140" cy="2070947"/>
          </a:xfrm>
          <a:custGeom>
            <a:avLst/>
            <a:gdLst/>
            <a:ahLst/>
            <a:cxnLst/>
            <a:rect l="l" t="t" r="r" b="b"/>
            <a:pathLst>
              <a:path w="2459354" h="1553210">
                <a:moveTo>
                  <a:pt x="0" y="0"/>
                </a:moveTo>
                <a:lnTo>
                  <a:pt x="559943" y="0"/>
                </a:lnTo>
                <a:lnTo>
                  <a:pt x="559943" y="1552829"/>
                </a:lnTo>
                <a:lnTo>
                  <a:pt x="2458974" y="1552829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36179" y="3236941"/>
            <a:ext cx="894080" cy="502920"/>
          </a:xfrm>
          <a:custGeom>
            <a:avLst/>
            <a:gdLst/>
            <a:ahLst/>
            <a:cxnLst/>
            <a:rect l="l" t="t" r="r" b="b"/>
            <a:pathLst>
              <a:path w="670560" h="377189">
                <a:moveTo>
                  <a:pt x="0" y="376834"/>
                </a:moveTo>
                <a:lnTo>
                  <a:pt x="670458" y="376834"/>
                </a:lnTo>
                <a:lnTo>
                  <a:pt x="670458" y="0"/>
                </a:lnTo>
                <a:lnTo>
                  <a:pt x="0" y="0"/>
                </a:lnTo>
                <a:lnTo>
                  <a:pt x="0" y="376834"/>
                </a:lnTo>
                <a:close/>
              </a:path>
            </a:pathLst>
          </a:custGeom>
          <a:ln w="34925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05115-D098-49F1-8D55-C5CEC340D57E}"/>
              </a:ext>
            </a:extLst>
          </p:cNvPr>
          <p:cNvSpPr txBox="1"/>
          <p:nvPr/>
        </p:nvSpPr>
        <p:spPr>
          <a:xfrm>
            <a:off x="258403" y="185475"/>
            <a:ext cx="606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Local and Remote Repository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E3E2152-9F13-4E83-BF59-A43BB995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193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5" y="284648"/>
            <a:ext cx="4710005" cy="46319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6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Git</a:t>
            </a:r>
            <a:r>
              <a:rPr kumimoji="0" sz="2400" b="0" i="0" u="none" strike="noStrike" kern="1200" cap="none" spc="-12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Workflow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Times New Roman"/>
            </a:endParaRPr>
          </a:p>
          <a:p>
            <a:pPr marL="817860" marR="0" lvl="0" indent="-609585" algn="l" defTabSz="914400" rtl="0" eaLnBrk="1" fontAlgn="auto" latinLnBrk="0" hangingPunct="1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817860" algn="l"/>
                <a:tab pos="818706" algn="l"/>
              </a:tabLst>
              <a:defRPr/>
            </a:pPr>
            <a:r>
              <a:rPr kumimoji="0" sz="2400" b="1" i="0" u="none" strike="noStrike" kern="1200" cap="none" spc="-40" normalizeH="0" baseline="0" noProof="0" dirty="0">
                <a:ln>
                  <a:noFill/>
                </a:ln>
                <a:solidFill>
                  <a:srgbClr val="095A82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“Workspace” </a:t>
            </a:r>
            <a:r>
              <a:rPr kumimoji="0" sz="2400" b="0" i="0" u="none" strike="noStrike" kern="1200" cap="none" spc="-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is </a:t>
            </a:r>
            <a:r>
              <a:rPr kumimoji="0" sz="2400" b="0" i="0" u="none" strike="noStrike" kern="1200" cap="none" spc="-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user’s</a:t>
            </a:r>
            <a:r>
              <a:rPr kumimoji="0" sz="2400" b="0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active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817860" marR="0" lvl="0" indent="0" algn="l" defTabSz="914400" rtl="0" eaLnBrk="1" fontAlgn="auto" latinLnBrk="0" hangingPunct="1">
              <a:lnSpc>
                <a:spcPct val="100000"/>
              </a:lnSpc>
              <a:spcBef>
                <a:spcPts val="14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directory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817860" marR="149856" lvl="0" indent="-609585" algn="l" defTabSz="914400" rtl="0" eaLnBrk="1" fontAlgn="auto" latinLnBrk="0" hangingPunct="1">
              <a:lnSpc>
                <a:spcPct val="150100"/>
              </a:lnSpc>
              <a:spcBef>
                <a:spcPts val="573"/>
              </a:spcBef>
              <a:spcAft>
                <a:spcPts val="0"/>
              </a:spcAft>
              <a:buClr>
                <a:srgbClr val="095A82"/>
              </a:buClr>
              <a:buSzTx/>
              <a:buFontTx/>
              <a:buChar char="•"/>
              <a:tabLst>
                <a:tab pos="817860" algn="l"/>
                <a:tab pos="818706" algn="l"/>
              </a:tabLst>
              <a:defRPr/>
            </a:pPr>
            <a:r>
              <a:rPr kumimoji="0" sz="24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user </a:t>
            </a:r>
            <a:r>
              <a:rPr kumimoji="0" sz="2400" b="0" i="0" u="none" strike="noStrike" kern="1200" cap="none" spc="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modifies </a:t>
            </a:r>
            <a:r>
              <a:rPr kumimoji="0" sz="2400" b="0" i="0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existing  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files </a:t>
            </a:r>
            <a:r>
              <a:rPr kumimoji="0" sz="2400" b="0" i="0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and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creates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new 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files </a:t>
            </a:r>
            <a:r>
              <a:rPr kumimoji="0" sz="2400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in  </a:t>
            </a:r>
            <a:r>
              <a:rPr kumimoji="0" sz="2400" b="0" i="0" u="none" strike="noStrike" kern="1200" cap="none" spc="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this 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space. </a:t>
            </a:r>
            <a:r>
              <a:rPr kumimoji="0" sz="2400" b="0" i="0" u="none" strike="noStrike" kern="120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Git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tracks these  </a:t>
            </a:r>
            <a:r>
              <a:rPr kumimoji="0" sz="24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changes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compared </a:t>
            </a:r>
            <a:r>
              <a:rPr kumimoji="0" sz="2400" b="0" i="0" u="none" strike="noStrike" kern="1200" cap="none" spc="1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to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your 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Local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Repository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55336" y="753161"/>
            <a:ext cx="6578261" cy="5652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50320" y="3877226"/>
            <a:ext cx="274320" cy="671407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743" y="0"/>
                </a:moveTo>
                <a:lnTo>
                  <a:pt x="0" y="0"/>
                </a:lnTo>
                <a:lnTo>
                  <a:pt x="102743" y="251587"/>
                </a:lnTo>
                <a:lnTo>
                  <a:pt x="0" y="503174"/>
                </a:lnTo>
                <a:lnTo>
                  <a:pt x="102743" y="503174"/>
                </a:lnTo>
                <a:lnTo>
                  <a:pt x="205359" y="251587"/>
                </a:lnTo>
                <a:lnTo>
                  <a:pt x="102743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03592" y="3877226"/>
            <a:ext cx="274320" cy="671407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615" y="0"/>
                </a:moveTo>
                <a:lnTo>
                  <a:pt x="0" y="0"/>
                </a:lnTo>
                <a:lnTo>
                  <a:pt x="102615" y="251587"/>
                </a:lnTo>
                <a:lnTo>
                  <a:pt x="0" y="503174"/>
                </a:lnTo>
                <a:lnTo>
                  <a:pt x="102615" y="503174"/>
                </a:lnTo>
                <a:lnTo>
                  <a:pt x="205231" y="251587"/>
                </a:lnTo>
                <a:lnTo>
                  <a:pt x="102615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24096" y="1637793"/>
            <a:ext cx="1558544" cy="218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98603" y="1668948"/>
            <a:ext cx="1409700" cy="2070947"/>
          </a:xfrm>
          <a:custGeom>
            <a:avLst/>
            <a:gdLst/>
            <a:ahLst/>
            <a:cxnLst/>
            <a:rect l="l" t="t" r="r" b="b"/>
            <a:pathLst>
              <a:path w="1057275" h="1553210">
                <a:moveTo>
                  <a:pt x="0" y="0"/>
                </a:moveTo>
                <a:lnTo>
                  <a:pt x="0" y="1531239"/>
                </a:lnTo>
                <a:lnTo>
                  <a:pt x="1057021" y="1531239"/>
                </a:lnTo>
                <a:lnTo>
                  <a:pt x="1057021" y="1552829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58687" y="3241344"/>
            <a:ext cx="894080" cy="502920"/>
          </a:xfrm>
          <a:custGeom>
            <a:avLst/>
            <a:gdLst/>
            <a:ahLst/>
            <a:cxnLst/>
            <a:rect l="l" t="t" r="r" b="b"/>
            <a:pathLst>
              <a:path w="670560" h="377189">
                <a:moveTo>
                  <a:pt x="0" y="376834"/>
                </a:moveTo>
                <a:lnTo>
                  <a:pt x="670458" y="376834"/>
                </a:lnTo>
                <a:lnTo>
                  <a:pt x="670458" y="0"/>
                </a:lnTo>
                <a:lnTo>
                  <a:pt x="0" y="0"/>
                </a:lnTo>
                <a:lnTo>
                  <a:pt x="0" y="376834"/>
                </a:lnTo>
                <a:close/>
              </a:path>
            </a:pathLst>
          </a:custGeom>
          <a:ln w="34925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DF954-0A9A-46F9-B70C-A62529CB7BA3}"/>
              </a:ext>
            </a:extLst>
          </p:cNvPr>
          <p:cNvSpPr txBox="1"/>
          <p:nvPr/>
        </p:nvSpPr>
        <p:spPr>
          <a:xfrm>
            <a:off x="321903" y="250998"/>
            <a:ext cx="40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Git Workspace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D3B049B-B491-4EE3-9F61-5F2E1AAE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945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5" y="284648"/>
            <a:ext cx="166962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6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Git</a:t>
            </a:r>
            <a:r>
              <a:rPr kumimoji="0" sz="2400" b="0" i="0" u="none" strike="noStrike" kern="1200" cap="none" spc="-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Workflow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357" y="998193"/>
            <a:ext cx="4518660" cy="160975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626518" marR="6773" lvl="0" indent="-609585" algn="l" defTabSz="914400" rtl="0" eaLnBrk="1" fontAlgn="auto" latinLnBrk="0" hangingPunct="1">
              <a:lnSpc>
                <a:spcPct val="150000"/>
              </a:lnSpc>
              <a:spcBef>
                <a:spcPts val="127"/>
              </a:spcBef>
              <a:spcAft>
                <a:spcPts val="0"/>
              </a:spcAft>
              <a:buClr>
                <a:srgbClr val="095A82"/>
              </a:buClr>
              <a:buSzTx/>
              <a:buFontTx/>
              <a:buChar char="•"/>
              <a:tabLst>
                <a:tab pos="625671" algn="l"/>
                <a:tab pos="626518" algn="l"/>
              </a:tabLst>
              <a:defRPr/>
            </a:pPr>
            <a:r>
              <a:rPr kumimoji="0" sz="2400" b="0" i="0" u="none" strike="noStrike" kern="1200" cap="none" spc="-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Stage </a:t>
            </a:r>
            <a:r>
              <a:rPr kumimoji="0" sz="2400" b="0" i="0" u="none" strike="noStrike" kern="1200" cap="none" spc="-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is 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place 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where </a:t>
            </a:r>
            <a:r>
              <a:rPr kumimoji="0" sz="2400" b="0" i="0" u="none" strike="noStrike" kern="120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all </a:t>
            </a:r>
            <a:r>
              <a:rPr kumimoji="0" sz="2400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  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modified 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files </a:t>
            </a:r>
            <a:r>
              <a:rPr kumimoji="0" sz="2400" b="0" i="0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marked </a:t>
            </a:r>
            <a:r>
              <a:rPr kumimoji="0" sz="2400" b="0" i="0" u="none" strike="noStrike" kern="1200" cap="none" spc="1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be  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committed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are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placed.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5336" y="753161"/>
            <a:ext cx="6578261" cy="5652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0320" y="3877226"/>
            <a:ext cx="274320" cy="671407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743" y="0"/>
                </a:moveTo>
                <a:lnTo>
                  <a:pt x="0" y="0"/>
                </a:lnTo>
                <a:lnTo>
                  <a:pt x="102743" y="251587"/>
                </a:lnTo>
                <a:lnTo>
                  <a:pt x="0" y="503174"/>
                </a:lnTo>
                <a:lnTo>
                  <a:pt x="102743" y="503174"/>
                </a:lnTo>
                <a:lnTo>
                  <a:pt x="205359" y="251587"/>
                </a:lnTo>
                <a:lnTo>
                  <a:pt x="102743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03592" y="3877226"/>
            <a:ext cx="274320" cy="671407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615" y="0"/>
                </a:moveTo>
                <a:lnTo>
                  <a:pt x="0" y="0"/>
                </a:lnTo>
                <a:lnTo>
                  <a:pt x="102615" y="251587"/>
                </a:lnTo>
                <a:lnTo>
                  <a:pt x="0" y="503174"/>
                </a:lnTo>
                <a:lnTo>
                  <a:pt x="102615" y="503174"/>
                </a:lnTo>
                <a:lnTo>
                  <a:pt x="205231" y="251587"/>
                </a:lnTo>
                <a:lnTo>
                  <a:pt x="102615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09439" y="1503680"/>
            <a:ext cx="2470911" cy="225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66167" y="1550584"/>
            <a:ext cx="2357967" cy="2109893"/>
          </a:xfrm>
          <a:custGeom>
            <a:avLst/>
            <a:gdLst/>
            <a:ahLst/>
            <a:cxnLst/>
            <a:rect l="l" t="t" r="r" b="b"/>
            <a:pathLst>
              <a:path w="1768475" h="1582420">
                <a:moveTo>
                  <a:pt x="0" y="0"/>
                </a:moveTo>
                <a:lnTo>
                  <a:pt x="509904" y="0"/>
                </a:lnTo>
                <a:lnTo>
                  <a:pt x="509904" y="1582166"/>
                </a:lnTo>
                <a:lnTo>
                  <a:pt x="1768475" y="1582166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46503" y="3328043"/>
            <a:ext cx="894080" cy="502920"/>
          </a:xfrm>
          <a:custGeom>
            <a:avLst/>
            <a:gdLst/>
            <a:ahLst/>
            <a:cxnLst/>
            <a:rect l="l" t="t" r="r" b="b"/>
            <a:pathLst>
              <a:path w="670560" h="377189">
                <a:moveTo>
                  <a:pt x="0" y="376834"/>
                </a:moveTo>
                <a:lnTo>
                  <a:pt x="670458" y="376834"/>
                </a:lnTo>
                <a:lnTo>
                  <a:pt x="670458" y="0"/>
                </a:lnTo>
                <a:lnTo>
                  <a:pt x="0" y="0"/>
                </a:lnTo>
                <a:lnTo>
                  <a:pt x="0" y="376834"/>
                </a:lnTo>
                <a:close/>
              </a:path>
            </a:pathLst>
          </a:custGeom>
          <a:ln w="34925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637A6D-80FA-443E-B32E-4FF92BE6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243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5" y="284648"/>
            <a:ext cx="4260427" cy="289295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6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Git</a:t>
            </a:r>
            <a:r>
              <a:rPr kumimoji="0" sz="2400" b="0" i="0" u="none" strike="noStrike" kern="1200" cap="none" spc="-12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Workflow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/>
            </a:endParaRPr>
          </a:p>
          <a:p>
            <a:pPr marL="590112" marR="6773" lvl="0" indent="-381837" algn="l" defTabSz="914400" rtl="0" eaLnBrk="1" fontAlgn="auto" latinLnBrk="0" hangingPunct="1">
              <a:lnSpc>
                <a:spcPct val="150000"/>
              </a:lnSpc>
              <a:spcBef>
                <a:spcPts val="7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590112" algn="l"/>
                <a:tab pos="590959" algn="l"/>
              </a:tabLst>
              <a:defRPr/>
            </a:pPr>
            <a:r>
              <a:rPr kumimoji="0" sz="2400" b="0" i="0" u="none" strike="noStrike" kern="1200" cap="none" spc="-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Clone </a:t>
            </a:r>
            <a:r>
              <a:rPr kumimoji="0" sz="2400" b="0" i="0" u="none" strike="noStrike" kern="1200" cap="none" spc="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command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creates 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a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copy </a:t>
            </a:r>
            <a:r>
              <a:rPr kumimoji="0" sz="2400" b="0" i="0" u="none" strike="noStrike" kern="1200" cap="none" spc="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of </a:t>
            </a:r>
            <a:r>
              <a:rPr kumimoji="0" sz="2400" b="0" i="0" u="none" strike="noStrike" kern="1200" cap="none" spc="-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an </a:t>
            </a:r>
            <a:r>
              <a:rPr kumimoji="0" sz="2400" b="0" i="0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existing</a:t>
            </a:r>
            <a:r>
              <a:rPr kumimoji="0" sz="2400" b="0" i="0" u="none" strike="noStrike" kern="1200" cap="none" spc="-1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Remote  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Repository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inside </a:t>
            </a:r>
            <a:r>
              <a:rPr kumimoji="0" sz="2400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-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Local 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Repository.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55336" y="753161"/>
            <a:ext cx="6578261" cy="5652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50320" y="3877226"/>
            <a:ext cx="274320" cy="671407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743" y="0"/>
                </a:moveTo>
                <a:lnTo>
                  <a:pt x="0" y="0"/>
                </a:lnTo>
                <a:lnTo>
                  <a:pt x="102743" y="251587"/>
                </a:lnTo>
                <a:lnTo>
                  <a:pt x="0" y="503174"/>
                </a:lnTo>
                <a:lnTo>
                  <a:pt x="102743" y="503174"/>
                </a:lnTo>
                <a:lnTo>
                  <a:pt x="205359" y="251587"/>
                </a:lnTo>
                <a:lnTo>
                  <a:pt x="102743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03592" y="3877226"/>
            <a:ext cx="274320" cy="671407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615" y="0"/>
                </a:moveTo>
                <a:lnTo>
                  <a:pt x="0" y="0"/>
                </a:lnTo>
                <a:lnTo>
                  <a:pt x="102615" y="251587"/>
                </a:lnTo>
                <a:lnTo>
                  <a:pt x="0" y="503174"/>
                </a:lnTo>
                <a:lnTo>
                  <a:pt x="102615" y="503174"/>
                </a:lnTo>
                <a:lnTo>
                  <a:pt x="205231" y="251587"/>
                </a:lnTo>
                <a:lnTo>
                  <a:pt x="102615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09439" y="1503680"/>
            <a:ext cx="1070864" cy="969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66167" y="1550584"/>
            <a:ext cx="958427" cy="822960"/>
          </a:xfrm>
          <a:custGeom>
            <a:avLst/>
            <a:gdLst/>
            <a:ahLst/>
            <a:cxnLst/>
            <a:rect l="l" t="t" r="r" b="b"/>
            <a:pathLst>
              <a:path w="718820" h="617219">
                <a:moveTo>
                  <a:pt x="0" y="0"/>
                </a:moveTo>
                <a:lnTo>
                  <a:pt x="359155" y="0"/>
                </a:lnTo>
                <a:lnTo>
                  <a:pt x="359155" y="616712"/>
                </a:lnTo>
                <a:lnTo>
                  <a:pt x="718312" y="616712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0043E-C73D-4B22-8CFB-85D3A3FE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07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6" y="284648"/>
            <a:ext cx="4728633" cy="19699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6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Git</a:t>
            </a:r>
            <a:r>
              <a:rPr kumimoji="0" sz="2000" b="0" i="0" u="none" strike="noStrike" kern="1200" cap="none" spc="-12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Workflow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Times New Roman"/>
            </a:endParaRPr>
          </a:p>
          <a:p>
            <a:pPr marL="590112" marR="6773" lvl="0" indent="-381837" algn="l" defTabSz="914400" rtl="0" eaLnBrk="1" fontAlgn="auto" latinLnBrk="0" hangingPunct="1">
              <a:lnSpc>
                <a:spcPct val="150000"/>
              </a:lnSpc>
              <a:spcBef>
                <a:spcPts val="7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590112" algn="l"/>
                <a:tab pos="590959" algn="l"/>
              </a:tabLst>
              <a:defRPr/>
            </a:pPr>
            <a:r>
              <a:rPr kumimoji="0" sz="20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Commit </a:t>
            </a:r>
            <a:r>
              <a:rPr kumimoji="0" sz="2000" b="0" i="0" u="none" strike="noStrike" kern="1200" cap="none" spc="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command </a:t>
            </a:r>
            <a:r>
              <a:rPr kumimoji="0" sz="2000" b="0" i="0" u="none" strike="noStrike" kern="1200" cap="none" spc="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commits</a:t>
            </a:r>
            <a:r>
              <a:rPr kumimoji="0" sz="2000" b="0" i="0" u="none" strike="noStrike" kern="1200" cap="none" spc="-1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all  </a:t>
            </a:r>
            <a:r>
              <a:rPr kumimoji="0" sz="2000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 </a:t>
            </a:r>
            <a:r>
              <a:rPr kumimoji="0" sz="20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files </a:t>
            </a:r>
            <a:r>
              <a:rPr kumimoji="0" sz="2000" b="0" i="0" u="none" strike="noStrike" kern="1200" cap="none" spc="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in </a:t>
            </a:r>
            <a:r>
              <a:rPr kumimoji="0" sz="2000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staging </a:t>
            </a:r>
            <a:r>
              <a:rPr kumimoji="0" sz="2000" b="0" i="0" u="none" strike="noStrike" kern="1200" cap="none" spc="-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area </a:t>
            </a:r>
            <a:r>
              <a:rPr kumimoji="0" sz="2000" b="0" i="0" u="none" strike="noStrike" kern="1200" cap="none" spc="1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to  </a:t>
            </a:r>
            <a:r>
              <a:rPr kumimoji="0" sz="2000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 </a:t>
            </a:r>
            <a:r>
              <a:rPr kumimoji="0" sz="2000" b="0" i="0" u="none" strike="noStrike" kern="120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local</a:t>
            </a:r>
            <a:r>
              <a:rPr kumimoji="0" sz="2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repository.</a:t>
            </a:r>
          </a:p>
        </p:txBody>
      </p:sp>
      <p:sp>
        <p:nvSpPr>
          <p:cNvPr id="3" name="object 3"/>
          <p:cNvSpPr/>
          <p:nvPr/>
        </p:nvSpPr>
        <p:spPr>
          <a:xfrm>
            <a:off x="5355336" y="753161"/>
            <a:ext cx="6578261" cy="5652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50320" y="3877226"/>
            <a:ext cx="274320" cy="671407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743" y="0"/>
                </a:moveTo>
                <a:lnTo>
                  <a:pt x="0" y="0"/>
                </a:lnTo>
                <a:lnTo>
                  <a:pt x="102743" y="251587"/>
                </a:lnTo>
                <a:lnTo>
                  <a:pt x="0" y="503174"/>
                </a:lnTo>
                <a:lnTo>
                  <a:pt x="102743" y="503174"/>
                </a:lnTo>
                <a:lnTo>
                  <a:pt x="205359" y="251587"/>
                </a:lnTo>
                <a:lnTo>
                  <a:pt x="102743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03592" y="3877226"/>
            <a:ext cx="274320" cy="671407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615" y="0"/>
                </a:moveTo>
                <a:lnTo>
                  <a:pt x="0" y="0"/>
                </a:lnTo>
                <a:lnTo>
                  <a:pt x="102615" y="251587"/>
                </a:lnTo>
                <a:lnTo>
                  <a:pt x="0" y="503174"/>
                </a:lnTo>
                <a:lnTo>
                  <a:pt x="102615" y="503174"/>
                </a:lnTo>
                <a:lnTo>
                  <a:pt x="205231" y="251587"/>
                </a:lnTo>
                <a:lnTo>
                  <a:pt x="102615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93184" y="1519936"/>
            <a:ext cx="2477008" cy="2968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66167" y="1550585"/>
            <a:ext cx="2347807" cy="2838873"/>
          </a:xfrm>
          <a:custGeom>
            <a:avLst/>
            <a:gdLst/>
            <a:ahLst/>
            <a:cxnLst/>
            <a:rect l="l" t="t" r="r" b="b"/>
            <a:pathLst>
              <a:path w="1760854" h="2129154">
                <a:moveTo>
                  <a:pt x="0" y="0"/>
                </a:moveTo>
                <a:lnTo>
                  <a:pt x="0" y="2128901"/>
                </a:lnTo>
                <a:lnTo>
                  <a:pt x="1760601" y="2128901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13635" y="4137964"/>
            <a:ext cx="1437640" cy="502920"/>
          </a:xfrm>
          <a:custGeom>
            <a:avLst/>
            <a:gdLst/>
            <a:ahLst/>
            <a:cxnLst/>
            <a:rect l="l" t="t" r="r" b="b"/>
            <a:pathLst>
              <a:path w="1078229" h="377189">
                <a:moveTo>
                  <a:pt x="0" y="376834"/>
                </a:moveTo>
                <a:lnTo>
                  <a:pt x="1078153" y="376834"/>
                </a:lnTo>
                <a:lnTo>
                  <a:pt x="1078153" y="0"/>
                </a:lnTo>
                <a:lnTo>
                  <a:pt x="0" y="0"/>
                </a:lnTo>
                <a:lnTo>
                  <a:pt x="0" y="376834"/>
                </a:lnTo>
                <a:close/>
              </a:path>
            </a:pathLst>
          </a:custGeom>
          <a:ln w="34925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ED89B-F742-4736-8468-65D7A83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68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9536D7-C434-4604-8DFF-4DD96A0BE93E}"/>
              </a:ext>
            </a:extLst>
          </p:cNvPr>
          <p:cNvSpPr txBox="1"/>
          <p:nvPr/>
        </p:nvSpPr>
        <p:spPr>
          <a:xfrm>
            <a:off x="493159" y="1453458"/>
            <a:ext cx="11096089" cy="3067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2325" marR="5080" indent="-287020">
              <a:lnSpc>
                <a:spcPct val="100000"/>
              </a:lnSpc>
              <a:spcBef>
                <a:spcPts val="5"/>
              </a:spcBef>
              <a:buClr>
                <a:schemeClr val="tx1"/>
              </a:buClr>
              <a:buFont typeface="Wingdings"/>
              <a:buChar char=""/>
              <a:tabLst>
                <a:tab pos="822325" algn="l"/>
                <a:tab pos="822960" algn="l"/>
              </a:tabLst>
            </a:pPr>
            <a:r>
              <a:rPr lang="en-US" sz="2000" spc="-30" dirty="0">
                <a:latin typeface="+mj-lt"/>
                <a:cs typeface="Gill Sans MT"/>
              </a:rPr>
              <a:t>Version </a:t>
            </a:r>
            <a:r>
              <a:rPr lang="en-US" sz="2000" spc="-10" dirty="0">
                <a:latin typeface="+mj-lt"/>
                <a:cs typeface="Gill Sans MT"/>
              </a:rPr>
              <a:t>control software </a:t>
            </a:r>
            <a:r>
              <a:rPr lang="en-US" sz="2000" spc="-5" dirty="0">
                <a:latin typeface="+mj-lt"/>
                <a:cs typeface="Gill Sans MT"/>
              </a:rPr>
              <a:t>is </a:t>
            </a:r>
            <a:r>
              <a:rPr lang="en-US" sz="2000" spc="-10" dirty="0">
                <a:latin typeface="+mj-lt"/>
                <a:cs typeface="Gill Sans MT"/>
              </a:rPr>
              <a:t>an </a:t>
            </a:r>
            <a:r>
              <a:rPr lang="en-US" sz="2000" spc="-5" dirty="0">
                <a:latin typeface="+mj-lt"/>
                <a:cs typeface="Gill Sans MT"/>
              </a:rPr>
              <a:t>essential </a:t>
            </a:r>
            <a:r>
              <a:rPr lang="en-US" sz="2000" spc="5" dirty="0">
                <a:latin typeface="+mj-lt"/>
                <a:cs typeface="Gill Sans MT"/>
              </a:rPr>
              <a:t>part </a:t>
            </a:r>
            <a:r>
              <a:rPr lang="en-US" sz="2000" spc="-5" dirty="0">
                <a:latin typeface="+mj-lt"/>
                <a:cs typeface="Gill Sans MT"/>
              </a:rPr>
              <a:t>of the </a:t>
            </a:r>
            <a:r>
              <a:rPr lang="en-US" sz="2000" spc="-15" dirty="0">
                <a:latin typeface="+mj-lt"/>
                <a:cs typeface="Gill Sans MT"/>
              </a:rPr>
              <a:t>every-day </a:t>
            </a:r>
            <a:r>
              <a:rPr lang="en-US" sz="2000" spc="-5" dirty="0">
                <a:latin typeface="+mj-lt"/>
                <a:cs typeface="Gill Sans MT"/>
              </a:rPr>
              <a:t>of the modern </a:t>
            </a:r>
            <a:r>
              <a:rPr lang="en-US" sz="2000" spc="-10" dirty="0">
                <a:latin typeface="+mj-lt"/>
                <a:cs typeface="Gill Sans MT"/>
              </a:rPr>
              <a:t>software </a:t>
            </a:r>
            <a:r>
              <a:rPr lang="en-US" sz="2000" spc="-5" dirty="0">
                <a:latin typeface="+mj-lt"/>
                <a:cs typeface="Gill Sans MT"/>
              </a:rPr>
              <a:t>team's  </a:t>
            </a:r>
            <a:r>
              <a:rPr lang="en-US" sz="2000" spc="-10" dirty="0">
                <a:latin typeface="+mj-lt"/>
                <a:cs typeface="Gill Sans MT"/>
              </a:rPr>
              <a:t>professional </a:t>
            </a:r>
            <a:r>
              <a:rPr lang="en-US" sz="2000" spc="-5" dirty="0">
                <a:latin typeface="+mj-lt"/>
                <a:cs typeface="Gill Sans MT"/>
              </a:rPr>
              <a:t>practices.</a:t>
            </a:r>
            <a:endParaRPr lang="en-US" sz="2000" dirty="0">
              <a:latin typeface="+mj-lt"/>
              <a:cs typeface="Gill Sans MT"/>
            </a:endParaRPr>
          </a:p>
          <a:p>
            <a:pPr marL="822325" marR="7620" indent="-287020">
              <a:lnSpc>
                <a:spcPct val="100000"/>
              </a:lnSpc>
              <a:spcBef>
                <a:spcPts val="1010"/>
              </a:spcBef>
              <a:buClr>
                <a:schemeClr val="tx1"/>
              </a:buClr>
              <a:buFont typeface="Wingdings"/>
              <a:buChar char=""/>
              <a:tabLst>
                <a:tab pos="822325" algn="l"/>
                <a:tab pos="822960" algn="l"/>
              </a:tabLst>
            </a:pPr>
            <a:r>
              <a:rPr lang="en-US" sz="2000" spc="-30" dirty="0">
                <a:latin typeface="+mj-lt"/>
                <a:cs typeface="Gill Sans MT"/>
              </a:rPr>
              <a:t>Version </a:t>
            </a:r>
            <a:r>
              <a:rPr lang="en-US" sz="2000" spc="-10" dirty="0">
                <a:latin typeface="+mj-lt"/>
                <a:cs typeface="Gill Sans MT"/>
              </a:rPr>
              <a:t>control software </a:t>
            </a:r>
            <a:r>
              <a:rPr lang="en-US" sz="2000" spc="-15" dirty="0">
                <a:latin typeface="+mj-lt"/>
                <a:cs typeface="Gill Sans MT"/>
              </a:rPr>
              <a:t>keeps </a:t>
            </a:r>
            <a:r>
              <a:rPr lang="en-US" sz="2000" spc="-5" dirty="0">
                <a:latin typeface="+mj-lt"/>
                <a:cs typeface="Gill Sans MT"/>
              </a:rPr>
              <a:t>track of every modification to the code in a special kind </a:t>
            </a:r>
            <a:r>
              <a:rPr lang="en-US" sz="2000" spc="-20" dirty="0">
                <a:latin typeface="+mj-lt"/>
                <a:cs typeface="Gill Sans MT"/>
              </a:rPr>
              <a:t>of  </a:t>
            </a:r>
            <a:r>
              <a:rPr lang="en-US" sz="2000" dirty="0">
                <a:latin typeface="+mj-lt"/>
                <a:cs typeface="Gill Sans MT"/>
              </a:rPr>
              <a:t>database.</a:t>
            </a:r>
          </a:p>
          <a:p>
            <a:pPr marL="822325" marR="5715" indent="-287020">
              <a:lnSpc>
                <a:spcPct val="100000"/>
              </a:lnSpc>
              <a:spcBef>
                <a:spcPts val="994"/>
              </a:spcBef>
              <a:buClr>
                <a:schemeClr val="tx1"/>
              </a:buClr>
              <a:buFont typeface="Wingdings"/>
              <a:buChar char=""/>
              <a:tabLst>
                <a:tab pos="822325" algn="l"/>
                <a:tab pos="822960" algn="l"/>
              </a:tabLst>
            </a:pPr>
            <a:r>
              <a:rPr lang="en-US" sz="2000" spc="-30" dirty="0">
                <a:latin typeface="+mj-lt"/>
                <a:cs typeface="Gill Sans MT"/>
              </a:rPr>
              <a:t>Version </a:t>
            </a:r>
            <a:r>
              <a:rPr lang="en-US" sz="2000" spc="-10" dirty="0">
                <a:latin typeface="+mj-lt"/>
                <a:cs typeface="Gill Sans MT"/>
              </a:rPr>
              <a:t>control protects source </a:t>
            </a:r>
            <a:r>
              <a:rPr lang="en-US" sz="2000" spc="-5" dirty="0">
                <a:latin typeface="+mj-lt"/>
                <a:cs typeface="Gill Sans MT"/>
              </a:rPr>
              <a:t>code </a:t>
            </a:r>
            <a:r>
              <a:rPr lang="en-US" sz="2000" spc="-15" dirty="0">
                <a:latin typeface="+mj-lt"/>
                <a:cs typeface="Gill Sans MT"/>
              </a:rPr>
              <a:t>from </a:t>
            </a:r>
            <a:r>
              <a:rPr lang="en-US" sz="2000" spc="-10" dirty="0">
                <a:latin typeface="+mj-lt"/>
                <a:cs typeface="Gill Sans MT"/>
              </a:rPr>
              <a:t>both </a:t>
            </a:r>
            <a:r>
              <a:rPr lang="en-US" sz="2000" spc="-5" dirty="0">
                <a:latin typeface="+mj-lt"/>
                <a:cs typeface="Gill Sans MT"/>
              </a:rPr>
              <a:t>catastrophe and the casual degradation </a:t>
            </a:r>
            <a:r>
              <a:rPr lang="en-US" sz="2000" spc="-10" dirty="0">
                <a:latin typeface="+mj-lt"/>
                <a:cs typeface="Gill Sans MT"/>
              </a:rPr>
              <a:t>of  </a:t>
            </a:r>
            <a:r>
              <a:rPr lang="en-US" sz="2000" spc="-5" dirty="0">
                <a:latin typeface="+mj-lt"/>
                <a:cs typeface="Gill Sans MT"/>
              </a:rPr>
              <a:t>human </a:t>
            </a:r>
            <a:r>
              <a:rPr lang="en-US" sz="2000" spc="-15" dirty="0">
                <a:latin typeface="+mj-lt"/>
                <a:cs typeface="Gill Sans MT"/>
              </a:rPr>
              <a:t>error </a:t>
            </a:r>
            <a:r>
              <a:rPr lang="en-US" sz="2000" spc="-5" dirty="0">
                <a:latin typeface="+mj-lt"/>
                <a:cs typeface="Gill Sans MT"/>
              </a:rPr>
              <a:t>and unintended</a:t>
            </a:r>
            <a:r>
              <a:rPr lang="en-US" sz="2000" dirty="0">
                <a:latin typeface="+mj-lt"/>
                <a:cs typeface="Gill Sans MT"/>
              </a:rPr>
              <a:t> </a:t>
            </a:r>
            <a:r>
              <a:rPr lang="en-US" sz="2000" spc="-5" dirty="0">
                <a:latin typeface="+mj-lt"/>
                <a:cs typeface="Gill Sans MT"/>
              </a:rPr>
              <a:t>consequences.</a:t>
            </a:r>
            <a:endParaRPr lang="en-US" sz="2000" dirty="0">
              <a:latin typeface="+mj-lt"/>
              <a:cs typeface="Gill Sans MT"/>
            </a:endParaRPr>
          </a:p>
          <a:p>
            <a:pPr marL="822325" marR="5080" indent="-28702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Wingdings"/>
              <a:buChar char=""/>
              <a:tabLst>
                <a:tab pos="822325" algn="l"/>
                <a:tab pos="822960" algn="l"/>
              </a:tabLst>
            </a:pPr>
            <a:r>
              <a:rPr lang="en-US" sz="2000" spc="-5" dirty="0">
                <a:latin typeface="+mj-lt"/>
                <a:cs typeface="Gill Sans MT"/>
              </a:rPr>
              <a:t>Helps teams to </a:t>
            </a:r>
            <a:r>
              <a:rPr lang="en-US" sz="2000" spc="-10" dirty="0">
                <a:latin typeface="+mj-lt"/>
                <a:cs typeface="Gill Sans MT"/>
              </a:rPr>
              <a:t>solve problems like, </a:t>
            </a:r>
            <a:r>
              <a:rPr lang="en-US" sz="2000" spc="-5" dirty="0">
                <a:latin typeface="+mj-lt"/>
                <a:cs typeface="Gill Sans MT"/>
              </a:rPr>
              <a:t>tracking </a:t>
            </a:r>
            <a:r>
              <a:rPr lang="en-US" sz="2000" dirty="0">
                <a:latin typeface="+mj-lt"/>
                <a:cs typeface="Gill Sans MT"/>
              </a:rPr>
              <a:t>every </a:t>
            </a:r>
            <a:r>
              <a:rPr lang="en-US" sz="2000" spc="-5" dirty="0">
                <a:latin typeface="+mj-lt"/>
                <a:cs typeface="Gill Sans MT"/>
              </a:rPr>
              <a:t>individual change </a:t>
            </a:r>
            <a:r>
              <a:rPr lang="en-US" sz="2000" spc="-10" dirty="0">
                <a:latin typeface="+mj-lt"/>
                <a:cs typeface="Gill Sans MT"/>
              </a:rPr>
              <a:t>by </a:t>
            </a:r>
            <a:r>
              <a:rPr lang="en-US" sz="2000" dirty="0">
                <a:latin typeface="+mj-lt"/>
                <a:cs typeface="Gill Sans MT"/>
              </a:rPr>
              <a:t>each </a:t>
            </a:r>
            <a:r>
              <a:rPr lang="en-US" sz="2000" spc="-5" dirty="0">
                <a:latin typeface="+mj-lt"/>
                <a:cs typeface="Gill Sans MT"/>
              </a:rPr>
              <a:t>contributor and  helping </a:t>
            </a:r>
            <a:r>
              <a:rPr lang="en-US" sz="2000" spc="-20" dirty="0">
                <a:latin typeface="+mj-lt"/>
                <a:cs typeface="Gill Sans MT"/>
              </a:rPr>
              <a:t>prevent </a:t>
            </a:r>
            <a:r>
              <a:rPr lang="en-US" sz="2000" spc="-10" dirty="0">
                <a:latin typeface="+mj-lt"/>
                <a:cs typeface="Gill Sans MT"/>
              </a:rPr>
              <a:t>concurrent </a:t>
            </a:r>
            <a:r>
              <a:rPr lang="en-US" sz="2000" spc="-15" dirty="0">
                <a:latin typeface="+mj-lt"/>
                <a:cs typeface="Gill Sans MT"/>
              </a:rPr>
              <a:t>work from</a:t>
            </a:r>
            <a:r>
              <a:rPr lang="en-US" sz="2000" spc="70" dirty="0">
                <a:latin typeface="+mj-lt"/>
                <a:cs typeface="Gill Sans MT"/>
              </a:rPr>
              <a:t> </a:t>
            </a:r>
            <a:r>
              <a:rPr lang="en-US" sz="2000" spc="-5" dirty="0">
                <a:latin typeface="+mj-lt"/>
                <a:cs typeface="Gill Sans MT"/>
              </a:rPr>
              <a:t>conflict.</a:t>
            </a:r>
            <a:endParaRPr lang="en-US" sz="2000" dirty="0">
              <a:latin typeface="+mj-lt"/>
              <a:cs typeface="Gill Sans MT"/>
            </a:endParaRPr>
          </a:p>
          <a:p>
            <a:pPr marL="822325" indent="-287020">
              <a:lnSpc>
                <a:spcPct val="100000"/>
              </a:lnSpc>
              <a:spcBef>
                <a:spcPts val="1005"/>
              </a:spcBef>
              <a:buClr>
                <a:schemeClr val="tx1"/>
              </a:buClr>
              <a:buFont typeface="Wingdings"/>
              <a:buChar char=""/>
              <a:tabLst>
                <a:tab pos="822325" algn="l"/>
                <a:tab pos="822960" algn="l"/>
              </a:tabLst>
            </a:pPr>
            <a:r>
              <a:rPr lang="en-US" sz="2000" spc="-5" dirty="0">
                <a:latin typeface="+mj-lt"/>
                <a:cs typeface="Gill Sans MT"/>
              </a:rPr>
              <a:t>Conflicts if </a:t>
            </a:r>
            <a:r>
              <a:rPr lang="en-US" sz="2000" spc="-20" dirty="0">
                <a:latin typeface="+mj-lt"/>
                <a:cs typeface="Gill Sans MT"/>
              </a:rPr>
              <a:t>any </a:t>
            </a:r>
            <a:r>
              <a:rPr lang="en-US" sz="2000" spc="-5" dirty="0">
                <a:latin typeface="+mj-lt"/>
                <a:cs typeface="Gill Sans MT"/>
              </a:rPr>
              <a:t>should be </a:t>
            </a:r>
            <a:r>
              <a:rPr lang="en-US" sz="2000" spc="-10" dirty="0">
                <a:latin typeface="+mj-lt"/>
                <a:cs typeface="Gill Sans MT"/>
              </a:rPr>
              <a:t>solved </a:t>
            </a:r>
            <a:r>
              <a:rPr lang="en-US" sz="2000" spc="-5" dirty="0">
                <a:latin typeface="+mj-lt"/>
                <a:cs typeface="Gill Sans MT"/>
              </a:rPr>
              <a:t>using help of tool or</a:t>
            </a:r>
            <a:r>
              <a:rPr lang="en-US" sz="2000" spc="60" dirty="0">
                <a:latin typeface="+mj-lt"/>
                <a:cs typeface="Gill Sans MT"/>
              </a:rPr>
              <a:t> </a:t>
            </a:r>
            <a:r>
              <a:rPr lang="en-US" sz="2000" spc="-30" dirty="0">
                <a:latin typeface="+mj-lt"/>
                <a:cs typeface="Gill Sans MT"/>
              </a:rPr>
              <a:t>manually.</a:t>
            </a:r>
            <a:endParaRPr lang="en-US" sz="2000" dirty="0">
              <a:latin typeface="+mj-lt"/>
              <a:cs typeface="Gill Sans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F082A-5985-4ECD-908F-6EB633F3DC7E}"/>
              </a:ext>
            </a:extLst>
          </p:cNvPr>
          <p:cNvSpPr txBox="1"/>
          <p:nvPr/>
        </p:nvSpPr>
        <p:spPr>
          <a:xfrm>
            <a:off x="493159" y="444425"/>
            <a:ext cx="5722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-45" dirty="0">
                <a:latin typeface="+mj-lt"/>
                <a:cs typeface="Gill Sans MT"/>
              </a:rPr>
              <a:t>Why </a:t>
            </a:r>
            <a:r>
              <a:rPr lang="en-US" sz="3600" b="1" spc="-10" dirty="0">
                <a:latin typeface="+mj-lt"/>
                <a:cs typeface="Gill Sans MT"/>
              </a:rPr>
              <a:t> </a:t>
            </a:r>
            <a:r>
              <a:rPr lang="en-US" sz="3600" b="1" spc="-5" dirty="0">
                <a:latin typeface="+mj-lt"/>
                <a:cs typeface="Gill Sans MT"/>
              </a:rPr>
              <a:t>Version Control</a:t>
            </a:r>
            <a:endParaRPr lang="en-US" sz="3600" b="1" dirty="0">
              <a:latin typeface="+mj-lt"/>
              <a:cs typeface="Gill Sans MT"/>
            </a:endParaRPr>
          </a:p>
          <a:p>
            <a:endParaRPr lang="en-IN" sz="3600" b="1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CF750E-E3FA-43B1-8F6B-6CEFB18C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424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5" y="284648"/>
            <a:ext cx="4610947" cy="289295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6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Git</a:t>
            </a:r>
            <a:r>
              <a:rPr kumimoji="0" sz="2400" b="0" i="0" u="none" strike="noStrike" kern="1200" cap="none" spc="-12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Workflow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Times New Roman"/>
            </a:endParaRPr>
          </a:p>
          <a:p>
            <a:pPr marL="590112" marR="6773" lvl="0" indent="-381837" algn="l" defTabSz="914400" rtl="0" eaLnBrk="1" fontAlgn="auto" latinLnBrk="0" hangingPunct="1">
              <a:lnSpc>
                <a:spcPct val="150000"/>
              </a:lnSpc>
              <a:spcBef>
                <a:spcPts val="7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590112" algn="l"/>
                <a:tab pos="590959" algn="l"/>
              </a:tabLst>
              <a:defRPr/>
            </a:pPr>
            <a:r>
              <a:rPr kumimoji="0" sz="2400" b="0" i="0" u="none" strike="noStrike" kern="1200" cap="none" spc="-1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Push </a:t>
            </a:r>
            <a:r>
              <a:rPr kumimoji="0" sz="2400" b="0" i="0" u="none" strike="noStrike" kern="1200" cap="none" spc="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command </a:t>
            </a:r>
            <a:r>
              <a:rPr kumimoji="0" sz="24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pushes </a:t>
            </a:r>
            <a:r>
              <a:rPr kumimoji="0" sz="2400" b="0" i="0" u="none" strike="noStrike" kern="120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all </a:t>
            </a:r>
            <a:r>
              <a:rPr kumimoji="0" sz="2400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 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changes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made </a:t>
            </a:r>
            <a:r>
              <a:rPr kumimoji="0" sz="2400" b="0" i="0" u="none" strike="noStrike" kern="1200" cap="none" spc="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in </a:t>
            </a:r>
            <a:r>
              <a:rPr kumimoji="0" sz="2400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Local  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Repository </a:t>
            </a:r>
            <a:r>
              <a:rPr kumimoji="0" sz="2400" b="0" i="0" u="none" strike="noStrike" kern="1200" cap="none" spc="1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to </a:t>
            </a:r>
            <a:r>
              <a:rPr kumimoji="0" sz="2400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Remote  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Repository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55336" y="753161"/>
            <a:ext cx="6578261" cy="5652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50320" y="3877226"/>
            <a:ext cx="274320" cy="671407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743" y="0"/>
                </a:moveTo>
                <a:lnTo>
                  <a:pt x="0" y="0"/>
                </a:lnTo>
                <a:lnTo>
                  <a:pt x="102743" y="251587"/>
                </a:lnTo>
                <a:lnTo>
                  <a:pt x="0" y="503174"/>
                </a:lnTo>
                <a:lnTo>
                  <a:pt x="102743" y="503174"/>
                </a:lnTo>
                <a:lnTo>
                  <a:pt x="205359" y="251587"/>
                </a:lnTo>
                <a:lnTo>
                  <a:pt x="102743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03592" y="3877226"/>
            <a:ext cx="274320" cy="671407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615" y="0"/>
                </a:moveTo>
                <a:lnTo>
                  <a:pt x="0" y="0"/>
                </a:lnTo>
                <a:lnTo>
                  <a:pt x="102615" y="251587"/>
                </a:lnTo>
                <a:lnTo>
                  <a:pt x="0" y="503174"/>
                </a:lnTo>
                <a:lnTo>
                  <a:pt x="102615" y="503174"/>
                </a:lnTo>
                <a:lnTo>
                  <a:pt x="205231" y="251587"/>
                </a:lnTo>
                <a:lnTo>
                  <a:pt x="102615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07407" y="1444751"/>
            <a:ext cx="3570224" cy="93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63795" y="1492843"/>
            <a:ext cx="3456940" cy="784013"/>
          </a:xfrm>
          <a:custGeom>
            <a:avLst/>
            <a:gdLst/>
            <a:ahLst/>
            <a:cxnLst/>
            <a:rect l="l" t="t" r="r" b="b"/>
            <a:pathLst>
              <a:path w="2592704" h="588010">
                <a:moveTo>
                  <a:pt x="0" y="0"/>
                </a:moveTo>
                <a:lnTo>
                  <a:pt x="2577718" y="0"/>
                </a:lnTo>
                <a:lnTo>
                  <a:pt x="2577718" y="588009"/>
                </a:lnTo>
                <a:lnTo>
                  <a:pt x="2592324" y="588009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CE4DD1-DE73-4114-8767-05F2132C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460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5" y="284648"/>
            <a:ext cx="166962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6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Git</a:t>
            </a:r>
            <a:r>
              <a:rPr kumimoji="0" sz="2400" b="0" i="0" u="none" strike="noStrike" kern="1200" cap="none" spc="-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Workflow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356" y="998193"/>
            <a:ext cx="4453467" cy="327175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398770" marR="6773" lvl="0" indent="-381837" algn="l" defTabSz="914400" rtl="0" eaLnBrk="1" fontAlgn="auto" latinLnBrk="0" hangingPunct="1">
              <a:lnSpc>
                <a:spcPct val="150000"/>
              </a:lnSpc>
              <a:spcBef>
                <a:spcPts val="127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98770" algn="l"/>
                <a:tab pos="399617" algn="l"/>
              </a:tabLst>
              <a:defRPr/>
            </a:pPr>
            <a:r>
              <a:rPr kumimoji="0" sz="2400" b="0" i="0" u="none" strike="noStrike" kern="1200" cap="none" spc="-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/>
              </a:rPr>
              <a:t>Fetch </a:t>
            </a:r>
            <a:r>
              <a:rPr kumimoji="0" sz="2400" b="0" i="0" u="none" strike="noStrike" kern="1200" cap="none" spc="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/>
              </a:rPr>
              <a:t>command 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/>
              </a:rPr>
              <a:t>collects </a:t>
            </a:r>
            <a:r>
              <a:rPr kumimoji="0" sz="2400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/>
              </a:rPr>
              <a:t>the 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/>
              </a:rPr>
              <a:t>changes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/>
              </a:rPr>
              <a:t>made </a:t>
            </a:r>
            <a:r>
              <a:rPr kumimoji="0" sz="2400" b="0" i="0" u="none" strike="noStrike" kern="1200" cap="none" spc="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/>
              </a:rPr>
              <a:t>in </a:t>
            </a:r>
            <a:r>
              <a:rPr kumimoji="0" sz="2400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/>
              </a:rPr>
              <a:t>Remote  </a:t>
            </a:r>
            <a:r>
              <a:rPr kumimoji="0" sz="2400" b="0" i="0" u="none" strike="noStrike" kern="1200" cap="none" spc="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/>
              </a:rPr>
              <a:t>repository </a:t>
            </a:r>
            <a:r>
              <a:rPr kumimoji="0" sz="2400" b="0" i="0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/>
              </a:rPr>
              <a:t>and </a:t>
            </a:r>
            <a:r>
              <a:rPr kumimoji="0" sz="2400" b="0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/>
              </a:rPr>
              <a:t>copies </a:t>
            </a:r>
            <a:r>
              <a:rPr kumimoji="0" sz="2400" b="0" i="0" u="none" strike="noStrike" kern="1200" cap="none" spc="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/>
              </a:rPr>
              <a:t>them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1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/>
              </a:rPr>
              <a:t>to  </a:t>
            </a:r>
            <a:r>
              <a:rPr kumimoji="0" sz="2400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-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/>
              </a:rPr>
              <a:t>Local </a:t>
            </a:r>
            <a:r>
              <a:rPr kumimoji="0" sz="2400" b="0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/>
              </a:rPr>
              <a:t>Repository.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/>
              </a:rPr>
              <a:t>This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Arial"/>
            </a:endParaRPr>
          </a:p>
          <a:p>
            <a:pPr marL="398770" marR="248067" lvl="0" indent="0" algn="l" defTabSz="914400" rtl="0" eaLnBrk="1" fontAlgn="auto" latinLnBrk="0" hangingPunct="1">
              <a:lnSpc>
                <a:spcPct val="150000"/>
              </a:lnSpc>
              <a:spcBef>
                <a:spcPts val="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/>
              </a:rPr>
              <a:t>command doesn’t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/>
              </a:rPr>
              <a:t>affect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/>
              </a:rPr>
              <a:t>our  </a:t>
            </a:r>
            <a:r>
              <a:rPr kumimoji="0" sz="24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/>
              </a:rPr>
              <a:t>Workspace.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5336" y="753161"/>
            <a:ext cx="6578261" cy="5652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0320" y="3877226"/>
            <a:ext cx="274320" cy="671407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743" y="0"/>
                </a:moveTo>
                <a:lnTo>
                  <a:pt x="0" y="0"/>
                </a:lnTo>
                <a:lnTo>
                  <a:pt x="102743" y="251587"/>
                </a:lnTo>
                <a:lnTo>
                  <a:pt x="0" y="503174"/>
                </a:lnTo>
                <a:lnTo>
                  <a:pt x="102743" y="503174"/>
                </a:lnTo>
                <a:lnTo>
                  <a:pt x="205359" y="251587"/>
                </a:lnTo>
                <a:lnTo>
                  <a:pt x="102743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03592" y="3877226"/>
            <a:ext cx="274320" cy="671407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615" y="0"/>
                </a:moveTo>
                <a:lnTo>
                  <a:pt x="0" y="0"/>
                </a:lnTo>
                <a:lnTo>
                  <a:pt x="102615" y="251587"/>
                </a:lnTo>
                <a:lnTo>
                  <a:pt x="0" y="503174"/>
                </a:lnTo>
                <a:lnTo>
                  <a:pt x="102615" y="503174"/>
                </a:lnTo>
                <a:lnTo>
                  <a:pt x="205231" y="251587"/>
                </a:lnTo>
                <a:lnTo>
                  <a:pt x="102615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07407" y="1444751"/>
            <a:ext cx="3096768" cy="93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63795" y="1492843"/>
            <a:ext cx="2967567" cy="784013"/>
          </a:xfrm>
          <a:custGeom>
            <a:avLst/>
            <a:gdLst/>
            <a:ahLst/>
            <a:cxnLst/>
            <a:rect l="l" t="t" r="r" b="b"/>
            <a:pathLst>
              <a:path w="2225675" h="588010">
                <a:moveTo>
                  <a:pt x="0" y="0"/>
                </a:moveTo>
                <a:lnTo>
                  <a:pt x="2225675" y="0"/>
                </a:lnTo>
                <a:lnTo>
                  <a:pt x="2225675" y="588009"/>
                </a:lnTo>
                <a:lnTo>
                  <a:pt x="2204847" y="588009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55160-866C-470F-AD1B-4B0B6A34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10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5" y="284648"/>
            <a:ext cx="166962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6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Git</a:t>
            </a:r>
            <a:r>
              <a:rPr kumimoji="0" sz="2400" b="0" i="0" u="none" strike="noStrike" kern="1200" cap="none" spc="-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Workflow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357" y="998193"/>
            <a:ext cx="4318847" cy="390269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626518" marR="6773" lvl="0" indent="-609585" algn="l" defTabSz="914400" rtl="0" eaLnBrk="1" fontAlgn="auto" latinLnBrk="0" hangingPunct="1">
              <a:lnSpc>
                <a:spcPct val="150000"/>
              </a:lnSpc>
              <a:spcBef>
                <a:spcPts val="127"/>
              </a:spcBef>
              <a:spcAft>
                <a:spcPts val="0"/>
              </a:spcAft>
              <a:buClr>
                <a:srgbClr val="1F487C"/>
              </a:buClr>
              <a:buSzTx/>
              <a:buFontTx/>
              <a:buChar char="•"/>
              <a:tabLst>
                <a:tab pos="625671" algn="l"/>
                <a:tab pos="626518" algn="l"/>
              </a:tabLst>
              <a:defRPr/>
            </a:pP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Pull </a:t>
            </a:r>
            <a:r>
              <a:rPr kumimoji="0" sz="2400" b="0" i="0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like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Fetch, </a:t>
            </a:r>
            <a:r>
              <a:rPr kumimoji="0" sz="2400" b="0" i="0" u="none" strike="noStrike" kern="120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gets all </a:t>
            </a:r>
            <a:r>
              <a:rPr kumimoji="0" sz="2400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 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changes 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from </a:t>
            </a:r>
            <a:r>
              <a:rPr kumimoji="0" sz="2400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remote  </a:t>
            </a:r>
            <a:r>
              <a:rPr kumimoji="0" sz="2400" b="0" i="0" u="none" strike="noStrike" kern="1200" cap="none" spc="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repository </a:t>
            </a:r>
            <a:r>
              <a:rPr kumimoji="0" sz="2400" b="0" i="0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and </a:t>
            </a:r>
            <a:r>
              <a:rPr kumimoji="0" sz="2400" b="0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copies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them  </a:t>
            </a:r>
            <a:r>
              <a:rPr kumimoji="0" sz="2400" b="0" i="0" u="none" strike="noStrike" kern="1200" cap="none" spc="1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to </a:t>
            </a:r>
            <a:r>
              <a:rPr kumimoji="0" sz="2400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-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Local</a:t>
            </a:r>
            <a:r>
              <a:rPr kumimoji="0" sz="2400" b="0" i="0" u="none" strike="noStrike" kern="1200" cap="none" spc="-2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Repository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626518" marR="19472" lvl="0" indent="-609585" algn="l" defTabSz="914400" rtl="0" eaLnBrk="1" fontAlgn="auto" latinLnBrk="0" hangingPunct="1">
              <a:lnSpc>
                <a:spcPct val="150000"/>
              </a:lnSpc>
              <a:spcBef>
                <a:spcPts val="579"/>
              </a:spcBef>
              <a:spcAft>
                <a:spcPts val="0"/>
              </a:spcAft>
              <a:buClr>
                <a:srgbClr val="1F487C"/>
              </a:buClr>
              <a:buSzTx/>
              <a:buFontTx/>
              <a:buChar char="•"/>
              <a:tabLst>
                <a:tab pos="709489" algn="l"/>
                <a:tab pos="710336" algn="l"/>
              </a:tabLst>
              <a:defRPr/>
            </a:pP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Pull merges </a:t>
            </a:r>
            <a:r>
              <a:rPr kumimoji="0" sz="2400" b="0" i="0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those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changes  </a:t>
            </a:r>
            <a:r>
              <a:rPr kumimoji="0" sz="2400" b="0" i="0" u="none" strike="noStrike" kern="1200" cap="none" spc="1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to </a:t>
            </a:r>
            <a:r>
              <a:rPr kumimoji="0" sz="2400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current </a:t>
            </a:r>
            <a:r>
              <a:rPr kumimoji="0" sz="2400" b="0" i="0" u="none" strike="noStrike" kern="1200" cap="none" spc="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working  </a:t>
            </a:r>
            <a:r>
              <a:rPr kumimoji="0" sz="2400" b="0" i="0" u="none" strike="noStrike" kern="1200" cap="none" spc="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directory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5336" y="753161"/>
            <a:ext cx="6578261" cy="5652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0320" y="3877226"/>
            <a:ext cx="274320" cy="671407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743" y="0"/>
                </a:moveTo>
                <a:lnTo>
                  <a:pt x="0" y="0"/>
                </a:lnTo>
                <a:lnTo>
                  <a:pt x="102743" y="251587"/>
                </a:lnTo>
                <a:lnTo>
                  <a:pt x="0" y="503174"/>
                </a:lnTo>
                <a:lnTo>
                  <a:pt x="102743" y="503174"/>
                </a:lnTo>
                <a:lnTo>
                  <a:pt x="205359" y="251587"/>
                </a:lnTo>
                <a:lnTo>
                  <a:pt x="102743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03592" y="3877226"/>
            <a:ext cx="274320" cy="671407"/>
          </a:xfrm>
          <a:custGeom>
            <a:avLst/>
            <a:gdLst/>
            <a:ahLst/>
            <a:cxnLst/>
            <a:rect l="l" t="t" r="r" b="b"/>
            <a:pathLst>
              <a:path w="205739" h="503554">
                <a:moveTo>
                  <a:pt x="102615" y="0"/>
                </a:moveTo>
                <a:lnTo>
                  <a:pt x="0" y="0"/>
                </a:lnTo>
                <a:lnTo>
                  <a:pt x="102615" y="251587"/>
                </a:lnTo>
                <a:lnTo>
                  <a:pt x="0" y="503174"/>
                </a:lnTo>
                <a:lnTo>
                  <a:pt x="102615" y="503174"/>
                </a:lnTo>
                <a:lnTo>
                  <a:pt x="205231" y="251587"/>
                </a:lnTo>
                <a:lnTo>
                  <a:pt x="102615" y="0"/>
                </a:lnTo>
                <a:close/>
              </a:path>
            </a:pathLst>
          </a:custGeom>
          <a:solidFill>
            <a:srgbClr val="F1F1F1">
              <a:alpha val="50195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18865" y="1461007"/>
            <a:ext cx="2635503" cy="916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75760" y="1508759"/>
            <a:ext cx="2506133" cy="768773"/>
          </a:xfrm>
          <a:custGeom>
            <a:avLst/>
            <a:gdLst/>
            <a:ahLst/>
            <a:cxnLst/>
            <a:rect l="l" t="t" r="r" b="b"/>
            <a:pathLst>
              <a:path w="1879600" h="576580">
                <a:moveTo>
                  <a:pt x="0" y="0"/>
                </a:moveTo>
                <a:lnTo>
                  <a:pt x="1879345" y="0"/>
                </a:lnTo>
                <a:lnTo>
                  <a:pt x="1879345" y="576071"/>
                </a:lnTo>
                <a:lnTo>
                  <a:pt x="1872233" y="576071"/>
                </a:lnTo>
              </a:path>
            </a:pathLst>
          </a:custGeom>
          <a:ln w="253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30E7F-554D-4416-9CD9-6699A171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0348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6" y="284648"/>
            <a:ext cx="11352953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6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Git</a:t>
            </a:r>
            <a:r>
              <a:rPr kumimoji="0" sz="2400" b="0" i="0" u="none" strike="noStrike" kern="1200" cap="none" spc="-12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Branches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47544" y="2756915"/>
            <a:ext cx="5610689" cy="3566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FF42A-2053-4833-8F6C-4E6CB9BF4C32}"/>
              </a:ext>
            </a:extLst>
          </p:cNvPr>
          <p:cNvSpPr txBox="1"/>
          <p:nvPr/>
        </p:nvSpPr>
        <p:spPr>
          <a:xfrm>
            <a:off x="-143256" y="242029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  Git Branches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85E8A-9270-4937-B161-2B648FE7C393}"/>
              </a:ext>
            </a:extLst>
          </p:cNvPr>
          <p:cNvSpPr txBox="1"/>
          <p:nvPr/>
        </p:nvSpPr>
        <p:spPr>
          <a:xfrm>
            <a:off x="505672" y="1123950"/>
            <a:ext cx="113529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 project in its development could take multiple different paths to achieve its goal.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Branching helps us take these different directions, test them out and in the end achieve the required goal.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D4014-FCDF-4CB6-A3EF-BC1CAFD2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739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35" y="198913"/>
            <a:ext cx="5787813" cy="57109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IN" sz="3600" b="1" dirty="0">
                <a:cs typeface="Arial"/>
              </a:rPr>
              <a:t>Integrating Git with GitHub</a:t>
            </a:r>
            <a:endParaRPr sz="3600" b="1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356" y="1052745"/>
            <a:ext cx="10016912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0" lvl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tabLst>
                <a:tab pos="398770" algn="l"/>
                <a:tab pos="399617" algn="l"/>
              </a:tabLst>
              <a:defRPr/>
            </a:pPr>
            <a:r>
              <a:rPr kumimoji="0" sz="2400" b="0" i="0" u="none" strike="noStrike" kern="1200" cap="none" spc="-2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To </a:t>
            </a:r>
            <a:r>
              <a:rPr kumimoji="0" lang="en-IN" sz="2400" b="0" i="0" u="none" strike="noStrike" kern="1200" cap="none" spc="-2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add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Remote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repository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to </a:t>
            </a:r>
            <a:r>
              <a:rPr kumimoji="0" sz="24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local </a:t>
            </a:r>
            <a:r>
              <a:rPr kumimoji="0" sz="2400" b="0" i="0" u="none" strike="noStrike" kern="1200" cap="none" spc="-1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use </a:t>
            </a:r>
            <a:r>
              <a:rPr kumimoji="0" sz="2400" b="1" i="0" u="none" strike="noStrike" kern="1200" cap="none" spc="-113" normalizeH="0" baseline="0" noProof="0" dirty="0">
                <a:ln>
                  <a:noFill/>
                </a:ln>
                <a:solidFill>
                  <a:srgbClr val="095A82"/>
                </a:solidFill>
                <a:effectLst/>
                <a:uLnTx/>
                <a:uFillTx/>
                <a:latin typeface="+mj-lt"/>
                <a:ea typeface="+mn-ea"/>
                <a:cs typeface="Trebuchet MS"/>
              </a:rPr>
              <a:t>git </a:t>
            </a:r>
            <a:r>
              <a:rPr kumimoji="0" sz="2400" b="1" i="0" u="none" strike="noStrike" kern="1200" cap="none" spc="-107" normalizeH="0" baseline="0" noProof="0" dirty="0">
                <a:ln>
                  <a:noFill/>
                </a:ln>
                <a:solidFill>
                  <a:srgbClr val="095A82"/>
                </a:solidFill>
                <a:effectLst/>
                <a:uLnTx/>
                <a:uFillTx/>
                <a:latin typeface="+mj-lt"/>
                <a:ea typeface="+mn-ea"/>
                <a:cs typeface="Trebuchet MS"/>
              </a:rPr>
              <a:t>add </a:t>
            </a:r>
            <a:r>
              <a:rPr kumimoji="0" sz="2400" b="1" i="0" u="none" strike="noStrike" kern="1200" cap="none" spc="-152" normalizeH="0" baseline="0" noProof="0" dirty="0">
                <a:ln>
                  <a:noFill/>
                </a:ln>
                <a:solidFill>
                  <a:srgbClr val="095A82"/>
                </a:solidFill>
                <a:effectLst/>
                <a:uLnTx/>
                <a:uFillTx/>
                <a:latin typeface="+mj-lt"/>
                <a:ea typeface="+mn-ea"/>
                <a:cs typeface="Trebuchet MS"/>
              </a:rPr>
              <a:t>remote </a:t>
            </a:r>
            <a:r>
              <a:rPr kumimoji="0" sz="24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followed </a:t>
            </a:r>
            <a:r>
              <a:rPr kumimoji="0" sz="2400" b="0" i="0" u="none" strike="noStrike" kern="1200" cap="none" spc="-1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by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remote</a:t>
            </a:r>
            <a:r>
              <a:rPr kumimoji="0" sz="2400" b="0" i="0" u="none" strike="noStrike" kern="1200" cap="none" spc="-2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link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543" y="1564640"/>
            <a:ext cx="12157456" cy="1349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272" y="1534159"/>
            <a:ext cx="12047728" cy="1521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658" y="1604771"/>
            <a:ext cx="11984567" cy="838200"/>
          </a:xfrm>
          <a:custGeom>
            <a:avLst/>
            <a:gdLst/>
            <a:ahLst/>
            <a:cxnLst/>
            <a:rect l="l" t="t" r="r" b="b"/>
            <a:pathLst>
              <a:path w="8988425" h="628650">
                <a:moveTo>
                  <a:pt x="8825890" y="0"/>
                </a:moveTo>
                <a:lnTo>
                  <a:pt x="161925" y="0"/>
                </a:lnTo>
                <a:lnTo>
                  <a:pt x="118881" y="5785"/>
                </a:lnTo>
                <a:lnTo>
                  <a:pt x="80201" y="22112"/>
                </a:lnTo>
                <a:lnTo>
                  <a:pt x="47429" y="47434"/>
                </a:lnTo>
                <a:lnTo>
                  <a:pt x="22109" y="80207"/>
                </a:lnTo>
                <a:lnTo>
                  <a:pt x="5784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4" y="509763"/>
                </a:lnTo>
                <a:lnTo>
                  <a:pt x="22109" y="548442"/>
                </a:lnTo>
                <a:lnTo>
                  <a:pt x="47429" y="581215"/>
                </a:lnTo>
                <a:lnTo>
                  <a:pt x="80201" y="606537"/>
                </a:lnTo>
                <a:lnTo>
                  <a:pt x="118881" y="622864"/>
                </a:lnTo>
                <a:lnTo>
                  <a:pt x="161925" y="628650"/>
                </a:lnTo>
                <a:lnTo>
                  <a:pt x="8825890" y="628650"/>
                </a:lnTo>
                <a:lnTo>
                  <a:pt x="8868929" y="622864"/>
                </a:lnTo>
                <a:lnTo>
                  <a:pt x="8907607" y="606537"/>
                </a:lnTo>
                <a:lnTo>
                  <a:pt x="8940380" y="581215"/>
                </a:lnTo>
                <a:lnTo>
                  <a:pt x="8965703" y="548442"/>
                </a:lnTo>
                <a:lnTo>
                  <a:pt x="8982029" y="509763"/>
                </a:lnTo>
                <a:lnTo>
                  <a:pt x="8987815" y="466725"/>
                </a:lnTo>
                <a:lnTo>
                  <a:pt x="8987815" y="161925"/>
                </a:lnTo>
                <a:lnTo>
                  <a:pt x="8982029" y="118886"/>
                </a:lnTo>
                <a:lnTo>
                  <a:pt x="8965703" y="80207"/>
                </a:lnTo>
                <a:lnTo>
                  <a:pt x="8940380" y="47434"/>
                </a:lnTo>
                <a:lnTo>
                  <a:pt x="8907607" y="22112"/>
                </a:lnTo>
                <a:lnTo>
                  <a:pt x="8868929" y="5785"/>
                </a:lnTo>
                <a:lnTo>
                  <a:pt x="882589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053" y="1688254"/>
            <a:ext cx="11229340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27"/>
              </a:spcBef>
              <a:spcAft>
                <a:spcPts val="0"/>
              </a:spcAft>
              <a:buClrTx/>
              <a:buSzTx/>
              <a:buFontTx/>
              <a:buNone/>
              <a:tabLst>
                <a:tab pos="2098834" algn="l"/>
                <a:tab pos="3140208" algn="l"/>
                <a:tab pos="4182429" algn="l"/>
                <a:tab pos="6005257" algn="l"/>
                <a:tab pos="7827238" algn="l"/>
                <a:tab pos="9909986" algn="l"/>
              </a:tabLst>
              <a:defRPr/>
            </a:pPr>
            <a:r>
              <a:rPr kumimoji="0" sz="3733" b="0" i="0" u="none" strike="noStrike" kern="1200" cap="none" spc="1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Synta</a:t>
            </a:r>
            <a:r>
              <a:rPr kumimoji="0" sz="3733" b="0" i="0" u="none" strike="noStrike" kern="1200" cap="none" spc="5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x:</a:t>
            </a:r>
            <a:r>
              <a:rPr kumimoji="0" sz="3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3733" b="0" i="0" u="none" strike="noStrike" kern="1200" cap="none" spc="7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git</a:t>
            </a:r>
            <a:r>
              <a:rPr kumimoji="0" sz="3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3733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3733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3733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3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3733" b="0" i="0" u="none" strike="noStrike" kern="1200" cap="none" spc="-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</a:t>
            </a:r>
            <a:r>
              <a:rPr kumimoji="0" sz="3733" b="0" i="0" u="none" strike="noStrike" kern="1200" cap="none" spc="-15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3733" b="0" i="0" u="none" strike="noStrike" kern="1200" cap="none" spc="6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3733" b="0" i="0" u="none" strike="noStrike" kern="1200" cap="none" spc="3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733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3733" b="0" i="0" u="none" strike="noStrike" kern="1200" cap="none" spc="8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</a:t>
            </a:r>
            <a:r>
              <a:rPr kumimoji="0" sz="3733" b="0" i="0" u="none" strike="noStrike" kern="1200" cap="none" spc="3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3733" b="0" i="0" u="none" strike="noStrike" kern="1200" cap="none" spc="8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3733" b="0" i="0" u="none" strike="noStrike" kern="1200" cap="none" spc="3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3733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3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3733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&lt;r</a:t>
            </a:r>
            <a:r>
              <a:rPr kumimoji="0" sz="3733" b="0" i="0" u="none" strike="noStrike" kern="1200" cap="none" spc="2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733" b="0" i="0" u="none" strike="noStrike" kern="1200" cap="none" spc="-6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3733" b="0" i="0" u="none" strike="noStrike" kern="1200" cap="none" spc="-4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3733" b="0" i="0" u="none" strike="noStrike" kern="1200" cap="none" spc="4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</a:t>
            </a:r>
            <a:r>
              <a:rPr kumimoji="0" sz="3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3733" b="0" i="0" u="none" strike="noStrike" kern="1200" cap="none" spc="1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3733" b="0" i="0" u="none" strike="noStrike" kern="1200" cap="none" spc="12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3733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nk</a:t>
            </a:r>
            <a:r>
              <a:rPr kumimoji="0" sz="3733" b="0" i="0" u="none" strike="noStrike" kern="1200" cap="none" spc="-1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37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47648" y="4746413"/>
            <a:ext cx="611293" cy="7620"/>
          </a:xfrm>
          <a:custGeom>
            <a:avLst/>
            <a:gdLst/>
            <a:ahLst/>
            <a:cxnLst/>
            <a:rect l="l" t="t" r="r" b="b"/>
            <a:pathLst>
              <a:path w="458470" h="5714">
                <a:moveTo>
                  <a:pt x="0" y="0"/>
                </a:moveTo>
                <a:lnTo>
                  <a:pt x="458343" y="5333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96831" y="4492752"/>
            <a:ext cx="2497328" cy="942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55759" y="4486655"/>
            <a:ext cx="2464816" cy="1046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658774" y="4485131"/>
            <a:ext cx="2092113" cy="536787"/>
          </a:xfrm>
          <a:custGeom>
            <a:avLst/>
            <a:gdLst/>
            <a:ahLst/>
            <a:cxnLst/>
            <a:rect l="l" t="t" r="r" b="b"/>
            <a:pathLst>
              <a:path w="1569084" h="402589">
                <a:moveTo>
                  <a:pt x="1501521" y="0"/>
                </a:moveTo>
                <a:lnTo>
                  <a:pt x="67055" y="0"/>
                </a:lnTo>
                <a:lnTo>
                  <a:pt x="40933" y="5262"/>
                </a:lnTo>
                <a:lnTo>
                  <a:pt x="19621" y="19621"/>
                </a:lnTo>
                <a:lnTo>
                  <a:pt x="5262" y="40933"/>
                </a:lnTo>
                <a:lnTo>
                  <a:pt x="0" y="67056"/>
                </a:lnTo>
                <a:lnTo>
                  <a:pt x="0" y="335406"/>
                </a:lnTo>
                <a:lnTo>
                  <a:pt x="5262" y="361529"/>
                </a:lnTo>
                <a:lnTo>
                  <a:pt x="19621" y="382841"/>
                </a:lnTo>
                <a:lnTo>
                  <a:pt x="40933" y="397200"/>
                </a:lnTo>
                <a:lnTo>
                  <a:pt x="67055" y="402463"/>
                </a:lnTo>
                <a:lnTo>
                  <a:pt x="1501521" y="402463"/>
                </a:lnTo>
                <a:lnTo>
                  <a:pt x="1527663" y="397200"/>
                </a:lnTo>
                <a:lnTo>
                  <a:pt x="1549018" y="382841"/>
                </a:lnTo>
                <a:lnTo>
                  <a:pt x="1563421" y="361529"/>
                </a:lnTo>
                <a:lnTo>
                  <a:pt x="1568703" y="335406"/>
                </a:lnTo>
                <a:lnTo>
                  <a:pt x="1568703" y="67056"/>
                </a:lnTo>
                <a:lnTo>
                  <a:pt x="1563421" y="40933"/>
                </a:lnTo>
                <a:lnTo>
                  <a:pt x="1549019" y="19621"/>
                </a:lnTo>
                <a:lnTo>
                  <a:pt x="1527663" y="5262"/>
                </a:lnTo>
                <a:lnTo>
                  <a:pt x="15015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85003" y="4548631"/>
            <a:ext cx="164422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Remote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link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3D961D-6F72-40C8-B9CC-6A7C6E449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770" y="3180147"/>
            <a:ext cx="8881869" cy="237623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B5E260-8641-4FD0-9445-46F55135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482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35" y="291246"/>
            <a:ext cx="5787813" cy="38643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400" spc="-107" dirty="0">
                <a:solidFill>
                  <a:srgbClr val="FFFFFF"/>
                </a:solidFill>
                <a:latin typeface="Arial"/>
                <a:cs typeface="Arial"/>
              </a:rPr>
              <a:t>Adding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Remote </a:t>
            </a:r>
            <a:r>
              <a:rPr sz="2400" spc="-113" dirty="0">
                <a:solidFill>
                  <a:srgbClr val="FFFFFF"/>
                </a:solidFill>
                <a:latin typeface="Arial"/>
                <a:cs typeface="Arial"/>
              </a:rPr>
              <a:t>Repository </a:t>
            </a:r>
            <a:r>
              <a:rPr sz="2400" spc="-293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sz="2400" spc="-2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3" dirty="0">
                <a:solidFill>
                  <a:srgbClr val="FFFFFF"/>
                </a:solidFill>
                <a:latin typeface="Arial"/>
                <a:cs typeface="Arial"/>
              </a:rPr>
              <a:t>Repository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356" y="1052745"/>
            <a:ext cx="72474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8770" marR="0" lvl="0" indent="-381837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98770" algn="l"/>
                <a:tab pos="399617" algn="l"/>
              </a:tabLst>
              <a:defRPr/>
            </a:pPr>
            <a:r>
              <a:rPr kumimoji="0" sz="2400" b="0" i="0" u="none" strike="noStrike" kern="1200" cap="none" spc="-2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To </a:t>
            </a:r>
            <a:r>
              <a:rPr kumimoji="0" lang="en-IN" sz="2400" b="0" i="0" u="none" strike="noStrike" kern="1200" cap="none" spc="-2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push </a:t>
            </a:r>
            <a:r>
              <a:rPr kumimoji="0" sz="2400" b="1" i="0" u="none" strike="noStrike" kern="1200" cap="none" spc="-1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Trebuchet MS"/>
              </a:rPr>
              <a:t>Local </a:t>
            </a:r>
            <a:r>
              <a:rPr kumimoji="0" sz="2400" b="1" i="0" u="none" strike="noStrike" kern="1200" cap="none" spc="-1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Trebuchet MS"/>
              </a:rPr>
              <a:t>repository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to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remote </a:t>
            </a:r>
            <a:r>
              <a:rPr kumimoji="0" sz="2400" b="0" i="0" u="none" strike="noStrike" kern="1200" cap="none" spc="-1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use </a:t>
            </a:r>
            <a:r>
              <a:rPr kumimoji="0" sz="2400" b="1" i="0" u="none" strike="noStrike" kern="1200" cap="none" spc="-1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Trebuchet MS"/>
              </a:rPr>
              <a:t>push</a:t>
            </a:r>
            <a:r>
              <a:rPr kumimoji="0" sz="2400" b="1" i="0" u="none" strike="noStrike" kern="1200" cap="none" spc="-2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command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356" y="3248153"/>
            <a:ext cx="9201573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8770" marR="0" lvl="0" indent="-381837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98770" algn="l"/>
                <a:tab pos="399617" algn="l"/>
              </a:tabLst>
              <a:defRPr/>
            </a:pPr>
            <a:r>
              <a:rPr kumimoji="0" sz="2400" b="0" i="0" u="none" strike="noStrike" kern="1200" cap="none" spc="-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Origin </a:t>
            </a:r>
            <a:r>
              <a:rPr kumimoji="0" sz="2400" b="0" i="0" u="none" strike="noStrike" kern="1200" cap="none" spc="-1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is </a:t>
            </a:r>
            <a:r>
              <a:rPr kumimoji="0" sz="2400" b="0" i="0" u="none" strike="noStrike" kern="1200" cap="none" spc="-1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an </a:t>
            </a:r>
            <a:r>
              <a:rPr kumimoji="0" sz="2400" b="0" i="0" u="none" strike="noStrike" kern="1200" cap="none" spc="-1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alias </a:t>
            </a:r>
            <a:r>
              <a:rPr kumimoji="0" sz="2400" b="0" i="0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for </a:t>
            </a:r>
            <a:r>
              <a:rPr kumimoji="0" sz="2400" b="0" i="0" u="none" strike="noStrike" kern="1200" cap="none" spc="-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your</a:t>
            </a:r>
            <a:r>
              <a:rPr kumimoji="0" sz="2400" b="0" i="0" u="none" strike="noStrike" kern="1200" cap="none" spc="-2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remote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398770" marR="0" lvl="0" indent="-38183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98770" algn="l"/>
                <a:tab pos="399617" algn="l"/>
              </a:tabLst>
              <a:defRPr/>
            </a:pPr>
            <a:r>
              <a:rPr kumimoji="0" sz="2400" b="0" i="0" u="none" strike="noStrike" kern="1200" cap="none" spc="-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Master</a:t>
            </a:r>
            <a:r>
              <a:rPr kumimoji="0" sz="2400" b="0" i="0" u="none" strike="noStrike" kern="1200" cap="none" spc="-1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is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name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of</a:t>
            </a:r>
            <a:r>
              <a:rPr kumimoji="0" sz="2400" b="0" i="0" u="none" strike="noStrike" kern="1200" cap="none" spc="-1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branch</a:t>
            </a:r>
            <a:r>
              <a:rPr kumimoji="0" sz="2400" b="0" i="0" u="none" strike="noStrike" kern="1200" cap="none" spc="-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you</a:t>
            </a:r>
            <a:r>
              <a:rPr kumimoji="0" sz="2400" b="0" i="0" u="none" strike="noStrike" kern="1200" cap="none" spc="-1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are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pushing 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from</a:t>
            </a:r>
            <a:r>
              <a:rPr kumimoji="0" sz="2400" b="0" i="0" u="none" strike="noStrike" kern="1200" cap="none" spc="-1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local</a:t>
            </a:r>
            <a:r>
              <a:rPr kumimoji="0" sz="2400" b="0" i="0" u="none" strike="noStrike" kern="1200" cap="none" spc="-1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to</a:t>
            </a:r>
            <a:r>
              <a:rPr kumimoji="0" sz="2400" b="0" i="0" u="none" strike="noStrike" kern="1200" cap="none" spc="-1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remote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398770" marR="0" lvl="0" indent="-38183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98770" algn="l"/>
                <a:tab pos="399617" algn="l"/>
              </a:tabLst>
              <a:defRPr/>
            </a:pPr>
            <a:r>
              <a:rPr kumimoji="0" sz="2400" b="0" i="0" u="none" strike="noStrike" kern="1200" cap="none" spc="-2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To </a:t>
            </a:r>
            <a:r>
              <a:rPr kumimoji="0" sz="2400" b="0" i="0" u="none" strike="noStrike" kern="1200" cap="none" spc="-1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push </a:t>
            </a:r>
            <a:r>
              <a:rPr kumimoji="0" sz="2400" b="0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other </a:t>
            </a:r>
            <a:r>
              <a:rPr kumimoji="0" sz="2400" b="0" i="0" u="none" strike="noStrike" kern="1200" cap="none" spc="-1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branches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to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remote </a:t>
            </a:r>
            <a:r>
              <a:rPr kumimoji="0" sz="2400" b="0" i="0" u="none" strike="noStrike" kern="1200" cap="none" spc="-1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use 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following</a:t>
            </a:r>
            <a:r>
              <a:rPr kumimoji="0" sz="2400" b="0" i="0" u="none" strike="noStrike" kern="1200" cap="none" spc="-1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command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1311" y="1678433"/>
            <a:ext cx="8890000" cy="1351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9279" y="1649984"/>
            <a:ext cx="9024111" cy="1521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1681" y="1719917"/>
            <a:ext cx="8377767" cy="838200"/>
          </a:xfrm>
          <a:custGeom>
            <a:avLst/>
            <a:gdLst/>
            <a:ahLst/>
            <a:cxnLst/>
            <a:rect l="l" t="t" r="r" b="b"/>
            <a:pathLst>
              <a:path w="6283325" h="628650">
                <a:moveTo>
                  <a:pt x="6120968" y="0"/>
                </a:moveTo>
                <a:lnTo>
                  <a:pt x="161925" y="0"/>
                </a:lnTo>
                <a:lnTo>
                  <a:pt x="118877" y="5785"/>
                </a:lnTo>
                <a:lnTo>
                  <a:pt x="80196" y="22112"/>
                </a:lnTo>
                <a:lnTo>
                  <a:pt x="47424" y="47434"/>
                </a:lnTo>
                <a:lnTo>
                  <a:pt x="22106" y="80207"/>
                </a:lnTo>
                <a:lnTo>
                  <a:pt x="5783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3" y="509763"/>
                </a:lnTo>
                <a:lnTo>
                  <a:pt x="22106" y="548442"/>
                </a:lnTo>
                <a:lnTo>
                  <a:pt x="47424" y="581215"/>
                </a:lnTo>
                <a:lnTo>
                  <a:pt x="80196" y="606537"/>
                </a:lnTo>
                <a:lnTo>
                  <a:pt x="118877" y="622864"/>
                </a:lnTo>
                <a:lnTo>
                  <a:pt x="161925" y="628650"/>
                </a:lnTo>
                <a:lnTo>
                  <a:pt x="6120968" y="628650"/>
                </a:lnTo>
                <a:lnTo>
                  <a:pt x="6164051" y="622864"/>
                </a:lnTo>
                <a:lnTo>
                  <a:pt x="6202742" y="606537"/>
                </a:lnTo>
                <a:lnTo>
                  <a:pt x="6235506" y="581215"/>
                </a:lnTo>
                <a:lnTo>
                  <a:pt x="6260809" y="548442"/>
                </a:lnTo>
                <a:lnTo>
                  <a:pt x="6277116" y="509763"/>
                </a:lnTo>
                <a:lnTo>
                  <a:pt x="6282893" y="466725"/>
                </a:lnTo>
                <a:lnTo>
                  <a:pt x="6282893" y="161925"/>
                </a:lnTo>
                <a:lnTo>
                  <a:pt x="6277116" y="118886"/>
                </a:lnTo>
                <a:lnTo>
                  <a:pt x="6260809" y="80207"/>
                </a:lnTo>
                <a:lnTo>
                  <a:pt x="6235506" y="47434"/>
                </a:lnTo>
                <a:lnTo>
                  <a:pt x="6202742" y="22112"/>
                </a:lnTo>
                <a:lnTo>
                  <a:pt x="6164051" y="5785"/>
                </a:lnTo>
                <a:lnTo>
                  <a:pt x="612096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8279" y="1803399"/>
            <a:ext cx="7846060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27"/>
              </a:spcBef>
              <a:spcAft>
                <a:spcPts val="0"/>
              </a:spcAft>
              <a:buClrTx/>
              <a:buSzTx/>
              <a:buFontTx/>
              <a:buNone/>
              <a:tabLst>
                <a:tab pos="2098834" algn="l"/>
                <a:tab pos="3140208" algn="l"/>
                <a:tab pos="4443194" algn="l"/>
                <a:tab pos="6266023" algn="l"/>
              </a:tabLst>
              <a:defRPr/>
            </a:pPr>
            <a:r>
              <a:rPr kumimoji="0" sz="3733" b="0" i="0" u="none" strike="noStrike" kern="1200" cap="none" spc="1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Synta</a:t>
            </a:r>
            <a:r>
              <a:rPr kumimoji="0" sz="3733" b="0" i="0" u="none" strike="noStrike" kern="1200" cap="none" spc="5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x:</a:t>
            </a:r>
            <a:r>
              <a:rPr kumimoji="0" sz="3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3733" b="0" i="0" u="none" strike="noStrike" kern="1200" cap="none" spc="7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git</a:t>
            </a:r>
            <a:r>
              <a:rPr kumimoji="0" sz="3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3733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3733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3733" b="0" i="0" u="none" strike="noStrike" kern="1200" cap="none" spc="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</a:t>
            </a:r>
            <a:r>
              <a:rPr kumimoji="0" sz="3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3733" b="0" i="0" u="none" strike="noStrike" kern="1200" cap="none" spc="4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3733" b="0" i="0" u="none" strike="noStrike" kern="1200" cap="none" spc="27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3733" b="0" i="0" u="none" strike="noStrike" kern="1200" cap="none" spc="3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3733" b="0" i="0" u="none" strike="noStrike" kern="1200" cap="none" spc="8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3733" b="0" i="0" u="none" strike="noStrike" kern="1200" cap="none" spc="5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3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3733" b="0" i="0" u="none" strike="noStrike" kern="1200" cap="none" spc="-6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3733" b="0" i="0" u="none" strike="noStrike" kern="1200" cap="none" spc="-4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3733" b="0" i="0" u="none" strike="noStrike" kern="1200" cap="none" spc="7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3733" b="0" i="0" u="none" strike="noStrike" kern="1200" cap="none" spc="4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733" b="0" i="0" u="none" strike="noStrike" kern="1200" cap="none" spc="3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</a:t>
            </a:r>
            <a:endParaRPr kumimoji="0" sz="37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" y="4683760"/>
            <a:ext cx="11527536" cy="1424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3824" y="4659376"/>
            <a:ext cx="11568176" cy="1521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0714" y="4724230"/>
            <a:ext cx="11014287" cy="913553"/>
          </a:xfrm>
          <a:custGeom>
            <a:avLst/>
            <a:gdLst/>
            <a:ahLst/>
            <a:cxnLst/>
            <a:rect l="l" t="t" r="r" b="b"/>
            <a:pathLst>
              <a:path w="8260715" h="685164">
                <a:moveTo>
                  <a:pt x="8084083" y="0"/>
                </a:moveTo>
                <a:lnTo>
                  <a:pt x="176364" y="0"/>
                </a:lnTo>
                <a:lnTo>
                  <a:pt x="129478" y="6302"/>
                </a:lnTo>
                <a:lnTo>
                  <a:pt x="87347" y="24087"/>
                </a:lnTo>
                <a:lnTo>
                  <a:pt x="51654" y="51673"/>
                </a:lnTo>
                <a:lnTo>
                  <a:pt x="24077" y="87375"/>
                </a:lnTo>
                <a:lnTo>
                  <a:pt x="6299" y="129513"/>
                </a:lnTo>
                <a:lnTo>
                  <a:pt x="0" y="176402"/>
                </a:lnTo>
                <a:lnTo>
                  <a:pt x="0" y="508393"/>
                </a:lnTo>
                <a:lnTo>
                  <a:pt x="6299" y="555280"/>
                </a:lnTo>
                <a:lnTo>
                  <a:pt x="24077" y="597410"/>
                </a:lnTo>
                <a:lnTo>
                  <a:pt x="51654" y="633104"/>
                </a:lnTo>
                <a:lnTo>
                  <a:pt x="87347" y="660680"/>
                </a:lnTo>
                <a:lnTo>
                  <a:pt x="129478" y="678459"/>
                </a:lnTo>
                <a:lnTo>
                  <a:pt x="176364" y="684758"/>
                </a:lnTo>
                <a:lnTo>
                  <a:pt x="8084083" y="684758"/>
                </a:lnTo>
                <a:lnTo>
                  <a:pt x="8130972" y="678459"/>
                </a:lnTo>
                <a:lnTo>
                  <a:pt x="8173110" y="660680"/>
                </a:lnTo>
                <a:lnTo>
                  <a:pt x="8208813" y="633104"/>
                </a:lnTo>
                <a:lnTo>
                  <a:pt x="8236398" y="597410"/>
                </a:lnTo>
                <a:lnTo>
                  <a:pt x="8254184" y="555280"/>
                </a:lnTo>
                <a:lnTo>
                  <a:pt x="8260486" y="508393"/>
                </a:lnTo>
                <a:lnTo>
                  <a:pt x="8260486" y="176402"/>
                </a:lnTo>
                <a:lnTo>
                  <a:pt x="8254184" y="129513"/>
                </a:lnTo>
                <a:lnTo>
                  <a:pt x="8236398" y="87375"/>
                </a:lnTo>
                <a:lnTo>
                  <a:pt x="8208813" y="51673"/>
                </a:lnTo>
                <a:lnTo>
                  <a:pt x="8173110" y="24087"/>
                </a:lnTo>
                <a:lnTo>
                  <a:pt x="8130972" y="6302"/>
                </a:lnTo>
                <a:lnTo>
                  <a:pt x="808408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2416" y="4814350"/>
            <a:ext cx="10449560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27"/>
              </a:spcBef>
              <a:spcAft>
                <a:spcPts val="0"/>
              </a:spcAft>
              <a:buClrTx/>
              <a:buSzTx/>
              <a:buFontTx/>
              <a:buNone/>
              <a:tabLst>
                <a:tab pos="2098834" algn="l"/>
                <a:tab pos="3140208" algn="l"/>
                <a:tab pos="4443194" algn="l"/>
                <a:tab pos="5223803" algn="l"/>
                <a:tab pos="7047477" algn="l"/>
              </a:tabLst>
              <a:defRPr/>
            </a:pPr>
            <a:r>
              <a:rPr kumimoji="0" sz="3733" b="0" i="0" u="none" strike="noStrike" kern="1200" cap="none" spc="2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Syntax:	</a:t>
            </a:r>
            <a:r>
              <a:rPr kumimoji="0" sz="3733" b="0" i="0" u="none" strike="noStrike" kern="1200" cap="none" spc="7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git	</a:t>
            </a:r>
            <a:r>
              <a:rPr kumimoji="0" sz="3733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push	</a:t>
            </a:r>
            <a:r>
              <a:rPr kumimoji="0" sz="3733" b="0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–u	</a:t>
            </a:r>
            <a:r>
              <a:rPr kumimoji="0" sz="3733" b="0" i="0" u="none" strike="noStrike" kern="1200" cap="none" spc="5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origin	</a:t>
            </a:r>
            <a:r>
              <a:rPr kumimoji="0" sz="3733" b="0" i="0" u="none" strike="noStrike" kern="1200" cap="none" spc="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&lt;branch-name&gt;</a:t>
            </a:r>
            <a:endParaRPr kumimoji="0" sz="37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C790E-44E0-495A-8580-8DCABAB51DBB}"/>
              </a:ext>
            </a:extLst>
          </p:cNvPr>
          <p:cNvSpPr txBox="1"/>
          <p:nvPr/>
        </p:nvSpPr>
        <p:spPr>
          <a:xfrm>
            <a:off x="465989" y="95901"/>
            <a:ext cx="6150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+mj-lt"/>
                <a:cs typeface="Arial"/>
              </a:rPr>
              <a:t>Integrating Git with GitHub</a:t>
            </a:r>
            <a:endParaRPr lang="en-IN" sz="3600" dirty="0">
              <a:latin typeface="+mj-lt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C01E827-9CBE-4AB0-A545-1EEF6B87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783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6" y="284648"/>
            <a:ext cx="6364393" cy="11763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Push </a:t>
            </a:r>
            <a:r>
              <a:rPr kumimoji="0" sz="240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Local </a:t>
            </a:r>
            <a:r>
              <a:rPr kumimoji="0" sz="2400" b="0" i="0" u="none" strike="noStrike" kern="1200" cap="none" spc="-1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Repository </a:t>
            </a:r>
            <a:r>
              <a:rPr kumimoji="0" sz="2400" b="0" i="0" u="none" strike="noStrike" kern="1200" cap="none" spc="-29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2400" b="0" i="0" u="none" strike="noStrike" kern="1200" cap="none" spc="-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Remote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7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90112" marR="0" lvl="0" indent="-38183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590112" algn="l"/>
                <a:tab pos="590959" algn="l"/>
              </a:tabLst>
              <a:defRPr/>
            </a:pPr>
            <a:r>
              <a:rPr kumimoji="0" sz="240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-1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changes </a:t>
            </a:r>
            <a:r>
              <a:rPr kumimoji="0" sz="24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can </a:t>
            </a:r>
            <a:r>
              <a:rPr kumimoji="0" sz="2400" b="0" i="0" u="none" strike="noStrike" kern="1200" cap="none" spc="-1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be </a:t>
            </a:r>
            <a:r>
              <a:rPr kumimoji="0" sz="24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seen </a:t>
            </a:r>
            <a:r>
              <a:rPr kumimoji="0" sz="2400" b="0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in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Remote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repository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85949-EF78-4285-B408-8CE3BB02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033910"/>
            <a:ext cx="10401300" cy="36926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83DA67-570F-4554-8024-671BD479D024}"/>
              </a:ext>
            </a:extLst>
          </p:cNvPr>
          <p:cNvSpPr txBox="1"/>
          <p:nvPr/>
        </p:nvSpPr>
        <p:spPr>
          <a:xfrm>
            <a:off x="226032" y="226480"/>
            <a:ext cx="791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+mj-lt"/>
              </a:rPr>
              <a:t>Working with GitHub Repository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A8918-A2FD-4E99-862E-EAE748DA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146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5" y="284648"/>
            <a:ext cx="5821680" cy="11763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Working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Remote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7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90112" marR="0" lvl="0" indent="-38183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590112" algn="l"/>
                <a:tab pos="590959" algn="l"/>
              </a:tabLst>
              <a:defRPr/>
            </a:pPr>
            <a:r>
              <a:rPr kumimoji="0" sz="2400" b="0" i="0" u="none" strike="noStrike" kern="1200" cap="none" spc="-15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Files </a:t>
            </a:r>
            <a:r>
              <a:rPr kumimoji="0" sz="24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can </a:t>
            </a:r>
            <a:r>
              <a:rPr kumimoji="0" sz="2400" b="0" i="0" u="none" strike="noStrike" kern="1200" cap="none" spc="-1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be </a:t>
            </a:r>
            <a:r>
              <a:rPr kumimoji="0" sz="24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created </a:t>
            </a:r>
            <a:r>
              <a:rPr kumimoji="0" sz="2400" b="0" i="0" u="none" strike="noStrike" kern="1200" cap="none" spc="-1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and </a:t>
            </a:r>
            <a:r>
              <a:rPr kumimoji="0" sz="24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edited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on</a:t>
            </a:r>
            <a:r>
              <a:rPr kumimoji="0" sz="2400" b="0" i="0" u="none" strike="noStrike" kern="1200" cap="none" spc="-1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remote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B5233-01E9-4C01-A3EC-729A5F75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280930"/>
            <a:ext cx="11210925" cy="36437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8033E7-87D4-41CD-9E89-AE811917446F}"/>
              </a:ext>
            </a:extLst>
          </p:cNvPr>
          <p:cNvSpPr txBox="1"/>
          <p:nvPr/>
        </p:nvSpPr>
        <p:spPr>
          <a:xfrm>
            <a:off x="152535" y="284648"/>
            <a:ext cx="6107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+mj-lt"/>
              </a:rPr>
              <a:t>Working with GitHub Repository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D298C5-0B65-4FE7-9E1E-EB8205E0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980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5" y="284648"/>
            <a:ext cx="6719147" cy="11763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Working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Remote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7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90112" marR="0" lvl="0" indent="-38183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590112" algn="l"/>
                <a:tab pos="590959" algn="l"/>
              </a:tabLst>
              <a:defRPr/>
            </a:pPr>
            <a:r>
              <a:rPr kumimoji="0" sz="2400" b="0" i="0" u="none" strike="noStrike" kern="1200" cap="none" spc="-1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These </a:t>
            </a:r>
            <a:r>
              <a:rPr kumimoji="0" sz="2400" b="0" i="0" u="none" strike="noStrike" kern="1200" cap="none" spc="-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files </a:t>
            </a:r>
            <a:r>
              <a:rPr kumimoji="0" sz="24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then </a:t>
            </a:r>
            <a:r>
              <a:rPr kumimoji="0" sz="2400" b="0" i="0" u="none" strike="noStrike" kern="1200" cap="none" spc="-1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committed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 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2400" b="0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remote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9314D8-F397-4F1D-BB6F-EFD12FD37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4" y="2006637"/>
            <a:ext cx="10744201" cy="3684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15A27A-3E8B-4D58-9E54-3BC352D211BE}"/>
              </a:ext>
            </a:extLst>
          </p:cNvPr>
          <p:cNvSpPr txBox="1"/>
          <p:nvPr/>
        </p:nvSpPr>
        <p:spPr>
          <a:xfrm>
            <a:off x="485774" y="284648"/>
            <a:ext cx="6107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+mj-lt"/>
              </a:rPr>
              <a:t>Working with GitHub Repository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F3352F-1A45-41ED-BC34-0E7DC03B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826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6" y="284648"/>
            <a:ext cx="7410873" cy="174314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kumimoji="0" sz="36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</a:t>
            </a:r>
            <a:r>
              <a:rPr lang="en-IN" sz="3600" b="1" dirty="0">
                <a:latin typeface="+mj-lt"/>
              </a:rPr>
              <a:t>Working with GitHub Repository</a:t>
            </a:r>
          </a:p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7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90112" marR="0" lvl="0" indent="-38183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590112" algn="l"/>
                <a:tab pos="590959" algn="l"/>
              </a:tabLst>
              <a:defRPr/>
            </a:pPr>
            <a:r>
              <a:rPr kumimoji="0" sz="2400" b="0" i="0" u="none" strike="noStrike" kern="1200" cap="none" spc="-2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To </a:t>
            </a:r>
            <a:r>
              <a:rPr kumimoji="0" sz="2400" b="0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list </a:t>
            </a:r>
            <a:r>
              <a:rPr kumimoji="0" sz="24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all 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-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remotes attached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to </a:t>
            </a:r>
            <a:r>
              <a:rPr kumimoji="0" sz="2400" b="0" i="0" u="none" strike="noStrike" kern="1200" cap="none" spc="-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your </a:t>
            </a:r>
            <a:r>
              <a:rPr kumimoji="0" sz="24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Local</a:t>
            </a:r>
            <a:r>
              <a:rPr kumimoji="0" sz="2400" b="0" i="0" u="none" strike="noStrike" kern="1200" cap="none" spc="-4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repository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8489" y="2167907"/>
            <a:ext cx="5501639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27"/>
              </a:spcBef>
              <a:spcAft>
                <a:spcPts val="0"/>
              </a:spcAft>
              <a:buClrTx/>
              <a:buSzTx/>
              <a:buFontTx/>
              <a:buNone/>
              <a:tabLst>
                <a:tab pos="2099681" algn="l"/>
                <a:tab pos="3140208" algn="l"/>
                <a:tab pos="4963036" algn="l"/>
              </a:tabLst>
              <a:defRPr/>
            </a:pPr>
            <a:r>
              <a:rPr kumimoji="0" sz="3733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</a:t>
            </a:r>
            <a:r>
              <a:rPr kumimoji="0" sz="3733" b="0" i="0" u="none" strike="noStrike" kern="1200" cap="none" spc="-1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3733" b="0" i="0" u="none" strike="noStrike" kern="1200" cap="none" spc="3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</a:t>
            </a:r>
            <a:r>
              <a:rPr kumimoji="0" sz="3733" b="0" i="0" u="none" strike="noStrike" kern="1200" cap="none" spc="4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3733" b="0" i="0" u="none" strike="noStrike" kern="1200" cap="none" spc="10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3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3733" b="0" i="0" u="none" strike="noStrike" kern="1200" cap="none" spc="8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3733" b="0" i="0" u="none" strike="noStrike" kern="1200" cap="none" spc="3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3733" b="0" i="0" u="none" strike="noStrike" kern="1200" cap="none" spc="10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3733" b="0" i="0" u="none" strike="noStrike" kern="1200" cap="none" spc="1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remote</a:t>
            </a:r>
            <a:r>
              <a:rPr kumimoji="0" sz="3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3733" b="0" i="0" u="none" strike="noStrike" kern="1200" cap="none" spc="8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</a:t>
            </a:r>
            <a:r>
              <a:rPr kumimoji="0" sz="3733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</a:t>
            </a:r>
            <a:endParaRPr kumimoji="0" sz="37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BC3D33A-182C-467B-970F-5CB86994F722}"/>
              </a:ext>
            </a:extLst>
          </p:cNvPr>
          <p:cNvSpPr txBox="1"/>
          <p:nvPr/>
        </p:nvSpPr>
        <p:spPr>
          <a:xfrm>
            <a:off x="594360" y="2963671"/>
            <a:ext cx="8341360" cy="15456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6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Git</a:t>
            </a:r>
            <a:r>
              <a:rPr kumimoji="0" sz="2400" b="0" i="0" u="none" strike="noStrike" kern="1200" cap="none" spc="-12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Pull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7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/>
            </a:endParaRPr>
          </a:p>
          <a:p>
            <a:pPr marL="590112" marR="0" lvl="0" indent="-38183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590112" algn="l"/>
                <a:tab pos="590959" algn="l"/>
              </a:tabLst>
              <a:defRPr/>
            </a:pPr>
            <a:r>
              <a:rPr kumimoji="0" sz="2400" b="0" i="0" u="none" strike="noStrike" kern="1200" cap="none" spc="-1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Pull </a:t>
            </a:r>
            <a:r>
              <a:rPr kumimoji="0" sz="2400" b="0" i="0" u="none" strike="noStrike" kern="1200" cap="none" spc="-1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copies </a:t>
            </a:r>
            <a:r>
              <a:rPr kumimoji="0" sz="24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all 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-1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changes 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from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remote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to</a:t>
            </a:r>
            <a:r>
              <a:rPr kumimoji="0" sz="2400" b="0" i="0" u="none" strike="noStrike" kern="1200" cap="none" spc="-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local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repository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  <a:p>
            <a:pPr marL="590112" marR="0" lvl="0" indent="-381837" algn="l" defTabSz="914400" rtl="0" eaLnBrk="1" fontAlgn="auto" latinLnBrk="0" hangingPunct="1">
              <a:lnSpc>
                <a:spcPct val="100000"/>
              </a:lnSpc>
              <a:spcBef>
                <a:spcPts val="7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590112" algn="l"/>
                <a:tab pos="590959" algn="l"/>
              </a:tabLst>
              <a:defRPr/>
            </a:pPr>
            <a:r>
              <a:rPr kumimoji="0" sz="2400" b="0" i="0" u="none" strike="noStrike" kern="1200" cap="none" spc="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It</a:t>
            </a:r>
            <a:r>
              <a:rPr kumimoji="0" sz="2400" b="0" i="0" u="none" strike="noStrike" kern="1200" cap="none" spc="-1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then</a:t>
            </a:r>
            <a:r>
              <a:rPr kumimoji="0" sz="2400" b="0" i="0" u="none" strike="noStrike" kern="1200" cap="none" spc="-1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merges</a:t>
            </a:r>
            <a:r>
              <a:rPr kumimoji="0" sz="2400" b="0" i="0" u="none" strike="noStrike" kern="1200" cap="none" spc="-1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the</a:t>
            </a:r>
            <a:r>
              <a:rPr kumimoji="0" sz="2400" b="0" i="0" u="none" strike="noStrike" kern="1200" cap="none" spc="-1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changes</a:t>
            </a:r>
            <a:r>
              <a:rPr kumimoji="0" sz="2400" b="0" i="0" u="none" strike="noStrike" kern="1200" cap="none" spc="-1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with</a:t>
            </a:r>
            <a:r>
              <a:rPr kumimoji="0" sz="24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the</a:t>
            </a:r>
            <a:r>
              <a:rPr kumimoji="0" sz="2400" b="0" i="0" u="none" strike="noStrike" kern="1200" cap="none" spc="-1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present</a:t>
            </a:r>
            <a:r>
              <a:rPr kumimoji="0" sz="2400" b="0" i="0" u="none" strike="noStrike" kern="1200" cap="none" spc="-1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working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directory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5E7F60-0300-4A89-A8BC-009581B9319F}"/>
              </a:ext>
            </a:extLst>
          </p:cNvPr>
          <p:cNvGrpSpPr/>
          <p:nvPr/>
        </p:nvGrpSpPr>
        <p:grpSpPr>
          <a:xfrm>
            <a:off x="1320047" y="4898169"/>
            <a:ext cx="7201408" cy="1521968"/>
            <a:chOff x="1022096" y="2519680"/>
            <a:chExt cx="7201408" cy="1521968"/>
          </a:xfrm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3C3182DA-EEBD-4F09-8F39-028977BABB15}"/>
                </a:ext>
              </a:extLst>
            </p:cNvPr>
            <p:cNvSpPr/>
            <p:nvPr/>
          </p:nvSpPr>
          <p:spPr>
            <a:xfrm>
              <a:off x="1022096" y="2519680"/>
              <a:ext cx="7201408" cy="15219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430B0D8D-982D-42E5-BC69-EC1F04D36E75}"/>
                </a:ext>
              </a:extLst>
            </p:cNvPr>
            <p:cNvSpPr txBox="1"/>
            <p:nvPr/>
          </p:nvSpPr>
          <p:spPr>
            <a:xfrm>
              <a:off x="1329876" y="2674214"/>
              <a:ext cx="6023187" cy="590697"/>
            </a:xfrm>
            <a:prstGeom prst="rect">
              <a:avLst/>
            </a:prstGeom>
          </p:spPr>
          <p:txBody>
            <a:bodyPr vert="horz" wrap="square" lIns="0" tIns="16087" rIns="0" bIns="0" rtlCol="0">
              <a:spAutoFit/>
            </a:bodyPr>
            <a:lstStyle/>
            <a:p>
              <a:pPr marL="1693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7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099681" algn="l"/>
                  <a:tab pos="3140208" algn="l"/>
                  <a:tab pos="4442349" algn="l"/>
                </a:tabLst>
                <a:defRPr/>
              </a:pPr>
              <a:r>
                <a:rPr kumimoji="0" sz="3733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Sy</a:t>
              </a:r>
              <a:r>
                <a:rPr kumimoji="0" sz="3733" b="0" i="0" u="none" strike="noStrike" kern="1200" cap="none" spc="-10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n</a:t>
              </a:r>
              <a:r>
                <a:rPr kumimoji="0" sz="3733" b="0" i="0" u="none" strike="noStrike" kern="1200" cap="none" spc="36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ta</a:t>
              </a:r>
              <a:r>
                <a:rPr kumimoji="0" sz="3733" b="0" i="0" u="none" strike="noStrike" kern="1200" cap="none" spc="42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x</a:t>
              </a:r>
              <a:r>
                <a:rPr kumimoji="0" sz="3733" b="0" i="0" u="none" strike="noStrike" kern="1200" cap="none" spc="1013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:</a:t>
              </a:r>
              <a:r>
                <a:rPr kumimoji="0" sz="37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	</a:t>
              </a:r>
              <a:r>
                <a:rPr kumimoji="0" sz="3733" b="0" i="0" u="none" strike="noStrike" kern="1200" cap="none" spc="853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g</a:t>
              </a:r>
              <a:r>
                <a:rPr kumimoji="0" sz="3733" b="0" i="0" u="none" strike="noStrike" kern="1200" cap="none" spc="32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i</a:t>
              </a:r>
              <a:r>
                <a:rPr kumimoji="0" sz="3733" b="0" i="0" u="none" strike="noStrike" kern="1200" cap="none" spc="1013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</a:t>
              </a:r>
              <a:r>
                <a:rPr kumimoji="0" sz="37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	</a:t>
              </a:r>
              <a:r>
                <a:rPr kumimoji="0" sz="3733" b="0" i="0" u="none" strike="noStrike" kern="1200" cap="none" spc="-4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p</a:t>
              </a:r>
              <a:r>
                <a:rPr kumimoji="0" sz="3733" b="0" i="0" u="none" strike="noStrike" kern="1200" cap="none" spc="-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u</a:t>
              </a:r>
              <a:r>
                <a:rPr kumimoji="0" sz="3733" b="0" i="0" u="none" strike="noStrike" kern="1200" cap="none" spc="12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ll</a:t>
              </a:r>
              <a:r>
                <a:rPr kumimoji="0" sz="37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	</a:t>
              </a:r>
              <a:r>
                <a:rPr kumimoji="0" sz="3733" b="0" i="0" u="none" strike="noStrike" kern="1200" cap="none" spc="8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or</a:t>
              </a:r>
              <a:r>
                <a:rPr kumimoji="0" sz="3733" b="0" i="0" u="none" strike="noStrike" kern="1200" cap="none" spc="38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i</a:t>
              </a:r>
              <a:r>
                <a:rPr kumimoji="0" sz="3733" b="0" i="0" u="none" strike="noStrike" kern="1200" cap="none" spc="-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g</a:t>
              </a:r>
              <a:r>
                <a:rPr kumimoji="0" sz="3733" b="0" i="0" u="none" strike="noStrike" kern="1200" cap="none" spc="593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in</a:t>
              </a:r>
              <a:endParaRPr kumimoji="0" sz="3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D0E58F-165E-4823-8AC5-45C3226B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07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97E254-EFF9-47B4-9A22-1B3A11F5F630}"/>
              </a:ext>
            </a:extLst>
          </p:cNvPr>
          <p:cNvSpPr txBox="1"/>
          <p:nvPr/>
        </p:nvSpPr>
        <p:spPr>
          <a:xfrm>
            <a:off x="-1438382" y="82193"/>
            <a:ext cx="1051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+mj-lt"/>
              </a:rPr>
              <a:t> 	         What is Version Control System </a:t>
            </a:r>
            <a:endParaRPr lang="en-IN" sz="3600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60779F-8DA6-44AE-AC2E-1A7C3407A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12" y="1227868"/>
            <a:ext cx="6667500" cy="33337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0B60E5-CF2D-4111-B76F-85EEE1601EB7}"/>
              </a:ext>
            </a:extLst>
          </p:cNvPr>
          <p:cNvSpPr txBox="1"/>
          <p:nvPr/>
        </p:nvSpPr>
        <p:spPr>
          <a:xfrm>
            <a:off x="277401" y="5060962"/>
            <a:ext cx="120413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Allows multiple users to manage multiple revisions of the same unit of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Practice of tracking and managing changes to software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Version control systems are software tools that help software teams manage changes to source code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Developers can compare earlier versions of the code with an older version to fix the mistakes.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797CD-8D23-41D2-A676-86A81518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158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8318" y="2537375"/>
            <a:ext cx="10947569" cy="3526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6CE70-1380-48CB-9A4C-05A109CB53F4}"/>
              </a:ext>
            </a:extLst>
          </p:cNvPr>
          <p:cNvSpPr txBox="1"/>
          <p:nvPr/>
        </p:nvSpPr>
        <p:spPr>
          <a:xfrm>
            <a:off x="444357" y="147927"/>
            <a:ext cx="6107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6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Git Branches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6D1A5-837D-4CCB-AC98-9CA2035D7724}"/>
              </a:ext>
            </a:extLst>
          </p:cNvPr>
          <p:cNvSpPr txBox="1"/>
          <p:nvPr/>
        </p:nvSpPr>
        <p:spPr>
          <a:xfrm>
            <a:off x="258318" y="1135593"/>
            <a:ext cx="105001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Branching is an integral part of any Version Control(VC) System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Unlike other VC’s Git does not create a copy of existing files for new branch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It points to snapshot of the changes you have made in the system</a:t>
            </a:r>
            <a:endParaRPr lang="en-IN" sz="2200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7B7266-8826-4E6A-BAFC-9480D457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40</a:t>
            </a:fld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5" y="284648"/>
            <a:ext cx="6680200" cy="11763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Creating </a:t>
            </a:r>
            <a:r>
              <a:rPr kumimoji="0" sz="2400" b="0" i="0" u="none" strike="noStrike" kern="1200" cap="none" spc="-18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Branch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7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Times New Roman"/>
            </a:endParaRPr>
          </a:p>
          <a:p>
            <a:pPr marL="590112" marR="0" lvl="0" indent="-38183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590112" algn="l"/>
                <a:tab pos="590959" algn="l"/>
              </a:tabLst>
              <a:defRPr/>
            </a:pPr>
            <a:r>
              <a:rPr kumimoji="0" sz="2400" b="0" i="0" u="none" strike="noStrike" kern="1200" cap="none" spc="-2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To 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create </a:t>
            </a:r>
            <a:r>
              <a:rPr kumimoji="0" sz="2400" b="0" i="0" u="none" strike="noStrike" kern="1200" cap="none" spc="-1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 </a:t>
            </a:r>
            <a:r>
              <a:rPr kumimoji="0" sz="2400" b="0" i="0" u="none" strike="noStrike" kern="1200" cap="none" spc="-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new </a:t>
            </a:r>
            <a:r>
              <a:rPr kumimoji="0" sz="2400" b="0" i="0" u="none" strike="noStrike" kern="1200" cap="none" spc="-1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branch 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from </a:t>
            </a:r>
            <a:r>
              <a:rPr kumimoji="0" sz="2400" b="0" i="0" u="none" strike="noStrike" kern="1200" cap="none" spc="-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your </a:t>
            </a:r>
            <a:r>
              <a:rPr kumimoji="0" sz="24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current</a:t>
            </a:r>
            <a:r>
              <a:rPr kumimoji="0" sz="2400" b="0" i="0" u="none" strike="noStrike" kern="1200" cap="none" spc="-4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branch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357" y="2516123"/>
            <a:ext cx="646260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8770" marR="0" lvl="0" indent="-381837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98770" algn="l"/>
                <a:tab pos="399617" algn="l"/>
              </a:tabLst>
              <a:defRPr/>
            </a:pPr>
            <a:r>
              <a:rPr kumimoji="0" sz="2400" b="0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 </a:t>
            </a:r>
            <a:r>
              <a:rPr kumimoji="0" sz="24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then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switch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24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this </a:t>
            </a:r>
            <a:r>
              <a:rPr kumimoji="0" sz="2400" b="0" i="0" u="none" strike="noStrike" kern="1200" cap="none" spc="-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newly 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created</a:t>
            </a:r>
            <a:r>
              <a:rPr kumimoji="0" sz="2400" b="0" i="0" u="none" strike="noStrike" kern="1200" cap="none" spc="-2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branch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3183" y="1469136"/>
            <a:ext cx="8967215" cy="1349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9712" y="1438655"/>
            <a:ext cx="9284208" cy="1521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3383" y="1508759"/>
            <a:ext cx="8455660" cy="838200"/>
          </a:xfrm>
          <a:custGeom>
            <a:avLst/>
            <a:gdLst/>
            <a:ahLst/>
            <a:cxnLst/>
            <a:rect l="l" t="t" r="r" b="b"/>
            <a:pathLst>
              <a:path w="6341745" h="628650">
                <a:moveTo>
                  <a:pt x="6179261" y="0"/>
                </a:moveTo>
                <a:lnTo>
                  <a:pt x="161937" y="0"/>
                </a:lnTo>
                <a:lnTo>
                  <a:pt x="118889" y="5785"/>
                </a:lnTo>
                <a:lnTo>
                  <a:pt x="80205" y="22112"/>
                </a:lnTo>
                <a:lnTo>
                  <a:pt x="47431" y="47434"/>
                </a:lnTo>
                <a:lnTo>
                  <a:pt x="22109" y="80207"/>
                </a:lnTo>
                <a:lnTo>
                  <a:pt x="5784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4" y="509763"/>
                </a:lnTo>
                <a:lnTo>
                  <a:pt x="22109" y="548442"/>
                </a:lnTo>
                <a:lnTo>
                  <a:pt x="47431" y="581215"/>
                </a:lnTo>
                <a:lnTo>
                  <a:pt x="80205" y="606537"/>
                </a:lnTo>
                <a:lnTo>
                  <a:pt x="118889" y="622864"/>
                </a:lnTo>
                <a:lnTo>
                  <a:pt x="161937" y="628650"/>
                </a:lnTo>
                <a:lnTo>
                  <a:pt x="6179261" y="628650"/>
                </a:lnTo>
                <a:lnTo>
                  <a:pt x="6222300" y="622864"/>
                </a:lnTo>
                <a:lnTo>
                  <a:pt x="6260978" y="606537"/>
                </a:lnTo>
                <a:lnTo>
                  <a:pt x="6293751" y="581215"/>
                </a:lnTo>
                <a:lnTo>
                  <a:pt x="6319074" y="548442"/>
                </a:lnTo>
                <a:lnTo>
                  <a:pt x="6335400" y="509763"/>
                </a:lnTo>
                <a:lnTo>
                  <a:pt x="6341186" y="466725"/>
                </a:lnTo>
                <a:lnTo>
                  <a:pt x="6341186" y="161925"/>
                </a:lnTo>
                <a:lnTo>
                  <a:pt x="6335400" y="118886"/>
                </a:lnTo>
                <a:lnTo>
                  <a:pt x="6319074" y="80207"/>
                </a:lnTo>
                <a:lnTo>
                  <a:pt x="6293751" y="47434"/>
                </a:lnTo>
                <a:lnTo>
                  <a:pt x="6260978" y="22112"/>
                </a:lnTo>
                <a:lnTo>
                  <a:pt x="6222300" y="5785"/>
                </a:lnTo>
                <a:lnTo>
                  <a:pt x="617926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8305" y="1598070"/>
            <a:ext cx="8106833" cy="5906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  <a:tabLst>
                <a:tab pos="2099681" algn="l"/>
                <a:tab pos="3140208" algn="l"/>
                <a:tab pos="4963036" algn="l"/>
              </a:tabLst>
            </a:pPr>
            <a:r>
              <a:rPr sz="3733" spc="267" dirty="0">
                <a:solidFill>
                  <a:srgbClr val="000000"/>
                </a:solidFill>
                <a:latin typeface="Arial"/>
                <a:cs typeface="Arial"/>
              </a:rPr>
              <a:t>Syntax:	</a:t>
            </a:r>
            <a:r>
              <a:rPr sz="3733" spc="727" dirty="0">
                <a:solidFill>
                  <a:srgbClr val="000000"/>
                </a:solidFill>
                <a:latin typeface="Arial"/>
                <a:cs typeface="Arial"/>
              </a:rPr>
              <a:t>git	</a:t>
            </a:r>
            <a:r>
              <a:rPr sz="3733" spc="140" dirty="0">
                <a:solidFill>
                  <a:srgbClr val="000000"/>
                </a:solidFill>
                <a:latin typeface="Arial"/>
                <a:cs typeface="Arial"/>
              </a:rPr>
              <a:t>branch	</a:t>
            </a:r>
            <a:r>
              <a:rPr sz="3733" spc="-47" dirty="0">
                <a:solidFill>
                  <a:srgbClr val="000000"/>
                </a:solidFill>
                <a:latin typeface="Arial"/>
                <a:cs typeface="Arial"/>
              </a:rPr>
              <a:t>&lt;branchname&gt;</a:t>
            </a:r>
            <a:endParaRPr sz="3733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3183" y="3236976"/>
            <a:ext cx="9824720" cy="1335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8368" y="3206497"/>
            <a:ext cx="9806432" cy="1521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3383" y="3277447"/>
            <a:ext cx="9313333" cy="823807"/>
          </a:xfrm>
          <a:custGeom>
            <a:avLst/>
            <a:gdLst/>
            <a:ahLst/>
            <a:cxnLst/>
            <a:rect l="l" t="t" r="r" b="b"/>
            <a:pathLst>
              <a:path w="6985000" h="617855">
                <a:moveTo>
                  <a:pt x="6825691" y="0"/>
                </a:moveTo>
                <a:lnTo>
                  <a:pt x="159105" y="0"/>
                </a:lnTo>
                <a:lnTo>
                  <a:pt x="108816" y="8112"/>
                </a:lnTo>
                <a:lnTo>
                  <a:pt x="65140" y="30703"/>
                </a:lnTo>
                <a:lnTo>
                  <a:pt x="30698" y="65150"/>
                </a:lnTo>
                <a:lnTo>
                  <a:pt x="8111" y="108833"/>
                </a:lnTo>
                <a:lnTo>
                  <a:pt x="0" y="159131"/>
                </a:lnTo>
                <a:lnTo>
                  <a:pt x="0" y="458596"/>
                </a:lnTo>
                <a:lnTo>
                  <a:pt x="8111" y="508894"/>
                </a:lnTo>
                <a:lnTo>
                  <a:pt x="30698" y="552576"/>
                </a:lnTo>
                <a:lnTo>
                  <a:pt x="65140" y="587024"/>
                </a:lnTo>
                <a:lnTo>
                  <a:pt x="108816" y="609615"/>
                </a:lnTo>
                <a:lnTo>
                  <a:pt x="159105" y="617727"/>
                </a:lnTo>
                <a:lnTo>
                  <a:pt x="6825691" y="617727"/>
                </a:lnTo>
                <a:lnTo>
                  <a:pt x="6875988" y="609615"/>
                </a:lnTo>
                <a:lnTo>
                  <a:pt x="6919671" y="587024"/>
                </a:lnTo>
                <a:lnTo>
                  <a:pt x="6954118" y="552576"/>
                </a:lnTo>
                <a:lnTo>
                  <a:pt x="6976709" y="508894"/>
                </a:lnTo>
                <a:lnTo>
                  <a:pt x="6984822" y="458596"/>
                </a:lnTo>
                <a:lnTo>
                  <a:pt x="6984822" y="159131"/>
                </a:lnTo>
                <a:lnTo>
                  <a:pt x="6976709" y="108833"/>
                </a:lnTo>
                <a:lnTo>
                  <a:pt x="6954118" y="65150"/>
                </a:lnTo>
                <a:lnTo>
                  <a:pt x="6919671" y="30703"/>
                </a:lnTo>
                <a:lnTo>
                  <a:pt x="6875988" y="8112"/>
                </a:lnTo>
                <a:lnTo>
                  <a:pt x="682569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6148" y="3360250"/>
            <a:ext cx="8627533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27"/>
              </a:spcBef>
              <a:spcAft>
                <a:spcPts val="0"/>
              </a:spcAft>
              <a:buClrTx/>
              <a:buSzTx/>
              <a:buFontTx/>
              <a:buNone/>
              <a:tabLst>
                <a:tab pos="2098834" algn="l"/>
                <a:tab pos="3139362" algn="l"/>
                <a:tab pos="5483723" algn="l"/>
              </a:tabLst>
              <a:defRPr/>
            </a:pPr>
            <a:r>
              <a:rPr kumimoji="0" sz="3733" b="0" i="0" u="none" strike="noStrike" kern="1200" cap="none" spc="2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Syntax:	</a:t>
            </a:r>
            <a:r>
              <a:rPr kumimoji="0" sz="3733" b="0" i="0" u="none" strike="noStrike" kern="1200" cap="none" spc="7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git	</a:t>
            </a:r>
            <a:r>
              <a:rPr kumimoji="0" sz="3733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checkout	</a:t>
            </a:r>
            <a:r>
              <a:rPr kumimoji="0" sz="3733" b="0" i="0" u="none" strike="noStrike" kern="1200" cap="none" spc="-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&lt;branchname&gt;</a:t>
            </a:r>
            <a:endParaRPr kumimoji="0" sz="37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63291-784C-4ABC-87C9-4E47C6A3AC4D}"/>
              </a:ext>
            </a:extLst>
          </p:cNvPr>
          <p:cNvSpPr txBox="1"/>
          <p:nvPr/>
        </p:nvSpPr>
        <p:spPr>
          <a:xfrm>
            <a:off x="344357" y="170253"/>
            <a:ext cx="7019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IN" sz="36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Git Branch Commands</a:t>
            </a:r>
            <a:endParaRPr lang="en-IN" sz="3600" dirty="0">
              <a:latin typeface="+mj-lt"/>
            </a:endParaRPr>
          </a:p>
          <a:p>
            <a:endParaRPr lang="en-IN" sz="3600" dirty="0">
              <a:latin typeface="+mj-lt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D326D29-6287-4D1E-80C7-625409A1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41</a:t>
            </a:fld>
            <a:endParaRPr lang="en-I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5" y="284648"/>
            <a:ext cx="9289627" cy="11763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Creating </a:t>
            </a:r>
            <a:r>
              <a:rPr kumimoji="0" sz="2400" b="0" i="0" u="none" strike="noStrike" kern="1200" cap="none" spc="-18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Branch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7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Times New Roman"/>
            </a:endParaRPr>
          </a:p>
          <a:p>
            <a:pPr marL="590112" marR="0" lvl="0" indent="-38183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590112" algn="l"/>
                <a:tab pos="590959" algn="l"/>
              </a:tabLst>
              <a:defRPr/>
            </a:pP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Creating </a:t>
            </a:r>
            <a:r>
              <a:rPr kumimoji="0" sz="2400" b="0" i="0" u="none" strike="noStrike" kern="1200" cap="none" spc="-1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and </a:t>
            </a:r>
            <a:r>
              <a:rPr kumimoji="0" sz="2400" b="0" i="0" u="none" strike="noStrike" kern="1200" cap="none" spc="-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switching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to </a:t>
            </a:r>
            <a:r>
              <a:rPr kumimoji="0" sz="2400" b="0" i="0" u="none" strike="noStrike" kern="1200" cap="none" spc="-1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 </a:t>
            </a:r>
            <a:r>
              <a:rPr kumimoji="0" sz="2400" b="0" i="0" u="none" strike="noStrike" kern="1200" cap="none" spc="-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new </a:t>
            </a:r>
            <a:r>
              <a:rPr kumimoji="0" sz="2400" b="0" i="0" u="none" strike="noStrike" kern="1200" cap="none" spc="-1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branch </a:t>
            </a:r>
            <a:r>
              <a:rPr kumimoji="0" sz="24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can </a:t>
            </a:r>
            <a:r>
              <a:rPr kumimoji="0" sz="2400" b="0" i="0" u="none" strike="noStrike" kern="1200" cap="none" spc="-1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be 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done </a:t>
            </a:r>
            <a:r>
              <a:rPr kumimoji="0" sz="2400" b="0" i="0" u="none" strike="noStrike" kern="1200" cap="none" spc="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with </a:t>
            </a:r>
            <a:r>
              <a:rPr kumimoji="0" sz="2400" b="0" i="0" u="none" strike="noStrike" kern="1200" cap="none" spc="-1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using </a:t>
            </a:r>
            <a:r>
              <a:rPr kumimoji="0" sz="2400" b="1" i="0" u="none" strike="noStrike" kern="1200" cap="none" spc="-1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Trebuchet MS"/>
              </a:rPr>
              <a:t>-b</a:t>
            </a:r>
            <a:r>
              <a:rPr kumimoji="0" sz="2400" b="1" i="0" u="none" strike="noStrike" kern="1200" cap="none" spc="-2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Trebuchet MS"/>
              </a:rPr>
              <a:t> </a:t>
            </a:r>
            <a:r>
              <a:rPr kumimoji="0" sz="2400" b="1" i="0" u="none" strike="noStrike" kern="1200" cap="none" spc="-1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Trebuchet MS"/>
              </a:rPr>
              <a:t>flag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357" y="2881985"/>
            <a:ext cx="109093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8770" marR="0" lvl="0" indent="-381837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98770" algn="l"/>
                <a:tab pos="399617" algn="l"/>
              </a:tabLst>
              <a:defRPr/>
            </a:pPr>
            <a:r>
              <a:rPr kumimoji="0" sz="2400" b="1" i="0" u="none" strike="noStrike" kern="1200" cap="none" spc="-15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Branch 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command </a:t>
            </a:r>
            <a:r>
              <a:rPr kumimoji="0" sz="2400" b="0" i="0" u="none" strike="noStrike" kern="1200" cap="none" spc="-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lists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 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-1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branches </a:t>
            </a:r>
            <a:r>
              <a:rPr kumimoji="0" sz="2400" b="0" i="0" u="none" strike="noStrike" kern="1200" cap="none" spc="-1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400" b="0" i="0" u="none" strike="noStrike" kern="1200" cap="none" spc="-1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also </a:t>
            </a:r>
            <a:r>
              <a:rPr kumimoji="0" sz="2400" b="0" i="0" u="none" strike="noStrike" kern="1200" cap="none" spc="-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points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24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current</a:t>
            </a:r>
            <a:r>
              <a:rPr kumimoji="0" sz="2400" b="0" i="0" u="none" strike="noStrike" kern="1200" cap="none" spc="-5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working </a:t>
            </a:r>
            <a:r>
              <a:rPr kumimoji="0" sz="2400" b="0" i="0" u="none" strike="noStrike" kern="1200" cap="none" spc="-1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branch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3183" y="1739393"/>
            <a:ext cx="10385551" cy="1349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6607" y="1708911"/>
            <a:ext cx="10586720" cy="1521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3383" y="1779184"/>
            <a:ext cx="9872979" cy="838200"/>
          </a:xfrm>
          <a:custGeom>
            <a:avLst/>
            <a:gdLst/>
            <a:ahLst/>
            <a:cxnLst/>
            <a:rect l="l" t="t" r="r" b="b"/>
            <a:pathLst>
              <a:path w="7404734" h="628650">
                <a:moveTo>
                  <a:pt x="7242759" y="0"/>
                </a:moveTo>
                <a:lnTo>
                  <a:pt x="161937" y="0"/>
                </a:lnTo>
                <a:lnTo>
                  <a:pt x="118889" y="5785"/>
                </a:lnTo>
                <a:lnTo>
                  <a:pt x="80205" y="22112"/>
                </a:lnTo>
                <a:lnTo>
                  <a:pt x="47431" y="47434"/>
                </a:lnTo>
                <a:lnTo>
                  <a:pt x="22109" y="80207"/>
                </a:lnTo>
                <a:lnTo>
                  <a:pt x="5784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4" y="509763"/>
                </a:lnTo>
                <a:lnTo>
                  <a:pt x="22109" y="548442"/>
                </a:lnTo>
                <a:lnTo>
                  <a:pt x="47431" y="581215"/>
                </a:lnTo>
                <a:lnTo>
                  <a:pt x="80205" y="606537"/>
                </a:lnTo>
                <a:lnTo>
                  <a:pt x="118889" y="622864"/>
                </a:lnTo>
                <a:lnTo>
                  <a:pt x="161937" y="628650"/>
                </a:lnTo>
                <a:lnTo>
                  <a:pt x="7242759" y="628650"/>
                </a:lnTo>
                <a:lnTo>
                  <a:pt x="7285798" y="622864"/>
                </a:lnTo>
                <a:lnTo>
                  <a:pt x="7324476" y="606537"/>
                </a:lnTo>
                <a:lnTo>
                  <a:pt x="7357249" y="581215"/>
                </a:lnTo>
                <a:lnTo>
                  <a:pt x="7382572" y="548442"/>
                </a:lnTo>
                <a:lnTo>
                  <a:pt x="7398898" y="509763"/>
                </a:lnTo>
                <a:lnTo>
                  <a:pt x="7404684" y="466725"/>
                </a:lnTo>
                <a:lnTo>
                  <a:pt x="7404684" y="161925"/>
                </a:lnTo>
                <a:lnTo>
                  <a:pt x="7398898" y="118886"/>
                </a:lnTo>
                <a:lnTo>
                  <a:pt x="7382572" y="80207"/>
                </a:lnTo>
                <a:lnTo>
                  <a:pt x="7357249" y="47434"/>
                </a:lnTo>
                <a:lnTo>
                  <a:pt x="7324476" y="22112"/>
                </a:lnTo>
                <a:lnTo>
                  <a:pt x="7285798" y="5785"/>
                </a:lnTo>
                <a:lnTo>
                  <a:pt x="724275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4794" y="1862666"/>
            <a:ext cx="9409853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27"/>
              </a:spcBef>
              <a:spcAft>
                <a:spcPts val="0"/>
              </a:spcAft>
              <a:buClrTx/>
              <a:buSzTx/>
              <a:buFontTx/>
              <a:buNone/>
              <a:tabLst>
                <a:tab pos="2098834" algn="l"/>
                <a:tab pos="3139362" algn="l"/>
                <a:tab pos="5485416" algn="l"/>
                <a:tab pos="6266023" algn="l"/>
              </a:tabLst>
              <a:defRPr/>
            </a:pPr>
            <a:r>
              <a:rPr kumimoji="0" sz="3733" b="0" i="0" u="none" strike="noStrike" kern="1200" cap="none" spc="2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Syntax:	</a:t>
            </a:r>
            <a:r>
              <a:rPr kumimoji="0" sz="3733" b="0" i="0" u="none" strike="noStrike" kern="1200" cap="none" spc="7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git	</a:t>
            </a:r>
            <a:r>
              <a:rPr kumimoji="0" sz="3733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checkout	</a:t>
            </a:r>
            <a:r>
              <a:rPr kumimoji="0" sz="3733" b="0" i="0" u="none" strike="noStrike" kern="1200" cap="none" spc="3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-b	</a:t>
            </a:r>
            <a:r>
              <a:rPr kumimoji="0" sz="3733" b="0" i="0" u="none" strike="noStrike" kern="1200" cap="none" spc="-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&lt;branchname&gt;</a:t>
            </a:r>
            <a:endParaRPr kumimoji="0" sz="37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3183" y="3602735"/>
            <a:ext cx="5898896" cy="1351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8207" y="3572256"/>
            <a:ext cx="5898896" cy="1521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3383" y="3643544"/>
            <a:ext cx="5387339" cy="838200"/>
          </a:xfrm>
          <a:custGeom>
            <a:avLst/>
            <a:gdLst/>
            <a:ahLst/>
            <a:cxnLst/>
            <a:rect l="l" t="t" r="r" b="b"/>
            <a:pathLst>
              <a:path w="4040504" h="628650">
                <a:moveTo>
                  <a:pt x="3878275" y="0"/>
                </a:moveTo>
                <a:lnTo>
                  <a:pt x="161937" y="0"/>
                </a:lnTo>
                <a:lnTo>
                  <a:pt x="118889" y="5776"/>
                </a:lnTo>
                <a:lnTo>
                  <a:pt x="80205" y="22083"/>
                </a:lnTo>
                <a:lnTo>
                  <a:pt x="47431" y="47386"/>
                </a:lnTo>
                <a:lnTo>
                  <a:pt x="22109" y="80151"/>
                </a:lnTo>
                <a:lnTo>
                  <a:pt x="5784" y="118842"/>
                </a:lnTo>
                <a:lnTo>
                  <a:pt x="0" y="161925"/>
                </a:lnTo>
                <a:lnTo>
                  <a:pt x="0" y="466725"/>
                </a:lnTo>
                <a:lnTo>
                  <a:pt x="5784" y="509763"/>
                </a:lnTo>
                <a:lnTo>
                  <a:pt x="22109" y="548442"/>
                </a:lnTo>
                <a:lnTo>
                  <a:pt x="47431" y="581215"/>
                </a:lnTo>
                <a:lnTo>
                  <a:pt x="80205" y="606537"/>
                </a:lnTo>
                <a:lnTo>
                  <a:pt x="118889" y="622864"/>
                </a:lnTo>
                <a:lnTo>
                  <a:pt x="161937" y="628650"/>
                </a:lnTo>
                <a:lnTo>
                  <a:pt x="3878275" y="628650"/>
                </a:lnTo>
                <a:lnTo>
                  <a:pt x="3921367" y="622864"/>
                </a:lnTo>
                <a:lnTo>
                  <a:pt x="3960082" y="606537"/>
                </a:lnTo>
                <a:lnTo>
                  <a:pt x="3992876" y="581215"/>
                </a:lnTo>
                <a:lnTo>
                  <a:pt x="4018210" y="548442"/>
                </a:lnTo>
                <a:lnTo>
                  <a:pt x="4034541" y="509763"/>
                </a:lnTo>
                <a:lnTo>
                  <a:pt x="4040327" y="466725"/>
                </a:lnTo>
                <a:lnTo>
                  <a:pt x="4040327" y="161925"/>
                </a:lnTo>
                <a:lnTo>
                  <a:pt x="4034541" y="118842"/>
                </a:lnTo>
                <a:lnTo>
                  <a:pt x="4018210" y="80151"/>
                </a:lnTo>
                <a:lnTo>
                  <a:pt x="3992876" y="47386"/>
                </a:lnTo>
                <a:lnTo>
                  <a:pt x="3960082" y="22083"/>
                </a:lnTo>
                <a:lnTo>
                  <a:pt x="3921367" y="5776"/>
                </a:lnTo>
                <a:lnTo>
                  <a:pt x="387827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6394" y="3727298"/>
            <a:ext cx="4720167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27"/>
              </a:spcBef>
              <a:spcAft>
                <a:spcPts val="0"/>
              </a:spcAft>
              <a:buClrTx/>
              <a:buSzTx/>
              <a:buFontTx/>
              <a:buNone/>
              <a:tabLst>
                <a:tab pos="2099681" algn="l"/>
                <a:tab pos="3140208" algn="l"/>
              </a:tabLst>
              <a:defRPr/>
            </a:pPr>
            <a:r>
              <a:rPr kumimoji="0" sz="3733" b="0" i="0" u="none" strike="noStrike" kern="1200" cap="none" spc="2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Syntax:	</a:t>
            </a:r>
            <a:r>
              <a:rPr kumimoji="0" sz="3733" b="0" i="0" u="none" strike="noStrike" kern="1200" cap="none" spc="7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git	</a:t>
            </a:r>
            <a:r>
              <a:rPr kumimoji="0" sz="3733" b="0" i="0" u="none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branch</a:t>
            </a:r>
            <a:endParaRPr kumimoji="0" sz="37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52491-60DF-40EB-A6B6-5AD9A0858BE6}"/>
              </a:ext>
            </a:extLst>
          </p:cNvPr>
          <p:cNvSpPr txBox="1"/>
          <p:nvPr/>
        </p:nvSpPr>
        <p:spPr>
          <a:xfrm>
            <a:off x="344357" y="170253"/>
            <a:ext cx="7019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IN" sz="36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Git Branch Commands</a:t>
            </a:r>
            <a:endParaRPr lang="en-IN" sz="3600" dirty="0">
              <a:latin typeface="+mj-lt"/>
            </a:endParaRPr>
          </a:p>
          <a:p>
            <a:endParaRPr lang="en-IN" sz="3600" dirty="0">
              <a:latin typeface="+mj-lt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A3A6EE0-A8EB-4985-B6F3-9175E279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42</a:t>
            </a:fld>
            <a:endParaRPr lang="en-I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4" y="284648"/>
            <a:ext cx="13487265" cy="190992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Merging </a:t>
            </a:r>
            <a:r>
              <a:rPr kumimoji="0" sz="2200" b="0" i="0" u="none" strike="noStrike" kern="1200" cap="none" spc="-3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in</a:t>
            </a:r>
            <a:r>
              <a:rPr kumimoji="0" sz="2200" b="0" i="0" u="none" strike="noStrike" kern="1200" cap="none" spc="-14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6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Git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593499" marR="0" lvl="0" indent="0" algn="l" defTabSz="914400" rtl="0" eaLnBrk="1" fontAlgn="auto" latinLnBrk="0" hangingPunct="1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95A82"/>
              </a:buClr>
              <a:buSzTx/>
              <a:buFontTx/>
              <a:buNone/>
              <a:tabLst>
                <a:tab pos="975336" algn="l"/>
                <a:tab pos="976182" algn="l"/>
              </a:tabLst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Times New Roman"/>
            </a:endParaRPr>
          </a:p>
          <a:p>
            <a:pPr marL="936399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95A82"/>
              </a:buClr>
              <a:buSzTx/>
              <a:buFont typeface="Arial" panose="020B0604020202020204" pitchFamily="34" charset="0"/>
              <a:buChar char="•"/>
              <a:tabLst>
                <a:tab pos="975336" algn="l"/>
                <a:tab pos="976182" algn="l"/>
              </a:tabLst>
              <a:defRPr/>
            </a:pPr>
            <a:r>
              <a:rPr kumimoji="0" sz="2200" b="0" i="0" u="none" strike="noStrike" kern="1200" cap="none" spc="4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Merging </a:t>
            </a:r>
            <a:r>
              <a:rPr kumimoji="0" sz="2200" b="0" i="0" u="none" strike="noStrike" kern="1200" cap="none" spc="-7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integrates </a:t>
            </a:r>
            <a:r>
              <a:rPr kumimoji="0" sz="2200" b="0" i="0" u="none" strike="noStrike" kern="1200" cap="none" spc="27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 </a:t>
            </a:r>
            <a:r>
              <a:rPr kumimoji="0" sz="2200" b="0" i="0" u="none" strike="noStrike" kern="1200" cap="none" spc="-53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changes 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made </a:t>
            </a:r>
            <a:r>
              <a:rPr kumimoji="0" sz="2200" b="0" i="0" u="none" strike="noStrike" kern="1200" cap="none" spc="27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in different </a:t>
            </a:r>
            <a:r>
              <a:rPr kumimoji="0" sz="2200" b="0" i="0" u="none" strike="noStrike" kern="1200" cap="none" spc="-47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branches </a:t>
            </a:r>
            <a:r>
              <a:rPr kumimoji="0" sz="2200" b="0" i="0" u="none" strike="noStrike" kern="1200" cap="none" spc="67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into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one</a:t>
            </a:r>
            <a:r>
              <a:rPr kumimoji="0" sz="2200" b="0" i="0" u="none" strike="noStrike" kern="1200" cap="none" spc="-207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single</a:t>
            </a:r>
            <a:r>
              <a:rPr kumimoji="0" lang="en-IN" sz="2200" b="0" i="0" u="none" strike="noStrike" kern="1200" cap="none" spc="-2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branch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962636" marR="0" lvl="0" indent="0" algn="ctr" defTabSz="914400" rtl="0" eaLnBrk="1" fontAlgn="auto" latinLnBrk="0" hangingPunct="1">
              <a:lnSpc>
                <a:spcPct val="100000"/>
              </a:lnSpc>
              <a:spcBef>
                <a:spcPts val="14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8829" y="1666768"/>
            <a:ext cx="3744468" cy="3160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AEADB-F424-4D6B-86D0-9DED1AA55BDD}"/>
              </a:ext>
            </a:extLst>
          </p:cNvPr>
          <p:cNvSpPr txBox="1"/>
          <p:nvPr/>
        </p:nvSpPr>
        <p:spPr>
          <a:xfrm>
            <a:off x="152534" y="199336"/>
            <a:ext cx="437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Git Merge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C325D72-7C7E-4E10-8EBA-8F2AE3AD71AF}"/>
              </a:ext>
            </a:extLst>
          </p:cNvPr>
          <p:cNvSpPr/>
          <p:nvPr/>
        </p:nvSpPr>
        <p:spPr>
          <a:xfrm>
            <a:off x="2338521" y="5238639"/>
            <a:ext cx="5332583" cy="838200"/>
          </a:xfrm>
          <a:custGeom>
            <a:avLst/>
            <a:gdLst/>
            <a:ahLst/>
            <a:cxnLst/>
            <a:rect l="l" t="t" r="r" b="b"/>
            <a:pathLst>
              <a:path w="6247130" h="628650">
                <a:moveTo>
                  <a:pt x="6084773" y="0"/>
                </a:moveTo>
                <a:lnTo>
                  <a:pt x="161937" y="0"/>
                </a:lnTo>
                <a:lnTo>
                  <a:pt x="118889" y="5785"/>
                </a:lnTo>
                <a:lnTo>
                  <a:pt x="80205" y="22112"/>
                </a:lnTo>
                <a:lnTo>
                  <a:pt x="47431" y="47434"/>
                </a:lnTo>
                <a:lnTo>
                  <a:pt x="22109" y="80207"/>
                </a:lnTo>
                <a:lnTo>
                  <a:pt x="5784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4" y="509763"/>
                </a:lnTo>
                <a:lnTo>
                  <a:pt x="22109" y="548442"/>
                </a:lnTo>
                <a:lnTo>
                  <a:pt x="47431" y="581215"/>
                </a:lnTo>
                <a:lnTo>
                  <a:pt x="80205" y="606537"/>
                </a:lnTo>
                <a:lnTo>
                  <a:pt x="118889" y="622864"/>
                </a:lnTo>
                <a:lnTo>
                  <a:pt x="161937" y="628650"/>
                </a:lnTo>
                <a:lnTo>
                  <a:pt x="6084773" y="628650"/>
                </a:lnTo>
                <a:lnTo>
                  <a:pt x="6127856" y="622864"/>
                </a:lnTo>
                <a:lnTo>
                  <a:pt x="6166547" y="606537"/>
                </a:lnTo>
                <a:lnTo>
                  <a:pt x="6199311" y="581215"/>
                </a:lnTo>
                <a:lnTo>
                  <a:pt x="6224614" y="548442"/>
                </a:lnTo>
                <a:lnTo>
                  <a:pt x="6240921" y="509763"/>
                </a:lnTo>
                <a:lnTo>
                  <a:pt x="6246698" y="466725"/>
                </a:lnTo>
                <a:lnTo>
                  <a:pt x="6246698" y="161925"/>
                </a:lnTo>
                <a:lnTo>
                  <a:pt x="6240921" y="118886"/>
                </a:lnTo>
                <a:lnTo>
                  <a:pt x="6224614" y="80207"/>
                </a:lnTo>
                <a:lnTo>
                  <a:pt x="6199311" y="47434"/>
                </a:lnTo>
                <a:lnTo>
                  <a:pt x="6166547" y="22112"/>
                </a:lnTo>
                <a:lnTo>
                  <a:pt x="6127856" y="5785"/>
                </a:lnTo>
                <a:lnTo>
                  <a:pt x="608477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27"/>
              </a:spcBef>
              <a:spcAft>
                <a:spcPts val="0"/>
              </a:spcAft>
              <a:buClrTx/>
              <a:buSzTx/>
              <a:buFontTx/>
              <a:buNone/>
              <a:tabLst>
                <a:tab pos="2099681" algn="l"/>
                <a:tab pos="3140208" algn="l"/>
                <a:tab pos="4702269" algn="l"/>
              </a:tabLst>
              <a:defRPr/>
            </a:pPr>
            <a:endParaRPr kumimoji="0" lang="en-IN" sz="2400" b="0" i="0" u="none" strike="noStrike" kern="1200" cap="none" spc="267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27"/>
              </a:spcBef>
              <a:spcAft>
                <a:spcPts val="0"/>
              </a:spcAft>
              <a:buClrTx/>
              <a:buSzTx/>
              <a:buFontTx/>
              <a:buNone/>
              <a:tabLst>
                <a:tab pos="2099681" algn="l"/>
                <a:tab pos="3140208" algn="l"/>
                <a:tab pos="4702269" algn="l"/>
              </a:tabLst>
              <a:defRPr/>
            </a:pPr>
            <a:r>
              <a:rPr kumimoji="0" lang="en-IN" sz="2400" b="0" i="0" u="none" strike="noStrike" kern="1200" cap="none" spc="2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Syntax: </a:t>
            </a:r>
            <a:r>
              <a:rPr kumimoji="0" lang="en-IN" sz="2400" b="0" i="0" u="none" strike="noStrike" kern="1200" cap="none" spc="7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git	</a:t>
            </a:r>
            <a:r>
              <a:rPr kumimoji="0" lang="en-IN" sz="2400" b="0" i="0" u="none" strike="noStrike" kern="1200" cap="none" spc="-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merge	</a:t>
            </a:r>
            <a:r>
              <a:rPr kumimoji="0" lang="en-IN" sz="2400" b="0" i="0" u="none" strike="noStrike" kern="1200" cap="none" spc="-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lang="en-IN" sz="2400" b="0" i="0" u="none" strike="noStrike" kern="1200" cap="none" spc="-47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branchname</a:t>
            </a:r>
            <a:r>
              <a:rPr kumimoji="0" lang="en-IN" sz="2400" b="0" i="0" u="none" strike="noStrike" kern="1200" cap="none" spc="-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63AFA-977B-4041-822B-C2D9BAC99767}"/>
              </a:ext>
            </a:extLst>
          </p:cNvPr>
          <p:cNvSpPr txBox="1"/>
          <p:nvPr/>
        </p:nvSpPr>
        <p:spPr>
          <a:xfrm>
            <a:off x="2024009" y="6388686"/>
            <a:ext cx="68220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33" marR="0" lvl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tabLst>
                <a:tab pos="398770" algn="l"/>
                <a:tab pos="399617" algn="l"/>
              </a:tabLst>
              <a:defRPr/>
            </a:pPr>
            <a:r>
              <a:rPr kumimoji="0" lang="en-US" sz="180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</a:t>
            </a:r>
            <a:r>
              <a:rPr kumimoji="0" lang="en-US" sz="220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 </a:t>
            </a:r>
            <a:r>
              <a:rPr kumimoji="0" lang="en-US" sz="2200" b="0" i="0" u="none" strike="noStrike" kern="1200" cap="none" spc="-1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branch </a:t>
            </a:r>
            <a:r>
              <a:rPr kumimoji="0" lang="en-US" sz="22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mentioned </a:t>
            </a:r>
            <a:r>
              <a:rPr kumimoji="0" lang="en-US" sz="2200" b="0" i="0" u="none" strike="noStrike" kern="1200" cap="none" spc="-1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is </a:t>
            </a:r>
            <a:r>
              <a:rPr kumimoji="0" lang="en-US" sz="2200" b="0" i="0" u="none" strike="noStrike" kern="1200" cap="none" spc="-1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merged </a:t>
            </a:r>
            <a:r>
              <a:rPr kumimoji="0" lang="en-US" sz="2200" b="0" i="0" u="none" strike="noStrike" kern="120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into </a:t>
            </a:r>
            <a:r>
              <a:rPr kumimoji="0" lang="en-US" sz="22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 </a:t>
            </a:r>
            <a:r>
              <a:rPr kumimoji="0" lang="en-US" sz="2200" b="0" i="0" u="none" strike="noStrike" kern="1200" cap="none" spc="-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current</a:t>
            </a:r>
            <a:r>
              <a:rPr kumimoji="0" lang="en-US" sz="2200" b="0" i="0" u="none" strike="noStrike" kern="1200" cap="none" spc="-2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lang="en-US" sz="2200" b="0" i="0" u="none" strike="noStrike" kern="1200" cap="none" spc="-1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branch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11E33-7F02-4B8A-AF80-FBE1C3B0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43</a:t>
            </a:fld>
            <a:endParaRPr lang="en-I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5" y="284648"/>
            <a:ext cx="11639415" cy="15559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Merging </a:t>
            </a:r>
            <a:r>
              <a:rPr kumimoji="0" sz="2000" b="0" i="0" u="none" strike="noStrike" kern="1200" cap="none" spc="-3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in</a:t>
            </a:r>
            <a:r>
              <a:rPr kumimoji="0" sz="2000" b="0" i="0" u="none" strike="noStrike" kern="1200" cap="none" spc="-14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6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Git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/>
            </a:endParaRPr>
          </a:p>
          <a:p>
            <a:pPr marL="590112" marR="0" lvl="0" indent="-38183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590112" algn="l"/>
                <a:tab pos="590959" algn="l"/>
              </a:tabLst>
              <a:defRPr/>
            </a:pPr>
            <a:r>
              <a:rPr kumimoji="0" sz="20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All </a:t>
            </a:r>
            <a:r>
              <a:rPr kumimoji="0" sz="20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 </a:t>
            </a:r>
            <a:r>
              <a:rPr kumimoji="0" sz="2000" b="0" i="0" u="none" strike="noStrike" kern="1200" cap="none" spc="-1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changes </a:t>
            </a:r>
            <a:r>
              <a:rPr kumimoji="0" sz="20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made </a:t>
            </a:r>
            <a:r>
              <a:rPr kumimoji="0" sz="2000" b="0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in </a:t>
            </a:r>
            <a:r>
              <a:rPr kumimoji="0" sz="2000" b="1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Trebuchet MS"/>
              </a:rPr>
              <a:t>Branch1 </a:t>
            </a:r>
            <a:r>
              <a:rPr kumimoji="0" sz="2000" b="0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after </a:t>
            </a:r>
            <a:r>
              <a:rPr kumimoji="0" sz="20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merging </a:t>
            </a:r>
            <a:r>
              <a:rPr kumimoji="0" sz="2000" b="0" i="0" u="none" strike="noStrike" kern="1200" cap="none" spc="-1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are </a:t>
            </a:r>
            <a:r>
              <a:rPr kumimoji="0" sz="2000" b="0" i="0" u="none" strike="noStrike" kern="1200" cap="none" spc="-1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available </a:t>
            </a:r>
            <a:r>
              <a:rPr kumimoji="0" sz="2000" b="0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in </a:t>
            </a:r>
            <a:r>
              <a:rPr kumimoji="0" sz="20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the</a:t>
            </a:r>
            <a:r>
              <a:rPr kumimoji="0" sz="2000" b="0" i="0" u="none" strike="noStrike" kern="1200" cap="none" spc="-4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Merged</a:t>
            </a:r>
            <a:r>
              <a:rPr kumimoji="0" lang="en-IN" sz="20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branch(Master)</a:t>
            </a:r>
            <a:endParaRPr kumimoji="0" lang="en-IN" sz="2000" b="0" i="0" u="none" strike="noStrike" kern="1200" cap="none" spc="-87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2082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90112" algn="l"/>
                <a:tab pos="590959" algn="l"/>
              </a:tabLst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  <a:p>
            <a:pPr marL="590112" marR="0" lvl="0" indent="-38183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590112" algn="l"/>
                <a:tab pos="590959" algn="l"/>
              </a:tabLst>
              <a:defRPr/>
            </a:pPr>
            <a:r>
              <a:rPr kumimoji="0" sz="20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Branch1 </a:t>
            </a:r>
            <a:r>
              <a:rPr kumimoji="0" sz="2000" b="0" i="0" u="none" strike="noStrike" kern="1200" cap="none" spc="-1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becomes </a:t>
            </a:r>
            <a:r>
              <a:rPr kumimoji="0" sz="2000" b="0" i="0" u="none" strike="noStrike" kern="1200" cap="none" spc="-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redundant </a:t>
            </a:r>
            <a:r>
              <a:rPr kumimoji="0" sz="2000" b="0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after </a:t>
            </a:r>
            <a:r>
              <a:rPr kumimoji="0" sz="20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merging, </a:t>
            </a:r>
            <a:r>
              <a:rPr kumimoji="0" sz="2000" b="0" i="0" u="none" strike="noStrike" kern="1200" cap="none" spc="-1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hence </a:t>
            </a:r>
            <a:r>
              <a:rPr kumimoji="0" sz="2000" b="0" i="0" u="none" strike="noStrike" kern="1200" cap="none" spc="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it </a:t>
            </a:r>
            <a:r>
              <a:rPr kumimoji="0" sz="20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can </a:t>
            </a:r>
            <a:r>
              <a:rPr kumimoji="0" sz="2000" b="0" i="0" u="none" strike="noStrike" kern="1200" cap="none" spc="-1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be</a:t>
            </a:r>
            <a:r>
              <a:rPr kumimoji="0" sz="2000" b="0" i="0" u="none" strike="noStrike" kern="1200" cap="none" spc="-3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deleted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7409" y="2475676"/>
            <a:ext cx="11104541" cy="3807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7D336-4334-452E-A3C3-9CA7F8BDC24C}"/>
              </a:ext>
            </a:extLst>
          </p:cNvPr>
          <p:cNvSpPr txBox="1"/>
          <p:nvPr/>
        </p:nvSpPr>
        <p:spPr>
          <a:xfrm>
            <a:off x="152535" y="205363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6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Git Merge</a:t>
            </a:r>
            <a:endParaRPr lang="en-IN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58311-36BF-4A85-B7CA-772961E5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44</a:t>
            </a:fld>
            <a:endParaRPr lang="en-I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5" y="284648"/>
            <a:ext cx="6261100" cy="11763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9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Deleting </a:t>
            </a:r>
            <a:r>
              <a:rPr kumimoji="0" sz="2400" b="0" i="0" u="none" strike="noStrike" kern="1200" cap="none" spc="-18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400" b="0" i="0" u="none" strike="noStrike" kern="1200" cap="none" spc="-13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Branch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7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90112" marR="0" lvl="0" indent="-38183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90112" algn="l"/>
                <a:tab pos="590959" algn="l"/>
              </a:tabLst>
              <a:defRPr/>
            </a:pPr>
            <a:r>
              <a:rPr kumimoji="0" sz="24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rebuchet MS"/>
              </a:rPr>
              <a:t>Merged </a:t>
            </a:r>
            <a:r>
              <a:rPr kumimoji="0" sz="2400" b="0" i="0" u="none" strike="noStrike" kern="1200" cap="none" spc="-1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branches </a:t>
            </a:r>
            <a:r>
              <a:rPr kumimoji="0" sz="24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can </a:t>
            </a:r>
            <a:r>
              <a:rPr kumimoji="0" sz="2400" b="0" i="0" u="none" strike="noStrike" kern="1200" cap="none" spc="-1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be </a:t>
            </a:r>
            <a:r>
              <a:rPr kumimoji="0" sz="2400" b="0" i="0" u="none" strike="noStrike" kern="1200" cap="none" spc="-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deleted </a:t>
            </a:r>
            <a:r>
              <a:rPr kumimoji="0" sz="2400" b="0" i="0" u="none" strike="noStrike" kern="1200" cap="none" spc="-1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using </a:t>
            </a:r>
            <a:r>
              <a:rPr kumimoji="0" sz="2400" b="0" i="0" u="none" strike="noStrike" kern="1200" cap="none" spc="-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-</a:t>
            </a:r>
            <a:r>
              <a:rPr kumimoji="0" sz="2400" b="1" i="0" u="none" strike="noStrike" kern="1200" cap="none" spc="-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rebuchet MS"/>
              </a:rPr>
              <a:t>d</a:t>
            </a:r>
            <a:r>
              <a:rPr kumimoji="0" sz="2400" b="1" i="0" u="none" strike="noStrike" kern="1200" cap="none" spc="-1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flag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356" y="2881985"/>
            <a:ext cx="644144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8770" marR="0" lvl="0" indent="-381837" algn="l" defTabSz="91440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98770" algn="l"/>
                <a:tab pos="399617" algn="l"/>
              </a:tabLst>
              <a:defRPr/>
            </a:pPr>
            <a:r>
              <a:rPr kumimoji="0" sz="2400" b="1" i="0" u="none" strike="noStrike" kern="1200" cap="none" spc="-1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rebuchet MS"/>
              </a:rPr>
              <a:t>Unmerged </a:t>
            </a:r>
            <a:r>
              <a:rPr kumimoji="0" sz="2400" b="0" i="0" u="none" strike="noStrike" kern="1200" cap="none" spc="-1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branches </a:t>
            </a:r>
            <a:r>
              <a:rPr kumimoji="0" sz="24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can </a:t>
            </a:r>
            <a:r>
              <a:rPr kumimoji="0" sz="2400" b="0" i="0" u="none" strike="noStrike" kern="1200" cap="none" spc="-1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be </a:t>
            </a:r>
            <a:r>
              <a:rPr kumimoji="0" sz="2400" b="0" i="0" u="none" strike="noStrike" kern="1200" cap="none" spc="-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deleted </a:t>
            </a:r>
            <a:r>
              <a:rPr kumimoji="0" sz="2400" b="0" i="0" u="none" strike="noStrike" kern="1200" cap="none" spc="-1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using </a:t>
            </a:r>
            <a:r>
              <a:rPr kumimoji="0" sz="2400" b="1" i="0" u="none" strike="noStrike" kern="1200" cap="none" spc="-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rebuchet MS"/>
              </a:rPr>
              <a:t>-D</a:t>
            </a:r>
            <a:r>
              <a:rPr kumimoji="0" sz="2400" b="1" i="0" u="none" strike="noStrike" kern="1200" cap="none" spc="-2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flag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4415" y="1591055"/>
            <a:ext cx="9792208" cy="1349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3296" y="1560576"/>
            <a:ext cx="10066528" cy="1521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5360" y="1630680"/>
            <a:ext cx="9280312" cy="838200"/>
          </a:xfrm>
          <a:custGeom>
            <a:avLst/>
            <a:gdLst/>
            <a:ahLst/>
            <a:cxnLst/>
            <a:rect l="l" t="t" r="r" b="b"/>
            <a:pathLst>
              <a:path w="6960234" h="628650">
                <a:moveTo>
                  <a:pt x="6797954" y="0"/>
                </a:moveTo>
                <a:lnTo>
                  <a:pt x="161925" y="0"/>
                </a:lnTo>
                <a:lnTo>
                  <a:pt x="118877" y="5776"/>
                </a:lnTo>
                <a:lnTo>
                  <a:pt x="80196" y="22083"/>
                </a:lnTo>
                <a:lnTo>
                  <a:pt x="47424" y="47386"/>
                </a:lnTo>
                <a:lnTo>
                  <a:pt x="22106" y="80151"/>
                </a:lnTo>
                <a:lnTo>
                  <a:pt x="5783" y="118842"/>
                </a:lnTo>
                <a:lnTo>
                  <a:pt x="0" y="161925"/>
                </a:lnTo>
                <a:lnTo>
                  <a:pt x="0" y="466725"/>
                </a:lnTo>
                <a:lnTo>
                  <a:pt x="5783" y="509763"/>
                </a:lnTo>
                <a:lnTo>
                  <a:pt x="22106" y="548442"/>
                </a:lnTo>
                <a:lnTo>
                  <a:pt x="47424" y="581215"/>
                </a:lnTo>
                <a:lnTo>
                  <a:pt x="80196" y="606537"/>
                </a:lnTo>
                <a:lnTo>
                  <a:pt x="118877" y="622864"/>
                </a:lnTo>
                <a:lnTo>
                  <a:pt x="161925" y="628650"/>
                </a:lnTo>
                <a:lnTo>
                  <a:pt x="6797954" y="628650"/>
                </a:lnTo>
                <a:lnTo>
                  <a:pt x="6840993" y="622864"/>
                </a:lnTo>
                <a:lnTo>
                  <a:pt x="6879671" y="606537"/>
                </a:lnTo>
                <a:lnTo>
                  <a:pt x="6912444" y="581215"/>
                </a:lnTo>
                <a:lnTo>
                  <a:pt x="6937767" y="548442"/>
                </a:lnTo>
                <a:lnTo>
                  <a:pt x="6954093" y="509763"/>
                </a:lnTo>
                <a:lnTo>
                  <a:pt x="6959879" y="466725"/>
                </a:lnTo>
                <a:lnTo>
                  <a:pt x="6959879" y="161925"/>
                </a:lnTo>
                <a:lnTo>
                  <a:pt x="6954093" y="118842"/>
                </a:lnTo>
                <a:lnTo>
                  <a:pt x="6937767" y="80151"/>
                </a:lnTo>
                <a:lnTo>
                  <a:pt x="6912444" y="47386"/>
                </a:lnTo>
                <a:lnTo>
                  <a:pt x="6879671" y="22083"/>
                </a:lnTo>
                <a:lnTo>
                  <a:pt x="6840993" y="5776"/>
                </a:lnTo>
                <a:lnTo>
                  <a:pt x="679795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2295" y="1720056"/>
            <a:ext cx="8887460" cy="5906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  <a:tabLst>
                <a:tab pos="2098834" algn="l"/>
                <a:tab pos="3139362" algn="l"/>
                <a:tab pos="4963036" algn="l"/>
                <a:tab pos="5745336" algn="l"/>
              </a:tabLst>
            </a:pPr>
            <a:r>
              <a:rPr sz="3733" spc="133" dirty="0">
                <a:solidFill>
                  <a:srgbClr val="000000"/>
                </a:solidFill>
                <a:latin typeface="Arial"/>
                <a:cs typeface="Arial"/>
              </a:rPr>
              <a:t>Synta</a:t>
            </a:r>
            <a:r>
              <a:rPr sz="3733" spc="593" dirty="0">
                <a:solidFill>
                  <a:srgbClr val="000000"/>
                </a:solidFill>
                <a:latin typeface="Arial"/>
                <a:cs typeface="Arial"/>
              </a:rPr>
              <a:t>x:</a:t>
            </a:r>
            <a:r>
              <a:rPr sz="3733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3733" spc="733" dirty="0">
                <a:solidFill>
                  <a:srgbClr val="000000"/>
                </a:solidFill>
                <a:latin typeface="Arial"/>
                <a:cs typeface="Arial"/>
              </a:rPr>
              <a:t>git</a:t>
            </a:r>
            <a:r>
              <a:rPr sz="3733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3733" spc="487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sz="3733" spc="293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3733" spc="20" dirty="0">
                <a:solidFill>
                  <a:srgbClr val="000000"/>
                </a:solidFill>
                <a:latin typeface="Arial"/>
                <a:cs typeface="Arial"/>
              </a:rPr>
              <a:t>anch</a:t>
            </a:r>
            <a:r>
              <a:rPr sz="3733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3733" spc="793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3733" spc="-27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3733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3733" spc="-140" dirty="0">
                <a:solidFill>
                  <a:srgbClr val="000000"/>
                </a:solidFill>
                <a:latin typeface="Arial"/>
                <a:cs typeface="Arial"/>
              </a:rPr>
              <a:t>&lt;</a:t>
            </a:r>
            <a:r>
              <a:rPr sz="3733" spc="-27" dirty="0">
                <a:solidFill>
                  <a:srgbClr val="000000"/>
                </a:solidFill>
                <a:latin typeface="Arial"/>
                <a:cs typeface="Arial"/>
              </a:rPr>
              <a:t>branchnam</a:t>
            </a:r>
            <a:r>
              <a:rPr sz="3733" spc="-33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3733" spc="-133" dirty="0">
                <a:solidFill>
                  <a:srgbClr val="000000"/>
                </a:solidFill>
                <a:latin typeface="Arial"/>
                <a:cs typeface="Arial"/>
              </a:rPr>
              <a:t>&gt;</a:t>
            </a:r>
            <a:endParaRPr sz="3733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4415" y="3675888"/>
            <a:ext cx="9792208" cy="1351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3296" y="3645407"/>
            <a:ext cx="10066528" cy="1521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5360" y="3717035"/>
            <a:ext cx="9280312" cy="838200"/>
          </a:xfrm>
          <a:custGeom>
            <a:avLst/>
            <a:gdLst/>
            <a:ahLst/>
            <a:cxnLst/>
            <a:rect l="l" t="t" r="r" b="b"/>
            <a:pathLst>
              <a:path w="6960234" h="628650">
                <a:moveTo>
                  <a:pt x="6797954" y="0"/>
                </a:moveTo>
                <a:lnTo>
                  <a:pt x="161925" y="0"/>
                </a:lnTo>
                <a:lnTo>
                  <a:pt x="118877" y="5785"/>
                </a:lnTo>
                <a:lnTo>
                  <a:pt x="80196" y="22112"/>
                </a:lnTo>
                <a:lnTo>
                  <a:pt x="47424" y="47434"/>
                </a:lnTo>
                <a:lnTo>
                  <a:pt x="22106" y="80207"/>
                </a:lnTo>
                <a:lnTo>
                  <a:pt x="5783" y="118886"/>
                </a:lnTo>
                <a:lnTo>
                  <a:pt x="0" y="161925"/>
                </a:lnTo>
                <a:lnTo>
                  <a:pt x="0" y="466725"/>
                </a:lnTo>
                <a:lnTo>
                  <a:pt x="5783" y="509763"/>
                </a:lnTo>
                <a:lnTo>
                  <a:pt x="22106" y="548442"/>
                </a:lnTo>
                <a:lnTo>
                  <a:pt x="47424" y="581215"/>
                </a:lnTo>
                <a:lnTo>
                  <a:pt x="80196" y="606537"/>
                </a:lnTo>
                <a:lnTo>
                  <a:pt x="118877" y="622864"/>
                </a:lnTo>
                <a:lnTo>
                  <a:pt x="161925" y="628650"/>
                </a:lnTo>
                <a:lnTo>
                  <a:pt x="6797954" y="628650"/>
                </a:lnTo>
                <a:lnTo>
                  <a:pt x="6840993" y="622864"/>
                </a:lnTo>
                <a:lnTo>
                  <a:pt x="6879671" y="606537"/>
                </a:lnTo>
                <a:lnTo>
                  <a:pt x="6912444" y="581215"/>
                </a:lnTo>
                <a:lnTo>
                  <a:pt x="6937767" y="548442"/>
                </a:lnTo>
                <a:lnTo>
                  <a:pt x="6954093" y="509763"/>
                </a:lnTo>
                <a:lnTo>
                  <a:pt x="6959879" y="466725"/>
                </a:lnTo>
                <a:lnTo>
                  <a:pt x="6959879" y="161925"/>
                </a:lnTo>
                <a:lnTo>
                  <a:pt x="6954093" y="118886"/>
                </a:lnTo>
                <a:lnTo>
                  <a:pt x="6937767" y="80207"/>
                </a:lnTo>
                <a:lnTo>
                  <a:pt x="6912444" y="47434"/>
                </a:lnTo>
                <a:lnTo>
                  <a:pt x="6879671" y="22112"/>
                </a:lnTo>
                <a:lnTo>
                  <a:pt x="6840993" y="5785"/>
                </a:lnTo>
                <a:lnTo>
                  <a:pt x="679795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2295" y="3801194"/>
            <a:ext cx="8887460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0" lvl="0" indent="0" algn="l" defTabSz="914400" rtl="0" eaLnBrk="1" fontAlgn="auto" latinLnBrk="0" hangingPunct="1">
              <a:lnSpc>
                <a:spcPct val="100000"/>
              </a:lnSpc>
              <a:spcBef>
                <a:spcPts val="127"/>
              </a:spcBef>
              <a:spcAft>
                <a:spcPts val="0"/>
              </a:spcAft>
              <a:buClrTx/>
              <a:buSzTx/>
              <a:buFontTx/>
              <a:buNone/>
              <a:tabLst>
                <a:tab pos="2098834" algn="l"/>
                <a:tab pos="3139362" algn="l"/>
                <a:tab pos="4963036" algn="l"/>
                <a:tab pos="5745336" algn="l"/>
              </a:tabLst>
              <a:defRPr/>
            </a:pPr>
            <a:r>
              <a:rPr kumimoji="0" sz="3733" b="0" i="0" u="none" strike="noStrike" kern="1200" cap="none" spc="1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Synta</a:t>
            </a:r>
            <a:r>
              <a:rPr kumimoji="0" sz="3733" b="0" i="0" u="none" strike="noStrike" kern="1200" cap="none" spc="5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x:</a:t>
            </a:r>
            <a:r>
              <a:rPr kumimoji="0" sz="3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3733" b="0" i="0" u="none" strike="noStrike" kern="1200" cap="none" spc="7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git</a:t>
            </a:r>
            <a:r>
              <a:rPr kumimoji="0" sz="3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3733" b="0" i="0" u="none" strike="noStrike" kern="1200" cap="none" spc="4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3733" b="0" i="0" u="none" strike="noStrike" kern="1200" cap="none" spc="2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3733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anch</a:t>
            </a:r>
            <a:r>
              <a:rPr kumimoji="0" sz="3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3733" b="0" i="0" u="none" strike="noStrike" kern="1200" cap="none" spc="7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</a:t>
            </a:r>
            <a:r>
              <a:rPr kumimoji="0" sz="3733" b="0" i="0" u="none" strike="noStrike" kern="1200" cap="none" spc="-6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3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3733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3733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branchnam</a:t>
            </a:r>
            <a:r>
              <a:rPr kumimoji="0" sz="3733" b="0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733" b="0" i="0" u="none" strike="noStrike" kern="1200" cap="none" spc="-1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endParaRPr kumimoji="0" sz="37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3A4E9-3BFE-425D-8826-B72E5601E4EB}"/>
              </a:ext>
            </a:extLst>
          </p:cNvPr>
          <p:cNvSpPr txBox="1"/>
          <p:nvPr/>
        </p:nvSpPr>
        <p:spPr>
          <a:xfrm>
            <a:off x="152535" y="185046"/>
            <a:ext cx="6107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6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Git Merge Commands</a:t>
            </a:r>
            <a:endParaRPr lang="en-IN" sz="3600" b="1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8078365-C57D-4823-B42F-F633495B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45</a:t>
            </a:fld>
            <a:endParaRPr lang="en-I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7C23-2CD3-44EE-B797-8E3FDE7E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03" y="192177"/>
            <a:ext cx="10515600" cy="1325563"/>
          </a:xfrm>
        </p:spPr>
        <p:txBody>
          <a:bodyPr/>
          <a:lstStyle/>
          <a:p>
            <a:r>
              <a:rPr lang="en-IN" dirty="0"/>
              <a:t>Git Revert</a:t>
            </a:r>
          </a:p>
        </p:txBody>
      </p:sp>
      <p:sp>
        <p:nvSpPr>
          <p:cNvPr id="5" name="AutoShape 4" descr="Git revert vs Git reset - Atlassian git tutorials">
            <a:extLst>
              <a:ext uri="{FF2B5EF4-FFF2-40B4-BE49-F238E27FC236}">
                <a16:creationId xmlns:a16="http://schemas.microsoft.com/office/drawing/2014/main" id="{8A80E997-DCFD-4509-AE0A-D4AC920AD9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Git revert - Git undoing changes tutorial">
            <a:extLst>
              <a:ext uri="{FF2B5EF4-FFF2-40B4-BE49-F238E27FC236}">
                <a16:creationId xmlns:a16="http://schemas.microsoft.com/office/drawing/2014/main" id="{C705E1BA-6519-40D9-9177-054EEB0874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8" descr="Git revert - Git undoing changes tutorial">
            <a:extLst>
              <a:ext uri="{FF2B5EF4-FFF2-40B4-BE49-F238E27FC236}">
                <a16:creationId xmlns:a16="http://schemas.microsoft.com/office/drawing/2014/main" id="{75C819D8-FA0C-4631-B55C-C441CA944F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56056B-88F6-48DF-AD27-6C8B6A4E0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489"/>
            <a:ext cx="8428017" cy="1011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9E228F-6395-4EEE-8756-2B5D2AE8C72F}"/>
              </a:ext>
            </a:extLst>
          </p:cNvPr>
          <p:cNvSpPr txBox="1"/>
          <p:nvPr/>
        </p:nvSpPr>
        <p:spPr>
          <a:xfrm>
            <a:off x="484596" y="3712656"/>
            <a:ext cx="1042741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200" dirty="0">
                <a:latin typeface="+mj-lt"/>
              </a:rPr>
              <a:t>Considered an 'undo' type command.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2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200" dirty="0">
                <a:latin typeface="+mj-lt"/>
              </a:rPr>
              <a:t>Instead of removing the commit from the project history, it figures out how to invert the changes introduced by the commit and appends a new commit with the resulting inverse content.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2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200" dirty="0">
                <a:latin typeface="+mj-lt"/>
              </a:rPr>
              <a:t>Prevents Git from losing history, which is important for the integrity of your revision history and for reliable collaboration.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53507-555E-4752-A037-050A7F23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A678-B5E3-49F5-A946-DEE2C10D900E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363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0917" y="3050540"/>
            <a:ext cx="25901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Calibri"/>
                <a:cs typeface="Calibri"/>
              </a:rPr>
              <a:t>Thank</a:t>
            </a:r>
            <a:r>
              <a:rPr sz="4800" b="1" spc="-180" dirty="0">
                <a:latin typeface="Calibri"/>
                <a:cs typeface="Calibri"/>
              </a:rPr>
              <a:t> </a:t>
            </a:r>
            <a:r>
              <a:rPr sz="4800" b="1" spc="-220" dirty="0">
                <a:latin typeface="Calibri"/>
                <a:cs typeface="Calibri"/>
              </a:rPr>
              <a:t>You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13B9D0-D8B3-4935-A72A-A714D116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47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611" y="1605421"/>
            <a:ext cx="9448165" cy="3161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+mj-lt"/>
                <a:cs typeface="Gill Sans MT"/>
              </a:rPr>
              <a:t>No need to </a:t>
            </a:r>
            <a:r>
              <a:rPr sz="2000" spc="-15" dirty="0">
                <a:latin typeface="+mj-lt"/>
                <a:cs typeface="Gill Sans MT"/>
              </a:rPr>
              <a:t>keep </a:t>
            </a:r>
            <a:r>
              <a:rPr sz="2000" dirty="0">
                <a:latin typeface="+mj-lt"/>
                <a:cs typeface="Gill Sans MT"/>
              </a:rPr>
              <a:t>multiple</a:t>
            </a:r>
            <a:r>
              <a:rPr sz="2000" spc="-75" dirty="0">
                <a:latin typeface="+mj-lt"/>
                <a:cs typeface="Gill Sans MT"/>
              </a:rPr>
              <a:t> </a:t>
            </a:r>
            <a:r>
              <a:rPr sz="2000" dirty="0">
                <a:latin typeface="+mj-lt"/>
                <a:cs typeface="Gill Sans MT"/>
              </a:rPr>
              <a:t>backups.</a:t>
            </a:r>
          </a:p>
          <a:p>
            <a:pPr marL="299085" indent="-287020">
              <a:lnSpc>
                <a:spcPct val="100000"/>
              </a:lnSpc>
              <a:spcBef>
                <a:spcPts val="147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+mj-lt"/>
                <a:cs typeface="Gill Sans MT"/>
              </a:rPr>
              <a:t>Allows multiple </a:t>
            </a:r>
            <a:r>
              <a:rPr sz="2000" dirty="0">
                <a:latin typeface="+mj-lt"/>
                <a:cs typeface="Gill Sans MT"/>
              </a:rPr>
              <a:t>people to </a:t>
            </a:r>
            <a:r>
              <a:rPr sz="2000" spc="-10" dirty="0">
                <a:latin typeface="+mj-lt"/>
                <a:cs typeface="Gill Sans MT"/>
              </a:rPr>
              <a:t>work </a:t>
            </a:r>
            <a:r>
              <a:rPr sz="2000" dirty="0">
                <a:latin typeface="+mj-lt"/>
                <a:cs typeface="Gill Sans MT"/>
              </a:rPr>
              <a:t>on same file /</a:t>
            </a:r>
            <a:r>
              <a:rPr sz="2000" spc="-145" dirty="0">
                <a:latin typeface="+mj-lt"/>
                <a:cs typeface="Gill Sans MT"/>
              </a:rPr>
              <a:t> </a:t>
            </a:r>
            <a:r>
              <a:rPr sz="2000" spc="-5" dirty="0">
                <a:latin typeface="+mj-lt"/>
                <a:cs typeface="Gill Sans MT"/>
              </a:rPr>
              <a:t>project.</a:t>
            </a:r>
            <a:endParaRPr sz="2000" dirty="0">
              <a:latin typeface="+mj-lt"/>
              <a:cs typeface="Gill Sans MT"/>
            </a:endParaRPr>
          </a:p>
          <a:p>
            <a:pPr marL="299085" indent="-287020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+mj-lt"/>
                <a:cs typeface="Gill Sans MT"/>
              </a:rPr>
              <a:t>A complete long-term change </a:t>
            </a:r>
            <a:r>
              <a:rPr sz="2000" spc="10" dirty="0">
                <a:latin typeface="+mj-lt"/>
                <a:cs typeface="Gill Sans MT"/>
              </a:rPr>
              <a:t>history </a:t>
            </a:r>
            <a:r>
              <a:rPr sz="2000" spc="-5" dirty="0">
                <a:latin typeface="+mj-lt"/>
                <a:cs typeface="Gill Sans MT"/>
              </a:rPr>
              <a:t>of every</a:t>
            </a:r>
            <a:r>
              <a:rPr sz="2000" spc="-165" dirty="0">
                <a:latin typeface="+mj-lt"/>
                <a:cs typeface="Gill Sans MT"/>
              </a:rPr>
              <a:t> </a:t>
            </a:r>
            <a:r>
              <a:rPr sz="2000" spc="5" dirty="0">
                <a:latin typeface="+mj-lt"/>
                <a:cs typeface="Gill Sans MT"/>
              </a:rPr>
              <a:t>file.</a:t>
            </a:r>
            <a:endParaRPr sz="2000" dirty="0">
              <a:latin typeface="+mj-lt"/>
              <a:cs typeface="Gill Sans MT"/>
            </a:endParaRPr>
          </a:p>
          <a:p>
            <a:pPr marL="299085" indent="-287020">
              <a:lnSpc>
                <a:spcPct val="100000"/>
              </a:lnSpc>
              <a:spcBef>
                <a:spcPts val="147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+mj-lt"/>
                <a:cs typeface="Gill Sans MT"/>
              </a:rPr>
              <a:t>Branching and merging – maintain </a:t>
            </a:r>
            <a:r>
              <a:rPr sz="2000" spc="-5" dirty="0">
                <a:latin typeface="+mj-lt"/>
                <a:cs typeface="Gill Sans MT"/>
              </a:rPr>
              <a:t>code as </a:t>
            </a:r>
            <a:r>
              <a:rPr sz="2000" dirty="0">
                <a:latin typeface="+mj-lt"/>
                <a:cs typeface="Gill Sans MT"/>
              </a:rPr>
              <a:t>per </a:t>
            </a:r>
            <a:r>
              <a:rPr sz="2000" spc="-5" dirty="0">
                <a:latin typeface="+mj-lt"/>
                <a:cs typeface="Gill Sans MT"/>
              </a:rPr>
              <a:t>projects </a:t>
            </a:r>
            <a:r>
              <a:rPr sz="2000" dirty="0">
                <a:latin typeface="+mj-lt"/>
                <a:cs typeface="Gill Sans MT"/>
              </a:rPr>
              <a:t>/ </a:t>
            </a:r>
            <a:r>
              <a:rPr sz="2000" spc="-5" dirty="0">
                <a:latin typeface="+mj-lt"/>
                <a:cs typeface="Gill Sans MT"/>
              </a:rPr>
              <a:t>release </a:t>
            </a:r>
            <a:r>
              <a:rPr sz="2000" dirty="0">
                <a:latin typeface="+mj-lt"/>
                <a:cs typeface="Gill Sans MT"/>
              </a:rPr>
              <a:t>/ </a:t>
            </a:r>
            <a:r>
              <a:rPr sz="2000" spc="-5" dirty="0">
                <a:latin typeface="+mj-lt"/>
                <a:cs typeface="Gill Sans MT"/>
              </a:rPr>
              <a:t>functionality</a:t>
            </a:r>
            <a:r>
              <a:rPr sz="2000" spc="-220" dirty="0">
                <a:latin typeface="+mj-lt"/>
                <a:cs typeface="Gill Sans MT"/>
              </a:rPr>
              <a:t> </a:t>
            </a:r>
            <a:r>
              <a:rPr sz="2000" spc="10" dirty="0">
                <a:latin typeface="+mj-lt"/>
                <a:cs typeface="Gill Sans MT"/>
              </a:rPr>
              <a:t>etc.</a:t>
            </a:r>
            <a:endParaRPr sz="2000" dirty="0">
              <a:latin typeface="+mj-lt"/>
              <a:cs typeface="Gill Sans MT"/>
            </a:endParaRPr>
          </a:p>
          <a:p>
            <a:pPr marL="299085" marR="5080" indent="-287020">
              <a:lnSpc>
                <a:spcPct val="120000"/>
              </a:lnSpc>
              <a:spcBef>
                <a:spcPts val="10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25" dirty="0">
                <a:latin typeface="+mj-lt"/>
                <a:cs typeface="Gill Sans MT"/>
              </a:rPr>
              <a:t>Traceability </a:t>
            </a:r>
            <a:r>
              <a:rPr sz="2000" dirty="0">
                <a:latin typeface="+mj-lt"/>
                <a:cs typeface="Gill Sans MT"/>
              </a:rPr>
              <a:t>- </a:t>
            </a:r>
            <a:r>
              <a:rPr sz="2000" spc="-5" dirty="0">
                <a:latin typeface="+mj-lt"/>
                <a:cs typeface="Gill Sans MT"/>
              </a:rPr>
              <a:t>ability </a:t>
            </a:r>
            <a:r>
              <a:rPr sz="2000" dirty="0">
                <a:latin typeface="+mj-lt"/>
                <a:cs typeface="Gill Sans MT"/>
              </a:rPr>
              <a:t>to </a:t>
            </a:r>
            <a:r>
              <a:rPr sz="2000" spc="-5" dirty="0">
                <a:latin typeface="+mj-lt"/>
                <a:cs typeface="Gill Sans MT"/>
              </a:rPr>
              <a:t>trace </a:t>
            </a:r>
            <a:r>
              <a:rPr sz="2000" dirty="0">
                <a:latin typeface="+mj-lt"/>
                <a:cs typeface="Gill Sans MT"/>
              </a:rPr>
              <a:t>each </a:t>
            </a:r>
            <a:r>
              <a:rPr sz="2000" spc="-5" dirty="0">
                <a:latin typeface="+mj-lt"/>
                <a:cs typeface="Gill Sans MT"/>
              </a:rPr>
              <a:t>change made </a:t>
            </a:r>
            <a:r>
              <a:rPr sz="2000" dirty="0">
                <a:latin typeface="+mj-lt"/>
                <a:cs typeface="Gill Sans MT"/>
              </a:rPr>
              <a:t>to the </a:t>
            </a:r>
            <a:r>
              <a:rPr sz="2000" spc="-10" dirty="0">
                <a:latin typeface="+mj-lt"/>
                <a:cs typeface="Gill Sans MT"/>
              </a:rPr>
              <a:t>software </a:t>
            </a:r>
            <a:r>
              <a:rPr sz="2000" dirty="0">
                <a:latin typeface="+mj-lt"/>
                <a:cs typeface="Gill Sans MT"/>
              </a:rPr>
              <a:t>and </a:t>
            </a:r>
            <a:r>
              <a:rPr sz="2000" spc="-5" dirty="0">
                <a:latin typeface="+mj-lt"/>
                <a:cs typeface="Gill Sans MT"/>
              </a:rPr>
              <a:t>connect it </a:t>
            </a:r>
            <a:r>
              <a:rPr sz="2000" dirty="0">
                <a:latin typeface="+mj-lt"/>
                <a:cs typeface="Gill Sans MT"/>
              </a:rPr>
              <a:t>to </a:t>
            </a:r>
            <a:r>
              <a:rPr sz="2000" spc="-15" dirty="0">
                <a:latin typeface="+mj-lt"/>
                <a:cs typeface="Gill Sans MT"/>
              </a:rPr>
              <a:t>project  </a:t>
            </a:r>
            <a:r>
              <a:rPr sz="2000" dirty="0">
                <a:latin typeface="+mj-lt"/>
                <a:cs typeface="Gill Sans MT"/>
              </a:rPr>
              <a:t>management and </a:t>
            </a:r>
            <a:r>
              <a:rPr sz="2000" spc="5" dirty="0">
                <a:latin typeface="+mj-lt"/>
                <a:cs typeface="Gill Sans MT"/>
              </a:rPr>
              <a:t>bug </a:t>
            </a:r>
            <a:r>
              <a:rPr sz="2000" dirty="0">
                <a:latin typeface="+mj-lt"/>
                <a:cs typeface="Gill Sans MT"/>
              </a:rPr>
              <a:t>tracking</a:t>
            </a:r>
            <a:r>
              <a:rPr sz="2000" spc="-130" dirty="0">
                <a:latin typeface="+mj-lt"/>
                <a:cs typeface="Gill Sans MT"/>
              </a:rPr>
              <a:t> </a:t>
            </a:r>
            <a:r>
              <a:rPr sz="2000" dirty="0">
                <a:latin typeface="+mj-lt"/>
                <a:cs typeface="Gill Sans MT"/>
              </a:rPr>
              <a:t>software.</a:t>
            </a:r>
          </a:p>
          <a:p>
            <a:pPr marL="299085" indent="-287020">
              <a:lnSpc>
                <a:spcPct val="100000"/>
              </a:lnSpc>
              <a:spcBef>
                <a:spcPts val="148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+mj-lt"/>
                <a:cs typeface="Gill Sans MT"/>
              </a:rPr>
              <a:t>Easily switch </a:t>
            </a:r>
            <a:r>
              <a:rPr sz="2000" dirty="0">
                <a:latin typeface="+mj-lt"/>
                <a:cs typeface="Gill Sans MT"/>
              </a:rPr>
              <a:t>/ </a:t>
            </a:r>
            <a:r>
              <a:rPr sz="2000" spc="-10" dirty="0">
                <a:latin typeface="+mj-lt"/>
                <a:cs typeface="Gill Sans MT"/>
              </a:rPr>
              <a:t>work </a:t>
            </a:r>
            <a:r>
              <a:rPr sz="2000" spc="-5" dirty="0">
                <a:latin typeface="+mj-lt"/>
                <a:cs typeface="Gill Sans MT"/>
              </a:rPr>
              <a:t>on </a:t>
            </a:r>
            <a:r>
              <a:rPr sz="2000" dirty="0">
                <a:latin typeface="+mj-lt"/>
                <a:cs typeface="Gill Sans MT"/>
              </a:rPr>
              <a:t>earlier file</a:t>
            </a:r>
            <a:r>
              <a:rPr sz="2000" spc="-95" dirty="0">
                <a:latin typeface="+mj-lt"/>
                <a:cs typeface="Gill Sans MT"/>
              </a:rPr>
              <a:t> </a:t>
            </a:r>
            <a:r>
              <a:rPr sz="2000" spc="-5" dirty="0">
                <a:latin typeface="+mj-lt"/>
                <a:cs typeface="Gill Sans MT"/>
              </a:rPr>
              <a:t>versions.</a:t>
            </a:r>
            <a:endParaRPr sz="2000" dirty="0">
              <a:latin typeface="+mj-l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13016" y="204735"/>
            <a:ext cx="660527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5940" algn="l"/>
              </a:tabLst>
            </a:pPr>
            <a:r>
              <a:rPr lang="en-IN" sz="3600" b="1" spc="-5" dirty="0"/>
              <a:t>	B</a:t>
            </a:r>
            <a:r>
              <a:rPr lang="en-IN" sz="3600" b="1" dirty="0"/>
              <a:t>enefits of Version</a:t>
            </a:r>
            <a:r>
              <a:rPr lang="en-IN" sz="3600" b="1" spc="-570" dirty="0"/>
              <a:t>  </a:t>
            </a:r>
            <a:r>
              <a:rPr lang="en-IN" sz="3600" b="1" spc="-30" dirty="0"/>
              <a:t>Control</a:t>
            </a:r>
            <a:endParaRPr lang="en-IN" sz="36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6CF36-D911-4734-81E7-5ED984D5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86347" y="1479479"/>
            <a:ext cx="5054337" cy="4358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1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61025"/>
            <a:ext cx="851814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5940" algn="l"/>
              </a:tabLst>
            </a:pPr>
            <a:r>
              <a:rPr lang="en-IN" sz="3600" b="1" spc="-5" dirty="0">
                <a:solidFill>
                  <a:srgbClr val="B71E42"/>
                </a:solidFill>
              </a:rPr>
              <a:t>	</a:t>
            </a:r>
            <a:r>
              <a:rPr lang="en-IN" sz="3600" b="1" spc="-35" dirty="0"/>
              <a:t>Various </a:t>
            </a:r>
            <a:r>
              <a:rPr lang="en-IN" sz="3600" b="1" dirty="0"/>
              <a:t>Version </a:t>
            </a:r>
            <a:r>
              <a:rPr lang="en-IN" sz="3600" b="1" spc="-30" dirty="0"/>
              <a:t>Control </a:t>
            </a:r>
            <a:r>
              <a:rPr lang="en-IN" sz="3600" b="1" spc="-525" dirty="0"/>
              <a:t> </a:t>
            </a:r>
            <a:r>
              <a:rPr lang="en-IN" sz="3600" b="1" spc="-10" dirty="0"/>
              <a:t>Systems</a:t>
            </a:r>
            <a:endParaRPr lang="en-IN" sz="3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ADE87E-45AE-4951-9F81-C61BF98A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5079" y="1536192"/>
            <a:ext cx="5422715" cy="4067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29191" y="1536192"/>
            <a:ext cx="3492238" cy="4067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4100" y="303510"/>
            <a:ext cx="691134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5940" algn="l"/>
              </a:tabLst>
            </a:pPr>
            <a:r>
              <a:rPr lang="en-IN" sz="3600" b="1" spc="-5" dirty="0">
                <a:solidFill>
                  <a:srgbClr val="B71E42"/>
                </a:solidFill>
              </a:rPr>
              <a:t>	</a:t>
            </a:r>
            <a:r>
              <a:rPr lang="en-IN" sz="3600" b="1" dirty="0"/>
              <a:t>Central VCS &amp; Distributed</a:t>
            </a:r>
            <a:r>
              <a:rPr lang="en-IN" sz="3600" b="1" spc="-175" dirty="0"/>
              <a:t> </a:t>
            </a:r>
            <a:r>
              <a:rPr lang="en-IN" sz="3600" b="1" dirty="0"/>
              <a:t>VCS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FAB3C7-4121-4889-9F76-5944EA3C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82193" y="1366463"/>
            <a:ext cx="12109807" cy="33316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sz="2400" spc="-40" dirty="0">
                <a:latin typeface="+mj-lt"/>
              </a:rPr>
              <a:t>Workflow:</a:t>
            </a:r>
          </a:p>
          <a:p>
            <a:pPr marL="481330" indent="-457200">
              <a:lnSpc>
                <a:spcPct val="100000"/>
              </a:lnSpc>
              <a:spcBef>
                <a:spcPts val="2175"/>
              </a:spcBef>
              <a:tabLst>
                <a:tab pos="311150" algn="l"/>
                <a:tab pos="311785" algn="l"/>
              </a:tabLst>
            </a:pPr>
            <a:r>
              <a:rPr sz="2400" b="0" dirty="0">
                <a:latin typeface="+mj-lt"/>
                <a:cs typeface="Gill Sans MT"/>
              </a:rPr>
              <a:t>Pull </a:t>
            </a:r>
            <a:r>
              <a:rPr sz="2400" b="0" spc="-10" dirty="0">
                <a:latin typeface="+mj-lt"/>
                <a:cs typeface="Gill Sans MT"/>
              </a:rPr>
              <a:t>down </a:t>
            </a:r>
            <a:r>
              <a:rPr sz="2400" b="0" spc="-20" dirty="0">
                <a:latin typeface="+mj-lt"/>
                <a:cs typeface="Gill Sans MT"/>
              </a:rPr>
              <a:t>any </a:t>
            </a:r>
            <a:r>
              <a:rPr sz="2400" b="0" spc="-5" dirty="0">
                <a:latin typeface="+mj-lt"/>
                <a:cs typeface="Gill Sans MT"/>
              </a:rPr>
              <a:t>changes </a:t>
            </a:r>
            <a:r>
              <a:rPr sz="2400" b="0" dirty="0">
                <a:latin typeface="+mj-lt"/>
                <a:cs typeface="Gill Sans MT"/>
              </a:rPr>
              <a:t>other people </a:t>
            </a:r>
            <a:r>
              <a:rPr sz="2400" b="0" spc="-35" dirty="0">
                <a:latin typeface="+mj-lt"/>
                <a:cs typeface="Gill Sans MT"/>
              </a:rPr>
              <a:t>have </a:t>
            </a:r>
            <a:r>
              <a:rPr sz="2400" b="0" spc="-5" dirty="0">
                <a:latin typeface="+mj-lt"/>
                <a:cs typeface="Gill Sans MT"/>
              </a:rPr>
              <a:t>made </a:t>
            </a:r>
            <a:r>
              <a:rPr sz="2400" b="0" spc="-15" dirty="0">
                <a:latin typeface="+mj-lt"/>
                <a:cs typeface="Gill Sans MT"/>
              </a:rPr>
              <a:t>from </a:t>
            </a:r>
            <a:r>
              <a:rPr sz="2400" b="0" dirty="0">
                <a:latin typeface="+mj-lt"/>
                <a:cs typeface="Gill Sans MT"/>
              </a:rPr>
              <a:t>the </a:t>
            </a:r>
            <a:r>
              <a:rPr sz="2400" b="0" spc="-5" dirty="0">
                <a:latin typeface="+mj-lt"/>
                <a:cs typeface="Gill Sans MT"/>
              </a:rPr>
              <a:t>central</a:t>
            </a:r>
            <a:r>
              <a:rPr sz="2400" b="0" spc="45" dirty="0">
                <a:latin typeface="+mj-lt"/>
                <a:cs typeface="Gill Sans MT"/>
              </a:rPr>
              <a:t> </a:t>
            </a:r>
            <a:r>
              <a:rPr sz="2400" b="0" spc="-35" dirty="0">
                <a:latin typeface="+mj-lt"/>
                <a:cs typeface="Gill Sans MT"/>
              </a:rPr>
              <a:t>server.</a:t>
            </a:r>
          </a:p>
          <a:p>
            <a:pPr marL="481330" indent="-457200">
              <a:lnSpc>
                <a:spcPct val="100000"/>
              </a:lnSpc>
              <a:spcBef>
                <a:spcPts val="1580"/>
              </a:spcBef>
              <a:tabLst>
                <a:tab pos="311150" algn="l"/>
                <a:tab pos="311785" algn="l"/>
              </a:tabLst>
            </a:pPr>
            <a:r>
              <a:rPr sz="2400" b="0" spc="-20" dirty="0">
                <a:latin typeface="+mj-lt"/>
                <a:cs typeface="Gill Sans MT"/>
              </a:rPr>
              <a:t>Make </a:t>
            </a:r>
            <a:r>
              <a:rPr sz="2400" b="0" spc="-15" dirty="0">
                <a:latin typeface="+mj-lt"/>
                <a:cs typeface="Gill Sans MT"/>
              </a:rPr>
              <a:t>your </a:t>
            </a:r>
            <a:r>
              <a:rPr sz="2400" b="0" spc="-5" dirty="0">
                <a:latin typeface="+mj-lt"/>
                <a:cs typeface="Gill Sans MT"/>
              </a:rPr>
              <a:t>changes, and </a:t>
            </a:r>
            <a:r>
              <a:rPr sz="2400" b="0" spc="-20" dirty="0">
                <a:latin typeface="+mj-lt"/>
                <a:cs typeface="Gill Sans MT"/>
              </a:rPr>
              <a:t>make </a:t>
            </a:r>
            <a:r>
              <a:rPr sz="2400" b="0" spc="-15" dirty="0">
                <a:latin typeface="+mj-lt"/>
                <a:cs typeface="Gill Sans MT"/>
              </a:rPr>
              <a:t>sure </a:t>
            </a:r>
            <a:r>
              <a:rPr sz="2400" b="0" spc="-10" dirty="0">
                <a:latin typeface="+mj-lt"/>
                <a:cs typeface="Gill Sans MT"/>
              </a:rPr>
              <a:t>they </a:t>
            </a:r>
            <a:r>
              <a:rPr sz="2400" b="0" spc="-15" dirty="0">
                <a:latin typeface="+mj-lt"/>
                <a:cs typeface="Gill Sans MT"/>
              </a:rPr>
              <a:t>work</a:t>
            </a:r>
            <a:r>
              <a:rPr sz="2400" b="0" spc="-180" dirty="0">
                <a:latin typeface="+mj-lt"/>
                <a:cs typeface="Gill Sans MT"/>
              </a:rPr>
              <a:t> </a:t>
            </a:r>
            <a:r>
              <a:rPr sz="2400" b="0" spc="-35" dirty="0">
                <a:latin typeface="+mj-lt"/>
                <a:cs typeface="Gill Sans MT"/>
              </a:rPr>
              <a:t>properly.</a:t>
            </a:r>
          </a:p>
          <a:p>
            <a:pPr marL="481330" indent="-457200">
              <a:lnSpc>
                <a:spcPct val="100000"/>
              </a:lnSpc>
              <a:spcBef>
                <a:spcPts val="1575"/>
              </a:spcBef>
              <a:tabLst>
                <a:tab pos="311150" algn="l"/>
                <a:tab pos="311785" algn="l"/>
              </a:tabLst>
            </a:pPr>
            <a:r>
              <a:rPr sz="2400" b="0" spc="-5" dirty="0">
                <a:latin typeface="+mj-lt"/>
                <a:cs typeface="Gill Sans MT"/>
              </a:rPr>
              <a:t>Commit </a:t>
            </a:r>
            <a:r>
              <a:rPr sz="2400" b="0" spc="-20" dirty="0">
                <a:latin typeface="+mj-lt"/>
                <a:cs typeface="Gill Sans MT"/>
              </a:rPr>
              <a:t>your </a:t>
            </a:r>
            <a:r>
              <a:rPr sz="2400" b="0" spc="-5" dirty="0">
                <a:latin typeface="+mj-lt"/>
                <a:cs typeface="Gill Sans MT"/>
              </a:rPr>
              <a:t>changes </a:t>
            </a:r>
            <a:r>
              <a:rPr sz="2400" b="0" dirty="0">
                <a:latin typeface="+mj-lt"/>
                <a:cs typeface="Gill Sans MT"/>
              </a:rPr>
              <a:t>to the central </a:t>
            </a:r>
            <a:r>
              <a:rPr sz="2400" b="0" spc="-35" dirty="0">
                <a:latin typeface="+mj-lt"/>
                <a:cs typeface="Gill Sans MT"/>
              </a:rPr>
              <a:t>server, </a:t>
            </a:r>
            <a:r>
              <a:rPr sz="2400" b="0" dirty="0">
                <a:latin typeface="+mj-lt"/>
                <a:cs typeface="Gill Sans MT"/>
              </a:rPr>
              <a:t>so </a:t>
            </a:r>
            <a:r>
              <a:rPr sz="2400" b="0" spc="-5" dirty="0">
                <a:latin typeface="+mj-lt"/>
                <a:cs typeface="Gill Sans MT"/>
              </a:rPr>
              <a:t>other </a:t>
            </a:r>
            <a:r>
              <a:rPr sz="2400" b="0" spc="-10" dirty="0">
                <a:latin typeface="+mj-lt"/>
                <a:cs typeface="Gill Sans MT"/>
              </a:rPr>
              <a:t>programmers</a:t>
            </a:r>
            <a:r>
              <a:rPr sz="2400" b="0" spc="-165" dirty="0">
                <a:latin typeface="+mj-lt"/>
                <a:cs typeface="Gill Sans MT"/>
              </a:rPr>
              <a:t> </a:t>
            </a:r>
            <a:r>
              <a:rPr sz="2400" b="0" dirty="0">
                <a:latin typeface="+mj-lt"/>
                <a:cs typeface="Gill Sans MT"/>
              </a:rPr>
              <a:t>can</a:t>
            </a:r>
            <a:r>
              <a:rPr lang="en-IN" sz="2400" b="0" dirty="0">
                <a:latin typeface="+mj-lt"/>
                <a:cs typeface="Gill Sans MT"/>
              </a:rPr>
              <a:t> </a:t>
            </a:r>
            <a:r>
              <a:rPr sz="2400" b="0" dirty="0">
                <a:latin typeface="+mj-lt"/>
                <a:cs typeface="Gill Sans MT"/>
              </a:rPr>
              <a:t>see</a:t>
            </a:r>
            <a:r>
              <a:rPr sz="2400" b="0" spc="-5" dirty="0">
                <a:latin typeface="+mj-lt"/>
                <a:cs typeface="Gill Sans MT"/>
              </a:rPr>
              <a:t> </a:t>
            </a:r>
            <a:r>
              <a:rPr sz="2400" b="0" dirty="0">
                <a:latin typeface="+mj-lt"/>
                <a:cs typeface="Gill Sans MT"/>
              </a:rPr>
              <a:t>them.</a:t>
            </a:r>
          </a:p>
          <a:p>
            <a:pPr marL="0" indent="0">
              <a:lnSpc>
                <a:spcPct val="100000"/>
              </a:lnSpc>
              <a:spcBef>
                <a:spcPts val="1570"/>
              </a:spcBef>
              <a:buNone/>
            </a:pPr>
            <a:r>
              <a:rPr lang="en-IN" sz="2400" b="0" spc="5" dirty="0">
                <a:latin typeface="+mj-lt"/>
                <a:cs typeface="Gill Sans MT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1570"/>
              </a:spcBef>
              <a:buNone/>
            </a:pPr>
            <a:r>
              <a:rPr lang="en-IN" sz="2400" b="0" spc="5" dirty="0">
                <a:latin typeface="+mj-lt"/>
                <a:cs typeface="Gill Sans MT"/>
              </a:rPr>
              <a:t>Example:</a:t>
            </a:r>
            <a:r>
              <a:rPr sz="2400" b="0" spc="-245" dirty="0">
                <a:latin typeface="+mj-lt"/>
                <a:cs typeface="Gill Sans MT"/>
              </a:rPr>
              <a:t> </a:t>
            </a:r>
            <a:r>
              <a:rPr sz="2400" b="0" spc="15" dirty="0">
                <a:latin typeface="+mj-lt"/>
                <a:cs typeface="Gill Sans MT"/>
              </a:rPr>
              <a:t>SVN</a:t>
            </a:r>
            <a:endParaRPr sz="2400" b="0" spc="-20" dirty="0">
              <a:latin typeface="+mj-l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20008" y="174283"/>
            <a:ext cx="580136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5940" algn="l"/>
              </a:tabLst>
            </a:pPr>
            <a:r>
              <a:rPr lang="en-IN" sz="3600" b="1" spc="-5" dirty="0">
                <a:solidFill>
                  <a:srgbClr val="B71E42"/>
                </a:solidFill>
              </a:rPr>
              <a:t>	</a:t>
            </a:r>
            <a:r>
              <a:rPr lang="en-IN" sz="3600" b="1" spc="-50" dirty="0"/>
              <a:t>Overview </a:t>
            </a:r>
            <a:r>
              <a:rPr lang="en-IN" sz="3600" b="1" dirty="0"/>
              <a:t>Of Central</a:t>
            </a:r>
            <a:r>
              <a:rPr lang="en-IN" sz="3600" b="1" spc="-480" dirty="0"/>
              <a:t> </a:t>
            </a:r>
            <a:r>
              <a:rPr lang="en-IN" sz="3600" b="1" dirty="0"/>
              <a:t>VCS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A38ADD-440D-4374-9819-34A51B7C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144" y="1335640"/>
            <a:ext cx="10476451" cy="43343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200" b="1" spc="-5" dirty="0">
                <a:latin typeface="+mj-lt"/>
                <a:cs typeface="Gill Sans MT"/>
              </a:rPr>
              <a:t>   </a:t>
            </a:r>
            <a:r>
              <a:rPr sz="2200" b="1" spc="-5" dirty="0">
                <a:latin typeface="+mj-lt"/>
                <a:cs typeface="Gill Sans MT"/>
              </a:rPr>
              <a:t>Benefits:</a:t>
            </a:r>
            <a:endParaRPr sz="2200" dirty="0">
              <a:latin typeface="+mj-lt"/>
              <a:cs typeface="Gill Sans MT"/>
            </a:endParaRPr>
          </a:p>
          <a:p>
            <a:pPr marL="354965" marR="5080" indent="-342900">
              <a:lnSpc>
                <a:spcPct val="120000"/>
              </a:lnSpc>
              <a:spcBef>
                <a:spcPts val="15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z="2200" spc="-15" dirty="0">
                <a:latin typeface="+mj-lt"/>
                <a:cs typeface="Gill Sans MT"/>
              </a:rPr>
              <a:t>Project </a:t>
            </a:r>
            <a:r>
              <a:rPr sz="2200" spc="5" dirty="0">
                <a:latin typeface="+mj-lt"/>
                <a:cs typeface="Gill Sans MT"/>
              </a:rPr>
              <a:t>history </a:t>
            </a:r>
            <a:r>
              <a:rPr sz="2200" spc="-5" dirty="0">
                <a:latin typeface="+mj-lt"/>
                <a:cs typeface="Gill Sans MT"/>
              </a:rPr>
              <a:t>and database is maintained on centralized </a:t>
            </a:r>
            <a:r>
              <a:rPr sz="2200" spc="-35" dirty="0">
                <a:latin typeface="+mj-lt"/>
                <a:cs typeface="Gill Sans MT"/>
              </a:rPr>
              <a:t>server, </a:t>
            </a:r>
            <a:r>
              <a:rPr sz="2200" spc="-5" dirty="0">
                <a:latin typeface="+mj-lt"/>
                <a:cs typeface="Gill Sans MT"/>
              </a:rPr>
              <a:t>beneficial </a:t>
            </a:r>
            <a:r>
              <a:rPr sz="2200" spc="-10" dirty="0">
                <a:latin typeface="+mj-lt"/>
                <a:cs typeface="Gill Sans MT"/>
              </a:rPr>
              <a:t>incase  </a:t>
            </a:r>
            <a:r>
              <a:rPr sz="2200" spc="-5" dirty="0">
                <a:latin typeface="+mj-lt"/>
                <a:cs typeface="Gill Sans MT"/>
              </a:rPr>
              <a:t>of </a:t>
            </a:r>
            <a:r>
              <a:rPr sz="2200" spc="-10" dirty="0">
                <a:latin typeface="+mj-lt"/>
                <a:cs typeface="Gill Sans MT"/>
              </a:rPr>
              <a:t>large </a:t>
            </a:r>
            <a:r>
              <a:rPr sz="2200" spc="-15" dirty="0">
                <a:latin typeface="+mj-lt"/>
                <a:cs typeface="Gill Sans MT"/>
              </a:rPr>
              <a:t>project </a:t>
            </a:r>
            <a:r>
              <a:rPr sz="2200" spc="-10" dirty="0">
                <a:latin typeface="+mj-lt"/>
                <a:cs typeface="Gill Sans MT"/>
              </a:rPr>
              <a:t>size </a:t>
            </a:r>
            <a:r>
              <a:rPr sz="2200" spc="-5" dirty="0">
                <a:latin typeface="+mj-lt"/>
                <a:cs typeface="Gill Sans MT"/>
              </a:rPr>
              <a:t>and</a:t>
            </a:r>
            <a:r>
              <a:rPr sz="2200" spc="85" dirty="0">
                <a:latin typeface="+mj-lt"/>
                <a:cs typeface="Gill Sans MT"/>
              </a:rPr>
              <a:t> </a:t>
            </a:r>
            <a:r>
              <a:rPr sz="2200" spc="-20" dirty="0">
                <a:latin typeface="+mj-lt"/>
                <a:cs typeface="Gill Sans MT"/>
              </a:rPr>
              <a:t>history.</a:t>
            </a:r>
            <a:endParaRPr lang="en-IN" sz="2200" spc="-20" dirty="0">
              <a:latin typeface="+mj-lt"/>
              <a:cs typeface="Gill Sans MT"/>
            </a:endParaRPr>
          </a:p>
          <a:p>
            <a:pPr marL="12065" marR="5080">
              <a:lnSpc>
                <a:spcPct val="120000"/>
              </a:lnSpc>
              <a:spcBef>
                <a:spcPts val="1595"/>
              </a:spcBef>
              <a:tabLst>
                <a:tab pos="299085" algn="l"/>
                <a:tab pos="299720" algn="l"/>
              </a:tabLst>
            </a:pPr>
            <a:endParaRPr sz="2200" dirty="0">
              <a:latin typeface="+mj-lt"/>
              <a:cs typeface="Gill Sans MT"/>
            </a:endParaRP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225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2200" b="1" spc="-10" dirty="0">
                <a:latin typeface="+mj-lt"/>
                <a:cs typeface="Gill Sans MT"/>
              </a:rPr>
              <a:t>  </a:t>
            </a:r>
            <a:r>
              <a:rPr sz="2200" b="1" spc="-10" dirty="0">
                <a:latin typeface="+mj-lt"/>
                <a:cs typeface="Gill Sans MT"/>
              </a:rPr>
              <a:t>Disadvantages:</a:t>
            </a:r>
            <a:endParaRPr sz="2200" dirty="0">
              <a:latin typeface="+mj-lt"/>
              <a:cs typeface="Gill Sans MT"/>
            </a:endParaRPr>
          </a:p>
          <a:p>
            <a:pPr marL="354965" indent="-342900">
              <a:lnSpc>
                <a:spcPct val="100000"/>
              </a:lnSpc>
              <a:spcBef>
                <a:spcPts val="214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latin typeface="+mj-lt"/>
                <a:cs typeface="Gill Sans MT"/>
              </a:rPr>
              <a:t>Internet / </a:t>
            </a:r>
            <a:r>
              <a:rPr sz="2200" spc="-10" dirty="0">
                <a:latin typeface="+mj-lt"/>
                <a:cs typeface="Gill Sans MT"/>
              </a:rPr>
              <a:t>network </a:t>
            </a:r>
            <a:r>
              <a:rPr sz="2200" spc="-5" dirty="0">
                <a:latin typeface="+mj-lt"/>
                <a:cs typeface="Gill Sans MT"/>
              </a:rPr>
              <a:t>connection is</a:t>
            </a:r>
            <a:r>
              <a:rPr sz="2200" spc="45" dirty="0">
                <a:latin typeface="+mj-lt"/>
                <a:cs typeface="Gill Sans MT"/>
              </a:rPr>
              <a:t> </a:t>
            </a:r>
            <a:r>
              <a:rPr sz="2200" spc="-10" dirty="0">
                <a:latin typeface="+mj-lt"/>
                <a:cs typeface="Gill Sans MT"/>
              </a:rPr>
              <a:t>must.</a:t>
            </a:r>
            <a:endParaRPr sz="2200" dirty="0">
              <a:latin typeface="+mj-lt"/>
              <a:cs typeface="Gill Sans MT"/>
            </a:endParaRPr>
          </a:p>
          <a:p>
            <a:pPr marL="354965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latin typeface="+mj-lt"/>
                <a:cs typeface="Gill Sans MT"/>
              </a:rPr>
              <a:t>Frequent (daily) </a:t>
            </a:r>
            <a:r>
              <a:rPr sz="2200" spc="-5" dirty="0">
                <a:latin typeface="+mj-lt"/>
                <a:cs typeface="Gill Sans MT"/>
              </a:rPr>
              <a:t>database sync is</a:t>
            </a:r>
            <a:r>
              <a:rPr sz="2200" spc="100" dirty="0">
                <a:latin typeface="+mj-lt"/>
                <a:cs typeface="Gill Sans MT"/>
              </a:rPr>
              <a:t> </a:t>
            </a:r>
            <a:r>
              <a:rPr sz="2200" spc="-20" dirty="0">
                <a:latin typeface="+mj-lt"/>
                <a:cs typeface="Gill Sans MT"/>
              </a:rPr>
              <a:t>necessary.</a:t>
            </a:r>
            <a:endParaRPr sz="2200" dirty="0">
              <a:latin typeface="+mj-lt"/>
              <a:cs typeface="Gill Sans MT"/>
            </a:endParaRPr>
          </a:p>
          <a:p>
            <a:pPr marL="354965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latin typeface="+mj-lt"/>
                <a:cs typeface="Gill Sans MT"/>
              </a:rPr>
              <a:t>Pull and push to centralized server can </a:t>
            </a:r>
            <a:r>
              <a:rPr sz="2200" dirty="0">
                <a:latin typeface="+mj-lt"/>
                <a:cs typeface="Gill Sans MT"/>
              </a:rPr>
              <a:t>be </a:t>
            </a:r>
            <a:r>
              <a:rPr sz="2200" spc="-5" dirty="0">
                <a:latin typeface="+mj-lt"/>
                <a:cs typeface="Gill Sans MT"/>
              </a:rPr>
              <a:t>time</a:t>
            </a:r>
            <a:r>
              <a:rPr sz="2200" spc="114" dirty="0">
                <a:latin typeface="+mj-lt"/>
                <a:cs typeface="Gill Sans MT"/>
              </a:rPr>
              <a:t> </a:t>
            </a:r>
            <a:r>
              <a:rPr sz="2200" spc="-5" dirty="0">
                <a:latin typeface="+mj-lt"/>
                <a:cs typeface="Gill Sans MT"/>
              </a:rPr>
              <a:t>taking.</a:t>
            </a:r>
            <a:endParaRPr sz="2200" dirty="0">
              <a:latin typeface="+mj-l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95363"/>
            <a:ext cx="97015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5940" algn="l"/>
              </a:tabLst>
            </a:pPr>
            <a:r>
              <a:rPr lang="en-US" sz="3600" b="1" spc="-5" dirty="0">
                <a:solidFill>
                  <a:srgbClr val="B71E42"/>
                </a:solidFill>
              </a:rPr>
              <a:t>	</a:t>
            </a:r>
            <a:r>
              <a:rPr lang="en-US" sz="3600" b="1" dirty="0"/>
              <a:t>Benefits and </a:t>
            </a:r>
            <a:r>
              <a:rPr lang="en-US" sz="3600" b="1" spc="-70" dirty="0"/>
              <a:t>Disadvantages o</a:t>
            </a:r>
            <a:r>
              <a:rPr lang="en-US" sz="3600" b="1" dirty="0"/>
              <a:t>f </a:t>
            </a:r>
            <a:r>
              <a:rPr lang="en-US" sz="3600" b="1" spc="-5" dirty="0"/>
              <a:t>Central </a:t>
            </a:r>
            <a:r>
              <a:rPr lang="en-US" sz="3600" b="1" spc="-740" dirty="0"/>
              <a:t> </a:t>
            </a:r>
            <a:r>
              <a:rPr lang="en-US" sz="3600" b="1" dirty="0"/>
              <a:t>VCS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6AD6F4-F7F5-41CF-94BF-42EC6439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B7EC-3131-47F9-B890-849506221D7F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1656</Words>
  <Application>Microsoft Office PowerPoint</Application>
  <PresentationFormat>Widescreen</PresentationFormat>
  <Paragraphs>281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Calibri Light</vt:lpstr>
      <vt:lpstr>Gill Sans MT</vt:lpstr>
      <vt:lpstr>Times New Roman</vt:lpstr>
      <vt:lpstr>Trebuchet MS</vt:lpstr>
      <vt:lpstr>Wingdings</vt:lpstr>
      <vt:lpstr>Office Theme</vt:lpstr>
      <vt:lpstr>1_Office Theme</vt:lpstr>
      <vt:lpstr>Version Control System </vt:lpstr>
      <vt:lpstr>Agenda</vt:lpstr>
      <vt:lpstr>PowerPoint Presentation</vt:lpstr>
      <vt:lpstr>PowerPoint Presentation</vt:lpstr>
      <vt:lpstr> Benefits of Version  Control</vt:lpstr>
      <vt:lpstr> Various Version Control  Systems</vt:lpstr>
      <vt:lpstr> Central VCS &amp; Distributed VCS</vt:lpstr>
      <vt:lpstr> Overview Of Central VCS</vt:lpstr>
      <vt:lpstr> Benefits and Disadvantages of Central  VCS</vt:lpstr>
      <vt:lpstr> Overview of Distributed  VCS</vt:lpstr>
      <vt:lpstr> Benefits And Disadvantages</vt:lpstr>
      <vt:lpstr> Overview Of Git</vt:lpstr>
      <vt:lpstr>Git in the Market</vt:lpstr>
      <vt:lpstr>Git Features</vt:lpstr>
      <vt:lpstr> Git Features ..Contd</vt:lpstr>
      <vt:lpstr>PowerPoint Presentation</vt:lpstr>
      <vt:lpstr> Important Git Commands</vt:lpstr>
      <vt:lpstr> File Lifecycle </vt:lpstr>
      <vt:lpstr>PowerPoint Presentation</vt:lpstr>
      <vt:lpstr> Overview Of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Integrating Git with GitHub</vt:lpstr>
      <vt:lpstr>Adding Remote Repository To Local Repository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Syntax: git branch &lt;branchname&gt;</vt:lpstr>
      <vt:lpstr>PowerPoint Presentation</vt:lpstr>
      <vt:lpstr>PowerPoint Presentation</vt:lpstr>
      <vt:lpstr>PowerPoint Presentation</vt:lpstr>
      <vt:lpstr>Syntax: git branch -d &lt;branchname&gt;</vt:lpstr>
      <vt:lpstr>Git Revert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SOURCE</dc:title>
  <dc:creator>Chaitanya Gaajula</dc:creator>
  <cp:lastModifiedBy>Chaitanya Gaajula</cp:lastModifiedBy>
  <cp:revision>12</cp:revision>
  <dcterms:created xsi:type="dcterms:W3CDTF">2022-02-19T11:51:36Z</dcterms:created>
  <dcterms:modified xsi:type="dcterms:W3CDTF">2022-09-19T11:15:44Z</dcterms:modified>
</cp:coreProperties>
</file>