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6" r:id="rId3"/>
    <p:sldId id="257" r:id="rId4"/>
    <p:sldId id="258" r:id="rId5"/>
    <p:sldId id="259" r:id="rId6"/>
    <p:sldId id="27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2" r:id="rId15"/>
    <p:sldId id="273" r:id="rId16"/>
    <p:sldId id="270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992" y="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E8D0BD-F418-4DEA-B429-6ABA52FBB82F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9DEE7-4322-4985-A83D-511EFAB32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652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9ADDF-D7EB-4E40-A9F6-217C436DECA5}" type="datetime1">
              <a:rPr lang="en-US" smtClean="0"/>
              <a:t>2/21/2022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EC5553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70F6E-57FA-464E-B01C-3DDDC58F06B5}" type="datetime1">
              <a:rPr lang="en-US" smtClean="0"/>
              <a:t>2/21/2022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EC5553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59B43-BFE4-4E3F-958C-611E683ABF38}" type="datetime1">
              <a:rPr lang="en-US" smtClean="0"/>
              <a:t>2/21/2022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EC5553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13BB6-0ED2-4BE2-9830-EE48499B137B}" type="datetime1">
              <a:rPr lang="en-US" smtClean="0"/>
              <a:t>2/21/2022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576C0-6DA3-45E5-AF9B-9829980AE1F1}" type="datetime1">
              <a:rPr lang="en-US" smtClean="0"/>
              <a:t>2/21/2022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2670047"/>
            <a:ext cx="4037075" cy="41879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2892551"/>
            <a:ext cx="1522475" cy="23652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609076" y="1676400"/>
            <a:ext cx="2819400" cy="28194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999476" y="0"/>
            <a:ext cx="1603248" cy="11414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8606028" y="6095999"/>
            <a:ext cx="993648" cy="7619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398252" y="0"/>
            <a:ext cx="760488" cy="120396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043787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0" y="1143000"/>
                </a:moveTo>
                <a:lnTo>
                  <a:pt x="685800" y="1143000"/>
                </a:lnTo>
                <a:lnTo>
                  <a:pt x="685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AF15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4916" y="473709"/>
            <a:ext cx="10742167" cy="1306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rgbClr val="EC5553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1822" y="2035810"/>
            <a:ext cx="10868355" cy="2922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73682-F527-4487-9D44-4518E0745B46}" type="datetime1">
              <a:rPr lang="en-US" smtClean="0"/>
              <a:t>2/21/2022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0" y="2674361"/>
            <a:ext cx="373443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>
                <a:solidFill>
                  <a:schemeClr val="tx1"/>
                </a:solidFill>
                <a:latin typeface="+mj-lt"/>
              </a:rPr>
              <a:t>Build</a:t>
            </a:r>
            <a:r>
              <a:rPr sz="5400" spc="-95" dirty="0">
                <a:solidFill>
                  <a:schemeClr val="tx1"/>
                </a:solidFill>
                <a:latin typeface="+mj-lt"/>
              </a:rPr>
              <a:t> </a:t>
            </a:r>
            <a:r>
              <a:rPr sz="5400" dirty="0">
                <a:solidFill>
                  <a:schemeClr val="tx1"/>
                </a:solidFill>
                <a:latin typeface="+mj-lt"/>
              </a:rPr>
              <a:t>Tools</a:t>
            </a:r>
          </a:p>
        </p:txBody>
      </p:sp>
      <p:sp>
        <p:nvSpPr>
          <p:cNvPr id="4" name="object 4"/>
          <p:cNvSpPr/>
          <p:nvPr/>
        </p:nvSpPr>
        <p:spPr>
          <a:xfrm>
            <a:off x="10838942" y="3563051"/>
            <a:ext cx="8890" cy="38100"/>
          </a:xfrm>
          <a:custGeom>
            <a:avLst/>
            <a:gdLst/>
            <a:ahLst/>
            <a:cxnLst/>
            <a:rect l="l" t="t" r="r" b="b"/>
            <a:pathLst>
              <a:path w="8890" h="38100">
                <a:moveTo>
                  <a:pt x="0" y="37652"/>
                </a:moveTo>
                <a:lnTo>
                  <a:pt x="8352" y="37652"/>
                </a:lnTo>
                <a:lnTo>
                  <a:pt x="8352" y="0"/>
                </a:lnTo>
                <a:lnTo>
                  <a:pt x="0" y="0"/>
                </a:lnTo>
                <a:lnTo>
                  <a:pt x="0" y="37652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661650" y="570992"/>
            <a:ext cx="222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Century Gothic"/>
                <a:cs typeface="Century Gothic"/>
              </a:rPr>
              <a:t>1</a:t>
            </a:r>
            <a:endParaRPr sz="2800">
              <a:latin typeface="Century Gothic"/>
              <a:cs typeface="Century Gothic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BED1D2-6E1C-4EA8-9115-F40A44CD2A9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56997"/>
            <a:ext cx="49517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chemeClr val="tx1"/>
                </a:solidFill>
                <a:latin typeface="+mj-lt"/>
              </a:rPr>
              <a:t>Maven</a:t>
            </a:r>
            <a:r>
              <a:rPr sz="3600" spc="-65" dirty="0">
                <a:solidFill>
                  <a:schemeClr val="tx1"/>
                </a:solidFill>
                <a:latin typeface="+mj-lt"/>
              </a:rPr>
              <a:t> </a:t>
            </a:r>
            <a:r>
              <a:rPr sz="3600" spc="-5" dirty="0">
                <a:solidFill>
                  <a:schemeClr val="tx1"/>
                </a:solidFill>
                <a:latin typeface="+mj-lt"/>
              </a:rPr>
              <a:t>Archetypes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" y="1537842"/>
            <a:ext cx="11277600" cy="37196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6854" indent="-224790">
              <a:spcBef>
                <a:spcPts val="105"/>
              </a:spcBef>
              <a:buFontTx/>
              <a:buChar char="•"/>
              <a:tabLst>
                <a:tab pos="237490" algn="l"/>
              </a:tabLst>
            </a:pPr>
            <a:r>
              <a:rPr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Archetype </a:t>
            </a:r>
            <a:r>
              <a:rPr sz="24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is </a:t>
            </a:r>
            <a:r>
              <a:rPr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 Maven </a:t>
            </a:r>
            <a:r>
              <a:rPr sz="24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project templating</a:t>
            </a:r>
            <a:r>
              <a:rPr sz="2400" spc="-114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toolkit</a:t>
            </a:r>
            <a:r>
              <a:rPr lang="en-I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(</a:t>
            </a:r>
            <a:r>
              <a:rPr lang="en-IN" sz="24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mvn</a:t>
            </a:r>
            <a:r>
              <a:rPr lang="en-IN" sz="2400" b="1" spc="-1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IN" sz="2400" b="1" spc="-5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archtetype:generate</a:t>
            </a:r>
            <a:r>
              <a:rPr lang="en-IN" sz="24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  <a:endParaRPr lang="en-IN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36854" indent="-224790">
              <a:lnSpc>
                <a:spcPct val="100000"/>
              </a:lnSpc>
              <a:spcBef>
                <a:spcPts val="105"/>
              </a:spcBef>
              <a:buChar char="•"/>
              <a:tabLst>
                <a:tab pos="237490" algn="l"/>
              </a:tabLst>
            </a:pPr>
            <a:endParaRPr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36220" indent="-224154">
              <a:lnSpc>
                <a:spcPct val="100000"/>
              </a:lnSpc>
              <a:buChar char="•"/>
              <a:tabLst>
                <a:tab pos="236854" algn="l"/>
              </a:tabLst>
            </a:pPr>
            <a:r>
              <a:rPr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Projects can be created </a:t>
            </a:r>
            <a:r>
              <a:rPr sz="24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from</a:t>
            </a:r>
            <a:r>
              <a:rPr sz="2400" spc="-11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archetypes</a:t>
            </a: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Century Gothic"/>
              <a:buChar char="•"/>
            </a:pPr>
            <a:endParaRPr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36854" indent="-224790">
              <a:lnSpc>
                <a:spcPct val="100000"/>
              </a:lnSpc>
              <a:buChar char="•"/>
              <a:tabLst>
                <a:tab pos="237490" algn="l"/>
              </a:tabLst>
            </a:pPr>
            <a:r>
              <a:rPr sz="24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An archetype is </a:t>
            </a:r>
            <a:r>
              <a:rPr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selected </a:t>
            </a:r>
            <a:r>
              <a:rPr sz="24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from </a:t>
            </a:r>
            <a:r>
              <a:rPr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sz="2400" spc="-9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catalogue</a:t>
            </a: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Century Gothic"/>
              <a:buChar char="•"/>
            </a:pPr>
            <a:endParaRPr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36854" indent="-224790">
              <a:lnSpc>
                <a:spcPct val="100000"/>
              </a:lnSpc>
              <a:buChar char="•"/>
              <a:tabLst>
                <a:tab pos="237490" algn="l"/>
              </a:tabLst>
            </a:pPr>
            <a:r>
              <a:rPr sz="24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The archetype is</a:t>
            </a:r>
            <a:r>
              <a:rPr sz="2400" spc="-4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24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configured</a:t>
            </a:r>
            <a:endParaRPr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•The </a:t>
            </a:r>
            <a:r>
              <a:rPr sz="24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project is</a:t>
            </a:r>
            <a:r>
              <a:rPr sz="2400" spc="-3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created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02746" y="1537842"/>
            <a:ext cx="107950" cy="19747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38942" y="3563051"/>
            <a:ext cx="8890" cy="38100"/>
          </a:xfrm>
          <a:custGeom>
            <a:avLst/>
            <a:gdLst/>
            <a:ahLst/>
            <a:cxnLst/>
            <a:rect l="l" t="t" r="r" b="b"/>
            <a:pathLst>
              <a:path w="8890" h="38100">
                <a:moveTo>
                  <a:pt x="0" y="37652"/>
                </a:moveTo>
                <a:lnTo>
                  <a:pt x="8352" y="37652"/>
                </a:lnTo>
                <a:lnTo>
                  <a:pt x="8352" y="0"/>
                </a:lnTo>
                <a:lnTo>
                  <a:pt x="0" y="0"/>
                </a:lnTo>
                <a:lnTo>
                  <a:pt x="0" y="37652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02746" y="3645661"/>
            <a:ext cx="105791" cy="14257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661650" y="570992"/>
            <a:ext cx="222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Century Gothic"/>
                <a:cs typeface="Century Gothic"/>
              </a:rPr>
              <a:t>8</a:t>
            </a:r>
            <a:endParaRPr sz="2800">
              <a:latin typeface="Century Gothic"/>
              <a:cs typeface="Century Gothic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2974670-E937-423B-9AF7-BEA61155DBD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10</a:t>
            </a:fld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248517"/>
            <a:ext cx="559181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chemeClr val="tx1"/>
                </a:solidFill>
                <a:latin typeface="+mj-lt"/>
              </a:rPr>
              <a:t>Project Object</a:t>
            </a:r>
            <a:r>
              <a:rPr sz="3600" spc="-80" dirty="0">
                <a:solidFill>
                  <a:schemeClr val="tx1"/>
                </a:solidFill>
                <a:latin typeface="+mj-lt"/>
              </a:rPr>
              <a:t> </a:t>
            </a:r>
            <a:r>
              <a:rPr sz="3600" dirty="0">
                <a:solidFill>
                  <a:schemeClr val="tx1"/>
                </a:solidFill>
                <a:latin typeface="+mj-lt"/>
              </a:rPr>
              <a:t>Model</a:t>
            </a:r>
            <a:r>
              <a:rPr lang="en-IN" sz="3600" dirty="0">
                <a:solidFill>
                  <a:schemeClr val="tx1"/>
                </a:solidFill>
                <a:latin typeface="+mj-lt"/>
              </a:rPr>
              <a:t> (POM)</a:t>
            </a:r>
            <a:endParaRPr sz="3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00" y="1447801"/>
            <a:ext cx="10668000" cy="3522759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94"/>
              </a:spcBef>
              <a:buFont typeface="Wingdings" panose="05000000000000000000" pitchFamily="2" charset="2"/>
              <a:buChar char="§"/>
              <a:tabLst>
                <a:tab pos="438784" algn="l"/>
              </a:tabLst>
            </a:pPr>
            <a:r>
              <a:rPr sz="2400" dirty="0">
                <a:latin typeface="Century Gothic"/>
                <a:cs typeface="Century Gothic"/>
              </a:rPr>
              <a:t>An XML representation of a Maven</a:t>
            </a:r>
            <a:r>
              <a:rPr sz="2400" spc="-7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project</a:t>
            </a:r>
            <a:endParaRPr sz="2400" dirty="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tabLst>
                <a:tab pos="438784" algn="l"/>
              </a:tabLst>
            </a:pPr>
            <a:r>
              <a:rPr sz="2400" spc="-10" dirty="0">
                <a:latin typeface="Century Gothic"/>
                <a:cs typeface="Century Gothic"/>
              </a:rPr>
              <a:t>In </a:t>
            </a:r>
            <a:r>
              <a:rPr sz="2400" dirty="0">
                <a:latin typeface="Century Gothic"/>
                <a:cs typeface="Century Gothic"/>
              </a:rPr>
              <a:t>the file </a:t>
            </a:r>
            <a:r>
              <a:rPr sz="2400" spc="-5" dirty="0">
                <a:latin typeface="Century Gothic"/>
                <a:cs typeface="Century Gothic"/>
              </a:rPr>
              <a:t>pom.xml </a:t>
            </a:r>
            <a:r>
              <a:rPr sz="2400" dirty="0">
                <a:latin typeface="Century Gothic"/>
                <a:cs typeface="Century Gothic"/>
              </a:rPr>
              <a:t>at the root of a</a:t>
            </a:r>
            <a:r>
              <a:rPr sz="2400" spc="-60" dirty="0">
                <a:latin typeface="Century Gothic"/>
                <a:cs typeface="Century Gothic"/>
              </a:rPr>
              <a:t> </a:t>
            </a:r>
            <a:r>
              <a:rPr sz="2400" dirty="0">
                <a:latin typeface="Century Gothic"/>
                <a:cs typeface="Century Gothic"/>
              </a:rPr>
              <a:t>project</a:t>
            </a:r>
          </a:p>
          <a:p>
            <a:pPr marL="571500" indent="-5715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sz="4250" dirty="0">
              <a:latin typeface="Times New Roman"/>
              <a:cs typeface="Times New Roman"/>
            </a:endParaRPr>
          </a:p>
          <a:p>
            <a:pPr marL="96520">
              <a:lnSpc>
                <a:spcPct val="100000"/>
              </a:lnSpc>
            </a:pPr>
            <a:r>
              <a:rPr sz="2400" dirty="0">
                <a:latin typeface="Century Gothic"/>
                <a:cs typeface="Century Gothic"/>
              </a:rPr>
              <a:t>A </a:t>
            </a:r>
            <a:r>
              <a:rPr sz="2400" spc="-5" dirty="0">
                <a:latin typeface="Century Gothic"/>
                <a:cs typeface="Century Gothic"/>
              </a:rPr>
              <a:t>POM </a:t>
            </a:r>
            <a:r>
              <a:rPr sz="2400" spc="10" dirty="0">
                <a:latin typeface="Century Gothic"/>
                <a:cs typeface="Century Gothic"/>
              </a:rPr>
              <a:t>is</a:t>
            </a:r>
            <a:r>
              <a:rPr sz="2400" spc="-3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declarative</a:t>
            </a:r>
            <a:endParaRPr sz="2400" dirty="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sz="2400" spc="-5" dirty="0">
                <a:latin typeface="Century Gothic"/>
                <a:cs typeface="Century Gothic"/>
              </a:rPr>
              <a:t>Declares who, what, </a:t>
            </a:r>
            <a:r>
              <a:rPr sz="2400" dirty="0">
                <a:latin typeface="Century Gothic"/>
                <a:cs typeface="Century Gothic"/>
              </a:rPr>
              <a:t>and</a:t>
            </a:r>
            <a:r>
              <a:rPr sz="2400" spc="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where</a:t>
            </a:r>
            <a:endParaRPr sz="2400" dirty="0">
              <a:latin typeface="Century Gothic"/>
              <a:cs typeface="Century Gothic"/>
            </a:endParaRPr>
          </a:p>
          <a:p>
            <a:pPr marL="354965" indent="-342900">
              <a:lnSpc>
                <a:spcPct val="100000"/>
              </a:lnSpc>
              <a:spcBef>
                <a:spcPts val="1010"/>
              </a:spcBef>
              <a:buFont typeface="Wingdings" panose="05000000000000000000" pitchFamily="2" charset="2"/>
              <a:buChar char="§"/>
              <a:tabLst>
                <a:tab pos="281305" algn="l"/>
              </a:tabLst>
            </a:pPr>
            <a:r>
              <a:rPr sz="2400" dirty="0">
                <a:latin typeface="Century Gothic"/>
                <a:cs typeface="Century Gothic"/>
              </a:rPr>
              <a:t>A Maven </a:t>
            </a:r>
            <a:r>
              <a:rPr sz="2400" spc="-5" dirty="0">
                <a:latin typeface="Century Gothic"/>
                <a:cs typeface="Century Gothic"/>
              </a:rPr>
              <a:t>project </a:t>
            </a:r>
            <a:r>
              <a:rPr sz="2400" spc="-10" dirty="0">
                <a:latin typeface="Century Gothic"/>
                <a:cs typeface="Century Gothic"/>
              </a:rPr>
              <a:t>can </a:t>
            </a:r>
            <a:r>
              <a:rPr sz="2400" dirty="0">
                <a:latin typeface="Century Gothic"/>
                <a:cs typeface="Century Gothic"/>
              </a:rPr>
              <a:t>simply </a:t>
            </a:r>
            <a:r>
              <a:rPr sz="2400" spc="-5" dirty="0">
                <a:latin typeface="Century Gothic"/>
                <a:cs typeface="Century Gothic"/>
              </a:rPr>
              <a:t>be </a:t>
            </a:r>
            <a:r>
              <a:rPr sz="2400" dirty="0">
                <a:latin typeface="Century Gothic"/>
                <a:cs typeface="Century Gothic"/>
              </a:rPr>
              <a:t>the </a:t>
            </a:r>
            <a:r>
              <a:rPr sz="2400" spc="-5" dirty="0">
                <a:latin typeface="Century Gothic"/>
                <a:cs typeface="Century Gothic"/>
              </a:rPr>
              <a:t>pom.xml</a:t>
            </a:r>
            <a:r>
              <a:rPr sz="2400" spc="-80" dirty="0">
                <a:latin typeface="Century Gothic"/>
                <a:cs typeface="Century Gothic"/>
              </a:rPr>
              <a:t> </a:t>
            </a:r>
            <a:r>
              <a:rPr sz="2400" dirty="0">
                <a:latin typeface="Century Gothic"/>
                <a:cs typeface="Century Gothic"/>
              </a:rPr>
              <a:t>file</a:t>
            </a:r>
          </a:p>
          <a:p>
            <a:pPr marL="354965" indent="-342900">
              <a:lnSpc>
                <a:spcPct val="100000"/>
              </a:lnSpc>
              <a:spcBef>
                <a:spcPts val="994"/>
              </a:spcBef>
              <a:buFont typeface="Wingdings" panose="05000000000000000000" pitchFamily="2" charset="2"/>
              <a:buChar char="§"/>
              <a:tabLst>
                <a:tab pos="281305" algn="l"/>
              </a:tabLst>
            </a:pPr>
            <a:r>
              <a:rPr sz="2400" dirty="0">
                <a:latin typeface="Century Gothic"/>
                <a:cs typeface="Century Gothic"/>
              </a:rPr>
              <a:t>Most </a:t>
            </a:r>
            <a:r>
              <a:rPr sz="2400" spc="-5" dirty="0">
                <a:latin typeface="Century Gothic"/>
                <a:cs typeface="Century Gothic"/>
              </a:rPr>
              <a:t>projects </a:t>
            </a:r>
            <a:r>
              <a:rPr sz="2400" spc="5" dirty="0">
                <a:latin typeface="Century Gothic"/>
                <a:cs typeface="Century Gothic"/>
              </a:rPr>
              <a:t>have </a:t>
            </a:r>
            <a:r>
              <a:rPr sz="2400" dirty="0">
                <a:latin typeface="Century Gothic"/>
                <a:cs typeface="Century Gothic"/>
              </a:rPr>
              <a:t>code associated with</a:t>
            </a:r>
            <a:r>
              <a:rPr sz="2400" spc="-135" dirty="0">
                <a:latin typeface="Century Gothic"/>
                <a:cs typeface="Century Gothic"/>
              </a:rPr>
              <a:t> </a:t>
            </a:r>
            <a:r>
              <a:rPr sz="2400" dirty="0">
                <a:latin typeface="Century Gothic"/>
                <a:cs typeface="Century Gothic"/>
              </a:rPr>
              <a:t>them</a:t>
            </a:r>
          </a:p>
        </p:txBody>
      </p:sp>
      <p:sp>
        <p:nvSpPr>
          <p:cNvPr id="4" name="object 4"/>
          <p:cNvSpPr/>
          <p:nvPr/>
        </p:nvSpPr>
        <p:spPr>
          <a:xfrm>
            <a:off x="10802746" y="1537842"/>
            <a:ext cx="107950" cy="19747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38942" y="3563051"/>
            <a:ext cx="8890" cy="38100"/>
          </a:xfrm>
          <a:custGeom>
            <a:avLst/>
            <a:gdLst/>
            <a:ahLst/>
            <a:cxnLst/>
            <a:rect l="l" t="t" r="r" b="b"/>
            <a:pathLst>
              <a:path w="8890" h="38100">
                <a:moveTo>
                  <a:pt x="0" y="37652"/>
                </a:moveTo>
                <a:lnTo>
                  <a:pt x="8352" y="37652"/>
                </a:lnTo>
                <a:lnTo>
                  <a:pt x="8352" y="0"/>
                </a:lnTo>
                <a:lnTo>
                  <a:pt x="0" y="0"/>
                </a:lnTo>
                <a:lnTo>
                  <a:pt x="0" y="37652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02746" y="3645661"/>
            <a:ext cx="105791" cy="14257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661650" y="570992"/>
            <a:ext cx="222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Century Gothic"/>
                <a:cs typeface="Century Gothic"/>
              </a:rPr>
              <a:t>9</a:t>
            </a:r>
            <a:endParaRPr sz="2800">
              <a:latin typeface="Century Gothic"/>
              <a:cs typeface="Century Gothic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B1C3C-EF00-4E60-A074-F2DB034C91A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11</a:t>
            </a:fld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238252"/>
            <a:ext cx="71513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chemeClr val="tx1"/>
                </a:solidFill>
                <a:latin typeface="+mj-lt"/>
              </a:rPr>
              <a:t>Maven </a:t>
            </a:r>
            <a:r>
              <a:rPr sz="3600" spc="-5" dirty="0">
                <a:solidFill>
                  <a:schemeClr val="tx1"/>
                </a:solidFill>
                <a:latin typeface="+mj-lt"/>
              </a:rPr>
              <a:t>in Spring</a:t>
            </a:r>
            <a:r>
              <a:rPr sz="3600" spc="-85" dirty="0">
                <a:solidFill>
                  <a:schemeClr val="tx1"/>
                </a:solidFill>
                <a:latin typeface="+mj-lt"/>
              </a:rPr>
              <a:t> </a:t>
            </a:r>
            <a:r>
              <a:rPr sz="3600" spc="-5" dirty="0">
                <a:solidFill>
                  <a:schemeClr val="tx1"/>
                </a:solidFill>
                <a:latin typeface="+mj-lt"/>
              </a:rPr>
              <a:t>Framework</a:t>
            </a:r>
          </a:p>
        </p:txBody>
      </p:sp>
      <p:sp>
        <p:nvSpPr>
          <p:cNvPr id="3" name="object 3"/>
          <p:cNvSpPr/>
          <p:nvPr/>
        </p:nvSpPr>
        <p:spPr>
          <a:xfrm>
            <a:off x="1676400" y="1594551"/>
            <a:ext cx="7239000" cy="393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317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802746" y="1537842"/>
            <a:ext cx="107950" cy="19747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38942" y="3563051"/>
            <a:ext cx="8890" cy="38100"/>
          </a:xfrm>
          <a:custGeom>
            <a:avLst/>
            <a:gdLst/>
            <a:ahLst/>
            <a:cxnLst/>
            <a:rect l="l" t="t" r="r" b="b"/>
            <a:pathLst>
              <a:path w="8890" h="38100">
                <a:moveTo>
                  <a:pt x="0" y="37652"/>
                </a:moveTo>
                <a:lnTo>
                  <a:pt x="8352" y="37652"/>
                </a:lnTo>
                <a:lnTo>
                  <a:pt x="8352" y="0"/>
                </a:lnTo>
                <a:lnTo>
                  <a:pt x="0" y="0"/>
                </a:lnTo>
                <a:lnTo>
                  <a:pt x="0" y="37652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02746" y="3645661"/>
            <a:ext cx="105791" cy="14257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56259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  <a:latin typeface="Century Gothic"/>
                <a:cs typeface="Century Gothic"/>
              </a:rPr>
              <a:t>10</a:t>
            </a:r>
            <a:endParaRPr sz="2800">
              <a:latin typeface="Century Gothic"/>
              <a:cs typeface="Century Gothic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9DFCD0D-C2A1-45F4-B46F-5892DD4731C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12</a:t>
            </a:fld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238252"/>
            <a:ext cx="81470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chemeClr val="tx1"/>
                </a:solidFill>
                <a:latin typeface="+mj-lt"/>
              </a:rPr>
              <a:t>POM </a:t>
            </a:r>
            <a:r>
              <a:rPr sz="3600" spc="-5" dirty="0">
                <a:solidFill>
                  <a:schemeClr val="tx1"/>
                </a:solidFill>
                <a:latin typeface="+mj-lt"/>
              </a:rPr>
              <a:t>Basics </a:t>
            </a:r>
            <a:r>
              <a:rPr sz="3600" spc="-10" dirty="0">
                <a:solidFill>
                  <a:schemeClr val="tx1"/>
                </a:solidFill>
                <a:latin typeface="+mj-lt"/>
              </a:rPr>
              <a:t>and</a:t>
            </a:r>
            <a:r>
              <a:rPr sz="3600" spc="-70" dirty="0">
                <a:solidFill>
                  <a:schemeClr val="tx1"/>
                </a:solidFill>
                <a:latin typeface="+mj-lt"/>
              </a:rPr>
              <a:t> </a:t>
            </a:r>
            <a:r>
              <a:rPr sz="3600" spc="-5" dirty="0">
                <a:solidFill>
                  <a:schemeClr val="tx1"/>
                </a:solidFill>
                <a:latin typeface="+mj-lt"/>
              </a:rPr>
              <a:t>Dependencies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1752600"/>
            <a:ext cx="10972800" cy="36599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213360" algn="l"/>
              </a:tabLst>
            </a:pPr>
            <a:r>
              <a:rPr sz="24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POM </a:t>
            </a:r>
            <a:r>
              <a:rPr sz="2400" spc="-10" dirty="0">
                <a:latin typeface="Calibri Light" panose="020F0302020204030204" pitchFamily="34" charset="0"/>
                <a:cs typeface="Calibri Light" panose="020F0302020204030204" pitchFamily="34" charset="0"/>
              </a:rPr>
              <a:t>needs to </a:t>
            </a:r>
            <a:r>
              <a:rPr sz="24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define </a:t>
            </a:r>
            <a:r>
              <a:rPr sz="2400" spc="-10" dirty="0"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sz="24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Group </a:t>
            </a:r>
            <a:r>
              <a:rPr sz="2400" spc="5" dirty="0">
                <a:latin typeface="Calibri Light" panose="020F0302020204030204" pitchFamily="34" charset="0"/>
                <a:cs typeface="Calibri Light" panose="020F0302020204030204" pitchFamily="34" charset="0"/>
              </a:rPr>
              <a:t>ID, </a:t>
            </a:r>
            <a:r>
              <a:rPr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Artifact </a:t>
            </a:r>
            <a:r>
              <a:rPr sz="2400" spc="5" dirty="0">
                <a:latin typeface="Calibri Light" panose="020F0302020204030204" pitchFamily="34" charset="0"/>
                <a:cs typeface="Calibri Light" panose="020F0302020204030204" pitchFamily="34" charset="0"/>
              </a:rPr>
              <a:t>ID, </a:t>
            </a:r>
            <a:r>
              <a:rPr sz="2400" spc="-10" dirty="0">
                <a:latin typeface="Calibri Light" panose="020F0302020204030204" pitchFamily="34" charset="0"/>
                <a:cs typeface="Calibri Light" panose="020F0302020204030204" pitchFamily="34" charset="0"/>
              </a:rPr>
              <a:t>and</a:t>
            </a:r>
            <a:r>
              <a:rPr sz="2400" spc="3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24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Version</a:t>
            </a:r>
            <a:endParaRPr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lnSpc>
                <a:spcPct val="100000"/>
              </a:lnSpc>
              <a:buClr>
                <a:srgbClr val="FFFFFF"/>
              </a:buClr>
              <a:buFont typeface="Wingdings" panose="05000000000000000000" pitchFamily="2" charset="2"/>
              <a:buChar char="§"/>
            </a:pPr>
            <a:endParaRPr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4965" indent="-342900">
              <a:lnSpc>
                <a:spcPct val="100000"/>
              </a:lnSpc>
              <a:spcBef>
                <a:spcPts val="1789"/>
              </a:spcBef>
              <a:buFont typeface="Wingdings" panose="05000000000000000000" pitchFamily="2" charset="2"/>
              <a:buChar char="§"/>
              <a:tabLst>
                <a:tab pos="213360" algn="l"/>
              </a:tabLst>
            </a:pPr>
            <a:r>
              <a:rPr sz="24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The packaging should also be declared </a:t>
            </a:r>
            <a:r>
              <a:rPr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– </a:t>
            </a:r>
            <a:r>
              <a:rPr sz="2400" spc="-10" dirty="0"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sz="24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default </a:t>
            </a:r>
            <a:r>
              <a:rPr sz="2400" spc="10" dirty="0">
                <a:latin typeface="Calibri Light" panose="020F0302020204030204" pitchFamily="34" charset="0"/>
                <a:cs typeface="Calibri Light" panose="020F0302020204030204" pitchFamily="34" charset="0"/>
              </a:rPr>
              <a:t>is</a:t>
            </a:r>
            <a:r>
              <a:rPr sz="2400" spc="9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24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jar</a:t>
            </a:r>
            <a:endParaRPr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lnSpc>
                <a:spcPct val="100000"/>
              </a:lnSpc>
              <a:buClr>
                <a:srgbClr val="FFFFFF"/>
              </a:buClr>
              <a:buFont typeface="Wingdings" panose="05000000000000000000" pitchFamily="2" charset="2"/>
              <a:buChar char="§"/>
            </a:pPr>
            <a:endParaRPr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4965" indent="-342900">
              <a:lnSpc>
                <a:spcPct val="100000"/>
              </a:lnSpc>
              <a:spcBef>
                <a:spcPts val="1795"/>
              </a:spcBef>
              <a:buFont typeface="Wingdings" panose="05000000000000000000" pitchFamily="2" charset="2"/>
              <a:buChar char="§"/>
              <a:tabLst>
                <a:tab pos="213360" algn="l"/>
              </a:tabLst>
            </a:pPr>
            <a:r>
              <a:rPr sz="24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Dependencies can be added </a:t>
            </a:r>
            <a:r>
              <a:rPr sz="2400" spc="-10" dirty="0">
                <a:latin typeface="Calibri Light" panose="020F0302020204030204" pitchFamily="34" charset="0"/>
                <a:cs typeface="Calibri Light" panose="020F0302020204030204" pitchFamily="34" charset="0"/>
              </a:rPr>
              <a:t>to the </a:t>
            </a:r>
            <a:r>
              <a:rPr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POM</a:t>
            </a:r>
            <a:r>
              <a:rPr sz="2400" spc="10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2400" spc="5" dirty="0">
                <a:latin typeface="Calibri Light" panose="020F0302020204030204" pitchFamily="34" charset="0"/>
                <a:cs typeface="Calibri Light" panose="020F0302020204030204" pitchFamily="34" charset="0"/>
              </a:rPr>
              <a:t>file</a:t>
            </a:r>
            <a:endParaRPr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lnSpc>
                <a:spcPct val="100000"/>
              </a:lnSpc>
              <a:buClr>
                <a:srgbClr val="FFFFFF"/>
              </a:buClr>
              <a:buFont typeface="Wingdings" panose="05000000000000000000" pitchFamily="2" charset="2"/>
              <a:buChar char="§"/>
            </a:pPr>
            <a:endParaRPr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4965" indent="-342900">
              <a:lnSpc>
                <a:spcPct val="100000"/>
              </a:lnSpc>
              <a:spcBef>
                <a:spcPts val="1789"/>
              </a:spcBef>
              <a:buFont typeface="Wingdings" panose="05000000000000000000" pitchFamily="2" charset="2"/>
              <a:buChar char="§"/>
              <a:tabLst>
                <a:tab pos="213360" algn="l"/>
              </a:tabLst>
            </a:pPr>
            <a:r>
              <a:rPr sz="24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Dependencies are </a:t>
            </a:r>
            <a:r>
              <a:rPr sz="2400" spc="-10" dirty="0">
                <a:latin typeface="Calibri Light" panose="020F0302020204030204" pitchFamily="34" charset="0"/>
                <a:cs typeface="Calibri Light" panose="020F0302020204030204" pitchFamily="34" charset="0"/>
              </a:rPr>
              <a:t>downloaded </a:t>
            </a:r>
            <a:r>
              <a:rPr sz="24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from </a:t>
            </a:r>
            <a:r>
              <a:rPr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maven </a:t>
            </a:r>
            <a:r>
              <a:rPr sz="24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repositories and added </a:t>
            </a:r>
            <a:r>
              <a:rPr sz="2400" spc="-10" dirty="0">
                <a:latin typeface="Calibri Light" panose="020F0302020204030204" pitchFamily="34" charset="0"/>
                <a:cs typeface="Calibri Light" panose="020F0302020204030204" pitchFamily="34" charset="0"/>
              </a:rPr>
              <a:t>to the</a:t>
            </a:r>
            <a:r>
              <a:rPr sz="2400" spc="18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build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02746" y="1537842"/>
            <a:ext cx="107950" cy="19747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38942" y="3563051"/>
            <a:ext cx="8890" cy="38100"/>
          </a:xfrm>
          <a:custGeom>
            <a:avLst/>
            <a:gdLst/>
            <a:ahLst/>
            <a:cxnLst/>
            <a:rect l="l" t="t" r="r" b="b"/>
            <a:pathLst>
              <a:path w="8890" h="38100">
                <a:moveTo>
                  <a:pt x="0" y="37652"/>
                </a:moveTo>
                <a:lnTo>
                  <a:pt x="8352" y="37652"/>
                </a:lnTo>
                <a:lnTo>
                  <a:pt x="8352" y="0"/>
                </a:lnTo>
                <a:lnTo>
                  <a:pt x="0" y="0"/>
                </a:lnTo>
                <a:lnTo>
                  <a:pt x="0" y="37652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56259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  <a:latin typeface="Century Gothic"/>
                <a:cs typeface="Century Gothic"/>
              </a:rPr>
              <a:t>11</a:t>
            </a:r>
            <a:endParaRPr sz="2800">
              <a:latin typeface="Century Gothic"/>
              <a:cs typeface="Century Gothic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503D6-FB00-448C-944E-63A6A3FF51E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13</a:t>
            </a:fld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211645"/>
            <a:ext cx="81470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spc="-5" dirty="0">
                <a:solidFill>
                  <a:schemeClr val="tx1"/>
                </a:solidFill>
                <a:latin typeface="+mj-lt"/>
              </a:rPr>
              <a:t>Maven Build Lifecycle</a:t>
            </a:r>
            <a:endParaRPr sz="3600" spc="-5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02746" y="1537842"/>
            <a:ext cx="107950" cy="19747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38942" y="3563051"/>
            <a:ext cx="8890" cy="38100"/>
          </a:xfrm>
          <a:custGeom>
            <a:avLst/>
            <a:gdLst/>
            <a:ahLst/>
            <a:cxnLst/>
            <a:rect l="l" t="t" r="r" b="b"/>
            <a:pathLst>
              <a:path w="8890" h="38100">
                <a:moveTo>
                  <a:pt x="0" y="37652"/>
                </a:moveTo>
                <a:lnTo>
                  <a:pt x="8352" y="37652"/>
                </a:lnTo>
                <a:lnTo>
                  <a:pt x="8352" y="0"/>
                </a:lnTo>
                <a:lnTo>
                  <a:pt x="0" y="0"/>
                </a:lnTo>
                <a:lnTo>
                  <a:pt x="0" y="37652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56259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11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Century Gothic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878F53-7920-415B-82DC-9A9FF60D5C6B}"/>
              </a:ext>
            </a:extLst>
          </p:cNvPr>
          <p:cNvSpPr txBox="1"/>
          <p:nvPr/>
        </p:nvSpPr>
        <p:spPr>
          <a:xfrm>
            <a:off x="421911" y="1014635"/>
            <a:ext cx="1146443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There are three built-in build lifecycles: default, clean and site. The default lifecycle handles your project deployment, the clean lifecycle handles project cleaning, while the site lifecycle handles the creation of your project's web site.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Each of these build lifecycles is defined by a different list of build phases as given below</a:t>
            </a:r>
          </a:p>
          <a:p>
            <a:endParaRPr lang="en-US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validate</a:t>
            </a: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 - validate the project is correct and all necessary information is available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compile</a:t>
            </a: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 - compile the source code of the 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test</a:t>
            </a: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 - test the compiled source code using a suitable unit testing framework. These tests should not require the code be packaged or deployed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package </a:t>
            </a: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- take the compiled code and package it in its distributable format, such as a JAR.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verify </a:t>
            </a: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- run any checks on results of integration tests to ensure quality criteria are met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install</a:t>
            </a: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 - install the package into the local repository, for use as a dependency in other projects locally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deploy</a:t>
            </a: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 - done in the build environment, copies the final package to the remote repository for sharing with other developers and projects.</a:t>
            </a:r>
          </a:p>
          <a:p>
            <a:endParaRPr lang="en-US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75645B-2AE7-48DB-9B74-B68A3F6503E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260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1355" y="287581"/>
            <a:ext cx="81470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spc="-5" dirty="0">
                <a:solidFill>
                  <a:schemeClr val="tx1"/>
                </a:solidFill>
                <a:latin typeface="+mj-lt"/>
              </a:rPr>
              <a:t>Maven Build Lifecycle</a:t>
            </a:r>
            <a:endParaRPr sz="3600" spc="-5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02746" y="1537842"/>
            <a:ext cx="107950" cy="19747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38942" y="3563051"/>
            <a:ext cx="8890" cy="38100"/>
          </a:xfrm>
          <a:custGeom>
            <a:avLst/>
            <a:gdLst/>
            <a:ahLst/>
            <a:cxnLst/>
            <a:rect l="l" t="t" r="r" b="b"/>
            <a:pathLst>
              <a:path w="8890" h="38100">
                <a:moveTo>
                  <a:pt x="0" y="37652"/>
                </a:moveTo>
                <a:lnTo>
                  <a:pt x="8352" y="37652"/>
                </a:lnTo>
                <a:lnTo>
                  <a:pt x="8352" y="0"/>
                </a:lnTo>
                <a:lnTo>
                  <a:pt x="0" y="0"/>
                </a:lnTo>
                <a:lnTo>
                  <a:pt x="0" y="37652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56259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11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Century Gothic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6BA203A3-F1CA-4630-8FF4-C1CCF3896B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3596864"/>
              </p:ext>
            </p:extLst>
          </p:nvPr>
        </p:nvGraphicFramePr>
        <p:xfrm>
          <a:off x="2770564" y="1790700"/>
          <a:ext cx="5786690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Bitmap Image" r:id="rId4" imgW="3790800" imgH="2521080" progId="Paint.Picture">
                  <p:embed/>
                </p:oleObj>
              </mc:Choice>
              <mc:Fallback>
                <p:oleObj name="Bitmap Image" r:id="rId4" imgW="3790800" imgH="25210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70564" y="1790700"/>
                        <a:ext cx="5786690" cy="384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C15CCC6-9C87-431F-A353-7CBC3CE16644}"/>
              </a:ext>
            </a:extLst>
          </p:cNvPr>
          <p:cNvSpPr txBox="1"/>
          <p:nvPr/>
        </p:nvSpPr>
        <p:spPr>
          <a:xfrm>
            <a:off x="533400" y="6248400"/>
            <a:ext cx="929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Ref:https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://maven.apache.org/guides/introduction/introduction-to-the-lifecycle.html</a:t>
            </a:r>
            <a:endParaRPr lang="en-IN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8426D17-1326-4F54-8957-8C73B7E7DDC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529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82566" y="3041395"/>
            <a:ext cx="28581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chemeClr val="tx1"/>
                </a:solidFill>
              </a:rPr>
              <a:t>THANK</a:t>
            </a:r>
            <a:r>
              <a:rPr sz="4000" spc="-25" dirty="0">
                <a:solidFill>
                  <a:schemeClr val="tx1"/>
                </a:solidFill>
              </a:rPr>
              <a:t> </a:t>
            </a:r>
            <a:r>
              <a:rPr sz="4000" spc="-5" dirty="0">
                <a:solidFill>
                  <a:schemeClr val="tx1"/>
                </a:solidFill>
              </a:rPr>
              <a:t>YOU</a:t>
            </a:r>
            <a:endParaRPr sz="4000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802746" y="1537842"/>
            <a:ext cx="107950" cy="19747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838942" y="3563051"/>
            <a:ext cx="8890" cy="38100"/>
          </a:xfrm>
          <a:custGeom>
            <a:avLst/>
            <a:gdLst/>
            <a:ahLst/>
            <a:cxnLst/>
            <a:rect l="l" t="t" r="r" b="b"/>
            <a:pathLst>
              <a:path w="8890" h="38100">
                <a:moveTo>
                  <a:pt x="0" y="37652"/>
                </a:moveTo>
                <a:lnTo>
                  <a:pt x="8352" y="37652"/>
                </a:lnTo>
                <a:lnTo>
                  <a:pt x="8352" y="0"/>
                </a:lnTo>
                <a:lnTo>
                  <a:pt x="0" y="0"/>
                </a:lnTo>
                <a:lnTo>
                  <a:pt x="0" y="37652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02746" y="3645661"/>
            <a:ext cx="105791" cy="14257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56259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  <a:latin typeface="Century Gothic"/>
                <a:cs typeface="Century Gothic"/>
              </a:rPr>
              <a:t>15</a:t>
            </a:r>
            <a:endParaRPr sz="2800">
              <a:latin typeface="Century Gothic"/>
              <a:cs typeface="Century Gothic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3EA8F-F0CB-4A85-8C24-72A1C7FBB30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16</a:t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838942" y="3563051"/>
            <a:ext cx="8890" cy="38100"/>
          </a:xfrm>
          <a:custGeom>
            <a:avLst/>
            <a:gdLst/>
            <a:ahLst/>
            <a:cxnLst/>
            <a:rect l="l" t="t" r="r" b="b"/>
            <a:pathLst>
              <a:path w="8890" h="38100">
                <a:moveTo>
                  <a:pt x="0" y="37652"/>
                </a:moveTo>
                <a:lnTo>
                  <a:pt x="8352" y="37652"/>
                </a:lnTo>
                <a:lnTo>
                  <a:pt x="8352" y="0"/>
                </a:lnTo>
                <a:lnTo>
                  <a:pt x="0" y="0"/>
                </a:lnTo>
                <a:lnTo>
                  <a:pt x="0" y="37652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61650" y="570992"/>
            <a:ext cx="222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1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Century Gothic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0804606-9D1C-4491-93F5-8EDBE17C8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916" y="473709"/>
            <a:ext cx="10742167" cy="553998"/>
          </a:xfrm>
        </p:spPr>
        <p:txBody>
          <a:bodyPr/>
          <a:lstStyle/>
          <a:p>
            <a:r>
              <a:rPr lang="en-IN" sz="3600" dirty="0">
                <a:solidFill>
                  <a:schemeClr val="tx1"/>
                </a:solidFill>
                <a:latin typeface="+mj-lt"/>
              </a:rPr>
              <a:t>Agenda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BE3713-960F-4797-AD17-59176059265A}"/>
              </a:ext>
            </a:extLst>
          </p:cNvPr>
          <p:cNvSpPr txBox="1"/>
          <p:nvPr/>
        </p:nvSpPr>
        <p:spPr>
          <a:xfrm>
            <a:off x="533400" y="1447800"/>
            <a:ext cx="9812020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 What / Why Build 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Various Build tools in the Market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What is Maven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Installing Maven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Maven –Core , Packaging and Reporting Plugins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Working with Maven Archetypes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Configuring POM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Maven Build Lifecycle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IN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63832D-554F-440B-849E-17F36322217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444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593294"/>
            <a:ext cx="1074216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chemeClr val="tx1"/>
                </a:solidFill>
                <a:latin typeface="+mj-lt"/>
              </a:rPr>
              <a:t>Build </a:t>
            </a:r>
            <a:r>
              <a:rPr sz="3600" dirty="0">
                <a:solidFill>
                  <a:schemeClr val="tx1"/>
                </a:solidFill>
                <a:latin typeface="+mj-lt"/>
              </a:rPr>
              <a:t>Tools </a:t>
            </a:r>
            <a:r>
              <a:rPr sz="3600" spc="-5" dirty="0">
                <a:solidFill>
                  <a:schemeClr val="tx1"/>
                </a:solidFill>
                <a:latin typeface="+mj-lt"/>
              </a:rPr>
              <a:t>are </a:t>
            </a:r>
            <a:r>
              <a:rPr sz="3600" dirty="0">
                <a:solidFill>
                  <a:schemeClr val="tx1"/>
                </a:solidFill>
                <a:latin typeface="+mj-lt"/>
              </a:rPr>
              <a:t>used to </a:t>
            </a:r>
            <a:r>
              <a:rPr sz="3600" spc="-5" dirty="0">
                <a:solidFill>
                  <a:schemeClr val="tx1"/>
                </a:solidFill>
                <a:latin typeface="+mj-lt"/>
              </a:rPr>
              <a:t>manage</a:t>
            </a:r>
            <a:r>
              <a:rPr sz="3600" spc="-110" dirty="0">
                <a:solidFill>
                  <a:schemeClr val="tx1"/>
                </a:solidFill>
                <a:latin typeface="+mj-lt"/>
              </a:rPr>
              <a:t> </a:t>
            </a:r>
            <a:r>
              <a:rPr sz="3600" dirty="0">
                <a:solidFill>
                  <a:schemeClr val="tx1"/>
                </a:solidFill>
                <a:latin typeface="+mj-lt"/>
              </a:rPr>
              <a:t>the  </a:t>
            </a:r>
            <a:r>
              <a:rPr lang="en-IN" sz="3600" spc="-5" dirty="0">
                <a:solidFill>
                  <a:schemeClr val="tx1"/>
                </a:solidFill>
                <a:latin typeface="+mj-lt"/>
              </a:rPr>
              <a:t>S</a:t>
            </a:r>
            <a:r>
              <a:rPr sz="3600" spc="-5" dirty="0" err="1">
                <a:solidFill>
                  <a:schemeClr val="tx1"/>
                </a:solidFill>
                <a:latin typeface="+mj-lt"/>
              </a:rPr>
              <a:t>oftware</a:t>
            </a:r>
            <a:r>
              <a:rPr sz="3600" spc="-25" dirty="0">
                <a:solidFill>
                  <a:schemeClr val="tx1"/>
                </a:solidFill>
                <a:latin typeface="+mj-lt"/>
              </a:rPr>
              <a:t> </a:t>
            </a:r>
            <a:r>
              <a:rPr lang="en-IN" sz="3600" spc="-5" dirty="0">
                <a:solidFill>
                  <a:schemeClr val="tx1"/>
                </a:solidFill>
                <a:latin typeface="+mj-lt"/>
              </a:rPr>
              <a:t>L</a:t>
            </a:r>
            <a:r>
              <a:rPr sz="3600" spc="-5" dirty="0" err="1">
                <a:solidFill>
                  <a:schemeClr val="tx1"/>
                </a:solidFill>
                <a:latin typeface="+mj-lt"/>
              </a:rPr>
              <a:t>ifecycle</a:t>
            </a:r>
            <a:endParaRPr sz="3600" spc="-5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04722" y="1752600"/>
            <a:ext cx="9782556" cy="3895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802746" y="1537842"/>
            <a:ext cx="107950" cy="19747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38942" y="3563051"/>
            <a:ext cx="8890" cy="38100"/>
          </a:xfrm>
          <a:custGeom>
            <a:avLst/>
            <a:gdLst/>
            <a:ahLst/>
            <a:cxnLst/>
            <a:rect l="l" t="t" r="r" b="b"/>
            <a:pathLst>
              <a:path w="8890" h="38100">
                <a:moveTo>
                  <a:pt x="0" y="37652"/>
                </a:moveTo>
                <a:lnTo>
                  <a:pt x="8352" y="37652"/>
                </a:lnTo>
                <a:lnTo>
                  <a:pt x="8352" y="0"/>
                </a:lnTo>
                <a:lnTo>
                  <a:pt x="0" y="0"/>
                </a:lnTo>
                <a:lnTo>
                  <a:pt x="0" y="37652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02746" y="3645661"/>
            <a:ext cx="105791" cy="14257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661650" y="570992"/>
            <a:ext cx="222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Century Gothic"/>
                <a:cs typeface="Century Gothic"/>
              </a:rPr>
              <a:t>2</a:t>
            </a:r>
            <a:endParaRPr sz="2800">
              <a:latin typeface="Century Gothic"/>
              <a:cs typeface="Century Gothic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D0D653A-D3DE-4DB7-856B-FDCEF655C55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89" y="615971"/>
            <a:ext cx="46532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chemeClr val="tx1"/>
                </a:solidFill>
                <a:latin typeface="+mj-lt"/>
              </a:rPr>
              <a:t>Various Build</a:t>
            </a:r>
            <a:r>
              <a:rPr sz="3600" spc="-105" dirty="0">
                <a:solidFill>
                  <a:schemeClr val="tx1"/>
                </a:solidFill>
                <a:latin typeface="+mj-lt"/>
              </a:rPr>
              <a:t> </a:t>
            </a:r>
            <a:r>
              <a:rPr sz="3600" dirty="0">
                <a:solidFill>
                  <a:schemeClr val="tx1"/>
                </a:solidFill>
                <a:latin typeface="+mj-lt"/>
              </a:rPr>
              <a:t>Tools</a:t>
            </a:r>
          </a:p>
        </p:txBody>
      </p:sp>
      <p:sp>
        <p:nvSpPr>
          <p:cNvPr id="3" name="object 3"/>
          <p:cNvSpPr/>
          <p:nvPr/>
        </p:nvSpPr>
        <p:spPr>
          <a:xfrm>
            <a:off x="1403191" y="1872173"/>
            <a:ext cx="8334756" cy="3457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802746" y="1537842"/>
            <a:ext cx="107950" cy="19747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38942" y="3563051"/>
            <a:ext cx="8890" cy="38100"/>
          </a:xfrm>
          <a:custGeom>
            <a:avLst/>
            <a:gdLst/>
            <a:ahLst/>
            <a:cxnLst/>
            <a:rect l="l" t="t" r="r" b="b"/>
            <a:pathLst>
              <a:path w="8890" h="38100">
                <a:moveTo>
                  <a:pt x="0" y="37652"/>
                </a:moveTo>
                <a:lnTo>
                  <a:pt x="8352" y="37652"/>
                </a:lnTo>
                <a:lnTo>
                  <a:pt x="8352" y="0"/>
                </a:lnTo>
                <a:lnTo>
                  <a:pt x="0" y="0"/>
                </a:lnTo>
                <a:lnTo>
                  <a:pt x="0" y="37652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02746" y="3645661"/>
            <a:ext cx="105791" cy="14257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661650" y="570992"/>
            <a:ext cx="222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Century Gothic"/>
                <a:cs typeface="Century Gothic"/>
              </a:rPr>
              <a:t>3</a:t>
            </a:r>
            <a:endParaRPr sz="2800">
              <a:latin typeface="Century Gothic"/>
              <a:cs typeface="Century Gothic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0EA7127-C863-43DF-A11C-56F40110358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6201" y="401860"/>
            <a:ext cx="539089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dirty="0">
                <a:solidFill>
                  <a:schemeClr val="tx1"/>
                </a:solidFill>
                <a:latin typeface="+mj-lt"/>
              </a:rPr>
              <a:t>What is </a:t>
            </a:r>
            <a:r>
              <a:rPr sz="3600" dirty="0">
                <a:solidFill>
                  <a:schemeClr val="tx1"/>
                </a:solidFill>
                <a:latin typeface="+mj-lt"/>
              </a:rPr>
              <a:t>Maven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4786" y="1481074"/>
            <a:ext cx="11184251" cy="4023537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55600" marR="5080" indent="-342900">
              <a:lnSpc>
                <a:spcPts val="216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Maven </a:t>
            </a:r>
            <a:r>
              <a:rPr sz="24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was </a:t>
            </a:r>
            <a:r>
              <a:rPr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created </a:t>
            </a:r>
            <a:r>
              <a:rPr sz="2400" spc="5" dirty="0">
                <a:latin typeface="Calibri Light" panose="020F0302020204030204" pitchFamily="34" charset="0"/>
                <a:cs typeface="Calibri Light" panose="020F0302020204030204" pitchFamily="34" charset="0"/>
              </a:rPr>
              <a:t>to </a:t>
            </a:r>
            <a:r>
              <a:rPr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allow a developer </a:t>
            </a:r>
            <a:r>
              <a:rPr sz="2400" spc="5" dirty="0">
                <a:latin typeface="Calibri Light" panose="020F0302020204030204" pitchFamily="34" charset="0"/>
                <a:cs typeface="Calibri Light" panose="020F0302020204030204" pitchFamily="34" charset="0"/>
              </a:rPr>
              <a:t>to </a:t>
            </a:r>
            <a:r>
              <a:rPr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understand </a:t>
            </a:r>
            <a:r>
              <a:rPr sz="2400" spc="5" dirty="0"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state of a</a:t>
            </a:r>
            <a:r>
              <a:rPr sz="2400" spc="-30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24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project  quickly</a:t>
            </a:r>
            <a:endParaRPr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40"/>
              </a:spcBef>
              <a:buFont typeface="Arial" panose="020B0604020202020204" pitchFamily="34" charset="0"/>
              <a:buChar char="•"/>
            </a:pPr>
            <a:endParaRPr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Making </a:t>
            </a:r>
            <a:r>
              <a:rPr sz="2400" spc="5" dirty="0"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sz="24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build </a:t>
            </a:r>
            <a:r>
              <a:rPr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process</a:t>
            </a:r>
            <a:r>
              <a:rPr sz="2400" spc="-8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easy</a:t>
            </a:r>
          </a:p>
          <a:p>
            <a:pPr marL="342900" indent="-34290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endParaRPr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sz="24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Providing </a:t>
            </a:r>
            <a:r>
              <a:rPr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 </a:t>
            </a:r>
            <a:r>
              <a:rPr sz="24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uniform build</a:t>
            </a:r>
            <a:r>
              <a:rPr sz="2400" spc="-5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system</a:t>
            </a:r>
          </a:p>
          <a:p>
            <a:pPr marL="342900" indent="-342900">
              <a:lnSpc>
                <a:spcPct val="100000"/>
              </a:lnSpc>
              <a:spcBef>
                <a:spcPts val="15"/>
              </a:spcBef>
              <a:buFont typeface="Arial" panose="020B0604020202020204" pitchFamily="34" charset="0"/>
              <a:buChar char="•"/>
            </a:pPr>
            <a:endParaRPr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sz="24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Providing quality project</a:t>
            </a:r>
            <a:r>
              <a:rPr sz="2400" spc="-6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24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information</a:t>
            </a:r>
            <a:endParaRPr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15"/>
              </a:spcBef>
              <a:buFont typeface="Arial" panose="020B0604020202020204" pitchFamily="34" charset="0"/>
              <a:buChar char="•"/>
            </a:pPr>
            <a:endParaRPr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sz="24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Providing </a:t>
            </a:r>
            <a:r>
              <a:rPr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guidelines </a:t>
            </a:r>
            <a:r>
              <a:rPr sz="24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for best </a:t>
            </a:r>
            <a:r>
              <a:rPr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practices</a:t>
            </a:r>
            <a:r>
              <a:rPr sz="2400" spc="-9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development</a:t>
            </a:r>
          </a:p>
          <a:p>
            <a:pPr marL="342900" indent="-34290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endParaRPr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Allowing transparent </a:t>
            </a:r>
            <a:r>
              <a:rPr sz="24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migration </a:t>
            </a:r>
            <a:r>
              <a:rPr sz="2400" spc="5" dirty="0">
                <a:latin typeface="Calibri Light" panose="020F0302020204030204" pitchFamily="34" charset="0"/>
                <a:cs typeface="Calibri Light" panose="020F0302020204030204" pitchFamily="34" charset="0"/>
              </a:rPr>
              <a:t>to </a:t>
            </a:r>
            <a:r>
              <a:rPr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new</a:t>
            </a:r>
            <a:r>
              <a:rPr sz="2400" spc="-12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features</a:t>
            </a:r>
          </a:p>
        </p:txBody>
      </p:sp>
      <p:sp>
        <p:nvSpPr>
          <p:cNvPr id="4" name="object 4"/>
          <p:cNvSpPr/>
          <p:nvPr/>
        </p:nvSpPr>
        <p:spPr>
          <a:xfrm>
            <a:off x="10802746" y="1537842"/>
            <a:ext cx="107950" cy="19747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38942" y="3563051"/>
            <a:ext cx="8890" cy="38100"/>
          </a:xfrm>
          <a:custGeom>
            <a:avLst/>
            <a:gdLst/>
            <a:ahLst/>
            <a:cxnLst/>
            <a:rect l="l" t="t" r="r" b="b"/>
            <a:pathLst>
              <a:path w="8890" h="38100">
                <a:moveTo>
                  <a:pt x="0" y="37652"/>
                </a:moveTo>
                <a:lnTo>
                  <a:pt x="8352" y="37652"/>
                </a:lnTo>
                <a:lnTo>
                  <a:pt x="8352" y="0"/>
                </a:lnTo>
                <a:lnTo>
                  <a:pt x="0" y="0"/>
                </a:lnTo>
                <a:lnTo>
                  <a:pt x="0" y="37652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02746" y="3645661"/>
            <a:ext cx="105791" cy="14257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661650" y="570992"/>
            <a:ext cx="222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Century Gothic"/>
                <a:cs typeface="Century Gothic"/>
              </a:rPr>
              <a:t>4</a:t>
            </a:r>
            <a:endParaRPr sz="2800">
              <a:latin typeface="Century Gothic"/>
              <a:cs typeface="Century Gothic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5E1E18-1F60-467C-A938-262531B1D08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6201" y="401860"/>
            <a:ext cx="539089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dirty="0">
                <a:solidFill>
                  <a:schemeClr val="tx1"/>
                </a:solidFill>
                <a:latin typeface="+mj-lt"/>
              </a:rPr>
              <a:t>Installing Maven</a:t>
            </a:r>
            <a:endParaRPr sz="3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371600"/>
            <a:ext cx="11481837" cy="4342022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55600" marR="5080" lvl="0" indent="-342900" algn="l" defTabSz="914400" rtl="0" eaLnBrk="1" fontAlgn="auto" latinLnBrk="0" hangingPunct="1">
              <a:lnSpc>
                <a:spcPts val="216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354965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Maven can be installed on windows, </a:t>
            </a:r>
            <a:r>
              <a:rPr lang="en-US" sz="24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inux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and MAC OS platforms. </a:t>
            </a:r>
          </a:p>
          <a:p>
            <a:pPr marL="355600" marR="5080" lvl="0" indent="-342900" algn="l" defTabSz="914400" rtl="0" eaLnBrk="1" fontAlgn="auto" latinLnBrk="0" hangingPunct="1">
              <a:lnSpc>
                <a:spcPts val="216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354965" algn="l"/>
              </a:tabLst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12700" marR="5080" lvl="0" algn="l" defTabSz="914400" rtl="0" eaLnBrk="1" fontAlgn="auto" latinLnBrk="0" hangingPunct="1">
              <a:lnSpc>
                <a:spcPts val="2160"/>
              </a:lnSpc>
              <a:spcBef>
                <a:spcPts val="375"/>
              </a:spcBef>
              <a:spcAft>
                <a:spcPts val="0"/>
              </a:spcAft>
              <a:buClrTx/>
              <a:buSzTx/>
              <a:tabLst>
                <a:tab pos="354965" algn="l"/>
              </a:tabLst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12700" marR="5080" lvl="0" algn="l" defTabSz="914400" rtl="0" eaLnBrk="1" fontAlgn="auto" latinLnBrk="0" hangingPunct="1">
              <a:lnSpc>
                <a:spcPts val="2160"/>
              </a:lnSpc>
              <a:spcBef>
                <a:spcPts val="375"/>
              </a:spcBef>
              <a:spcAft>
                <a:spcPts val="0"/>
              </a:spcAft>
              <a:buClrTx/>
              <a:buSzTx/>
              <a:tabLst>
                <a:tab pos="354965" algn="l"/>
              </a:tabLst>
              <a:defRPr/>
            </a:pPr>
            <a:endParaRPr lang="en-US" sz="2400" b="1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700" marR="5080" lvl="0" algn="l" defTabSz="914400" rtl="0" eaLnBrk="1" fontAlgn="auto" latinLnBrk="0" hangingPunct="1">
              <a:lnSpc>
                <a:spcPts val="2160"/>
              </a:lnSpc>
              <a:spcBef>
                <a:spcPts val="375"/>
              </a:spcBef>
              <a:spcAft>
                <a:spcPts val="0"/>
              </a:spcAft>
              <a:buClrTx/>
              <a:buSzTx/>
              <a:tabLst>
                <a:tab pos="354965" algn="l"/>
              </a:tabLst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To install maven the below steps needs to be performed:</a:t>
            </a:r>
          </a:p>
          <a:p>
            <a:pPr marL="355600" marR="5080" lvl="0" indent="-342900" algn="l" defTabSz="914400" rtl="0" eaLnBrk="1" fontAlgn="auto" latinLnBrk="0" hangingPunct="1">
              <a:lnSpc>
                <a:spcPts val="216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354965" algn="l"/>
              </a:tabLst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355600" marR="5080" lvl="0" indent="-342900" algn="l" defTabSz="914400" rtl="0" eaLnBrk="1" fontAlgn="auto" latinLnBrk="0" hangingPunct="1">
              <a:lnSpc>
                <a:spcPts val="216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354965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Download maven and extract it</a:t>
            </a:r>
          </a:p>
          <a:p>
            <a:pPr marL="12700" marR="5080" lvl="0" algn="l" defTabSz="914400" rtl="0" eaLnBrk="1" fontAlgn="auto" latinLnBrk="0" hangingPunct="1">
              <a:lnSpc>
                <a:spcPts val="2160"/>
              </a:lnSpc>
              <a:spcBef>
                <a:spcPts val="375"/>
              </a:spcBef>
              <a:spcAft>
                <a:spcPts val="0"/>
              </a:spcAft>
              <a:buClrTx/>
              <a:buSzTx/>
              <a:tabLst>
                <a:tab pos="354965" algn="l"/>
              </a:tabLst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355600" marR="5080" lvl="0" indent="-342900" algn="l" defTabSz="914400" rtl="0" eaLnBrk="1" fontAlgn="auto" latinLnBrk="0" hangingPunct="1">
              <a:lnSpc>
                <a:spcPts val="216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354965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Add JAVA_HOME and MAVEN_HOME in environment variable</a:t>
            </a:r>
          </a:p>
          <a:p>
            <a:pPr marL="355600" marR="5080" lvl="0" indent="-342900" algn="l" defTabSz="914400" rtl="0" eaLnBrk="1" fontAlgn="auto" latinLnBrk="0" hangingPunct="1">
              <a:lnSpc>
                <a:spcPts val="216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354965" algn="l"/>
              </a:tabLst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355600" marR="5080" lvl="0" indent="-342900" algn="l" defTabSz="914400" rtl="0" eaLnBrk="1" fontAlgn="auto" latinLnBrk="0" hangingPunct="1">
              <a:lnSpc>
                <a:spcPts val="216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354965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Add maven path in environment variable</a:t>
            </a:r>
          </a:p>
          <a:p>
            <a:pPr marL="12700" marR="5080" lvl="0" algn="l" defTabSz="914400" rtl="0" eaLnBrk="1" fontAlgn="auto" latinLnBrk="0" hangingPunct="1">
              <a:lnSpc>
                <a:spcPts val="2160"/>
              </a:lnSpc>
              <a:spcBef>
                <a:spcPts val="375"/>
              </a:spcBef>
              <a:spcAft>
                <a:spcPts val="0"/>
              </a:spcAft>
              <a:buClrTx/>
              <a:buSzTx/>
              <a:tabLst>
                <a:tab pos="354965" algn="l"/>
              </a:tabLst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355600" marR="5080" lvl="0" indent="-342900" algn="l" defTabSz="914400" rtl="0" eaLnBrk="1" fontAlgn="auto" latinLnBrk="0" hangingPunct="1">
              <a:lnSpc>
                <a:spcPts val="216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354965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Verify Maven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02746" y="1537842"/>
            <a:ext cx="107950" cy="19747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38942" y="3563051"/>
            <a:ext cx="8890" cy="38100"/>
          </a:xfrm>
          <a:custGeom>
            <a:avLst/>
            <a:gdLst/>
            <a:ahLst/>
            <a:cxnLst/>
            <a:rect l="l" t="t" r="r" b="b"/>
            <a:pathLst>
              <a:path w="8890" h="38100">
                <a:moveTo>
                  <a:pt x="0" y="37652"/>
                </a:moveTo>
                <a:lnTo>
                  <a:pt x="8352" y="37652"/>
                </a:lnTo>
                <a:lnTo>
                  <a:pt x="8352" y="0"/>
                </a:lnTo>
                <a:lnTo>
                  <a:pt x="0" y="0"/>
                </a:lnTo>
                <a:lnTo>
                  <a:pt x="0" y="37652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802746" y="3645661"/>
            <a:ext cx="105791" cy="14257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61650" y="570992"/>
            <a:ext cx="222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4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Century Gothic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7EFD571-F072-487F-99F3-94F1835CE76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256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190" y="357632"/>
            <a:ext cx="559181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chemeClr val="tx1"/>
                </a:solidFill>
                <a:latin typeface="+mj-lt"/>
              </a:rPr>
              <a:t>Maven – Core</a:t>
            </a:r>
            <a:r>
              <a:rPr sz="3600" spc="-120" dirty="0">
                <a:solidFill>
                  <a:schemeClr val="tx1"/>
                </a:solidFill>
                <a:latin typeface="+mj-lt"/>
              </a:rPr>
              <a:t> </a:t>
            </a:r>
            <a:r>
              <a:rPr sz="3600" dirty="0">
                <a:solidFill>
                  <a:schemeClr val="tx1"/>
                </a:solidFill>
                <a:latin typeface="+mj-lt"/>
              </a:rPr>
              <a:t>Plugins</a:t>
            </a:r>
          </a:p>
        </p:txBody>
      </p:sp>
      <p:sp>
        <p:nvSpPr>
          <p:cNvPr id="3" name="object 3"/>
          <p:cNvSpPr/>
          <p:nvPr/>
        </p:nvSpPr>
        <p:spPr>
          <a:xfrm>
            <a:off x="1103375" y="2139695"/>
            <a:ext cx="8947404" cy="4021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802746" y="1537842"/>
            <a:ext cx="107950" cy="19747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38942" y="3563051"/>
            <a:ext cx="8890" cy="38100"/>
          </a:xfrm>
          <a:custGeom>
            <a:avLst/>
            <a:gdLst/>
            <a:ahLst/>
            <a:cxnLst/>
            <a:rect l="l" t="t" r="r" b="b"/>
            <a:pathLst>
              <a:path w="8890" h="38100">
                <a:moveTo>
                  <a:pt x="0" y="37652"/>
                </a:moveTo>
                <a:lnTo>
                  <a:pt x="8352" y="37652"/>
                </a:lnTo>
                <a:lnTo>
                  <a:pt x="8352" y="0"/>
                </a:lnTo>
                <a:lnTo>
                  <a:pt x="0" y="0"/>
                </a:lnTo>
                <a:lnTo>
                  <a:pt x="0" y="37652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02746" y="3645661"/>
            <a:ext cx="105791" cy="14257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661650" y="570992"/>
            <a:ext cx="222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Century Gothic"/>
                <a:cs typeface="Century Gothic"/>
              </a:rPr>
              <a:t>5</a:t>
            </a:r>
            <a:endParaRPr sz="2800">
              <a:latin typeface="Century Gothic"/>
              <a:cs typeface="Century Gothic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7BFFB58-A039-456D-A9C0-BEE3759AB8A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357632"/>
            <a:ext cx="7112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chemeClr val="tx1"/>
                </a:solidFill>
                <a:latin typeface="+mj-lt"/>
              </a:rPr>
              <a:t>Maven – </a:t>
            </a:r>
            <a:r>
              <a:rPr sz="3600" spc="-5" dirty="0">
                <a:solidFill>
                  <a:schemeClr val="tx1"/>
                </a:solidFill>
                <a:latin typeface="+mj-lt"/>
              </a:rPr>
              <a:t>Packaging</a:t>
            </a:r>
            <a:r>
              <a:rPr sz="3600" spc="-60" dirty="0">
                <a:solidFill>
                  <a:schemeClr val="tx1"/>
                </a:solidFill>
                <a:latin typeface="+mj-lt"/>
              </a:rPr>
              <a:t> </a:t>
            </a:r>
            <a:r>
              <a:rPr sz="3600" dirty="0">
                <a:solidFill>
                  <a:schemeClr val="tx1"/>
                </a:solidFill>
                <a:latin typeface="+mj-lt"/>
              </a:rPr>
              <a:t>Plugins</a:t>
            </a:r>
          </a:p>
        </p:txBody>
      </p:sp>
      <p:sp>
        <p:nvSpPr>
          <p:cNvPr id="3" name="object 3"/>
          <p:cNvSpPr/>
          <p:nvPr/>
        </p:nvSpPr>
        <p:spPr>
          <a:xfrm>
            <a:off x="1746043" y="1752600"/>
            <a:ext cx="8023859" cy="4195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802746" y="1537842"/>
            <a:ext cx="107950" cy="19747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38942" y="3563051"/>
            <a:ext cx="8890" cy="38100"/>
          </a:xfrm>
          <a:custGeom>
            <a:avLst/>
            <a:gdLst/>
            <a:ahLst/>
            <a:cxnLst/>
            <a:rect l="l" t="t" r="r" b="b"/>
            <a:pathLst>
              <a:path w="8890" h="38100">
                <a:moveTo>
                  <a:pt x="0" y="37652"/>
                </a:moveTo>
                <a:lnTo>
                  <a:pt x="8352" y="37652"/>
                </a:lnTo>
                <a:lnTo>
                  <a:pt x="8352" y="0"/>
                </a:lnTo>
                <a:lnTo>
                  <a:pt x="0" y="0"/>
                </a:lnTo>
                <a:lnTo>
                  <a:pt x="0" y="37652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02746" y="3645661"/>
            <a:ext cx="105791" cy="14257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661650" y="570992"/>
            <a:ext cx="222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Century Gothic"/>
                <a:cs typeface="Century Gothic"/>
              </a:rPr>
              <a:t>6</a:t>
            </a:r>
            <a:endParaRPr sz="2800">
              <a:latin typeface="Century Gothic"/>
              <a:cs typeface="Century Gothic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EF1E9C3-90AB-46E1-A767-9E513675A6F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361349"/>
            <a:ext cx="64020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chemeClr val="tx1"/>
                </a:solidFill>
                <a:latin typeface="+mj-lt"/>
              </a:rPr>
              <a:t>Maven Reporting Plugins</a:t>
            </a:r>
          </a:p>
        </p:txBody>
      </p:sp>
      <p:sp>
        <p:nvSpPr>
          <p:cNvPr id="3" name="object 3"/>
          <p:cNvSpPr/>
          <p:nvPr/>
        </p:nvSpPr>
        <p:spPr>
          <a:xfrm>
            <a:off x="1565147" y="2052827"/>
            <a:ext cx="8023859" cy="4195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802746" y="1537842"/>
            <a:ext cx="107950" cy="19747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38942" y="3563051"/>
            <a:ext cx="8890" cy="38100"/>
          </a:xfrm>
          <a:custGeom>
            <a:avLst/>
            <a:gdLst/>
            <a:ahLst/>
            <a:cxnLst/>
            <a:rect l="l" t="t" r="r" b="b"/>
            <a:pathLst>
              <a:path w="8890" h="38100">
                <a:moveTo>
                  <a:pt x="0" y="37652"/>
                </a:moveTo>
                <a:lnTo>
                  <a:pt x="8352" y="37652"/>
                </a:lnTo>
                <a:lnTo>
                  <a:pt x="8352" y="0"/>
                </a:lnTo>
                <a:lnTo>
                  <a:pt x="0" y="0"/>
                </a:lnTo>
                <a:lnTo>
                  <a:pt x="0" y="37652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02746" y="3645661"/>
            <a:ext cx="105791" cy="14257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661650" y="570992"/>
            <a:ext cx="222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Century Gothic"/>
                <a:cs typeface="Century Gothic"/>
              </a:rPr>
              <a:t>7</a:t>
            </a:r>
            <a:endParaRPr sz="2800">
              <a:latin typeface="Century Gothic"/>
              <a:cs typeface="Century Gothic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9F383FC-53F5-4055-BC45-AE0034ABE0F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9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7C1B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540</Words>
  <Application>Microsoft Office PowerPoint</Application>
  <PresentationFormat>Widescreen</PresentationFormat>
  <Paragraphs>127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Century Gothic</vt:lpstr>
      <vt:lpstr>Times New Roman</vt:lpstr>
      <vt:lpstr>Wingdings</vt:lpstr>
      <vt:lpstr>Office Theme</vt:lpstr>
      <vt:lpstr>Bitmap Image</vt:lpstr>
      <vt:lpstr>Build Tools</vt:lpstr>
      <vt:lpstr>Agenda</vt:lpstr>
      <vt:lpstr>Build Tools are used to manage the  Software Lifecycle</vt:lpstr>
      <vt:lpstr>Various Build Tools</vt:lpstr>
      <vt:lpstr>What is Maven</vt:lpstr>
      <vt:lpstr>Installing Maven</vt:lpstr>
      <vt:lpstr>Maven – Core Plugins</vt:lpstr>
      <vt:lpstr>Maven – Packaging Plugins</vt:lpstr>
      <vt:lpstr>Maven Reporting Plugins</vt:lpstr>
      <vt:lpstr>Maven Archetypes</vt:lpstr>
      <vt:lpstr>Project Object Model (POM)</vt:lpstr>
      <vt:lpstr>Maven in Spring Framework</vt:lpstr>
      <vt:lpstr>POM Basics and Dependencies</vt:lpstr>
      <vt:lpstr>Maven Build Lifecycle</vt:lpstr>
      <vt:lpstr>Maven Build Lifecycle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Tools</dc:title>
  <dc:creator>Chaitanya Gaajula</dc:creator>
  <cp:lastModifiedBy>Chaitanya Gaajula</cp:lastModifiedBy>
  <cp:revision>24</cp:revision>
  <dcterms:created xsi:type="dcterms:W3CDTF">2020-05-07T14:52:34Z</dcterms:created>
  <dcterms:modified xsi:type="dcterms:W3CDTF">2022-02-21T04:03:44Z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2018-02-28T00:00:00Z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2020-05-07T00:00:00Z</vt:filetime>
  </property>
</Properties>
</file>