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5"/>
  </p:notesMasterIdLst>
  <p:sldIdLst>
    <p:sldId id="262" r:id="rId3"/>
    <p:sldId id="265" r:id="rId4"/>
    <p:sldId id="259" r:id="rId5"/>
    <p:sldId id="264" r:id="rId6"/>
    <p:sldId id="266" r:id="rId7"/>
    <p:sldId id="268" r:id="rId8"/>
    <p:sldId id="300" r:id="rId9"/>
    <p:sldId id="257" r:id="rId10"/>
    <p:sldId id="270" r:id="rId11"/>
    <p:sldId id="299" r:id="rId12"/>
    <p:sldId id="278" r:id="rId13"/>
    <p:sldId id="269" r:id="rId14"/>
    <p:sldId id="267" r:id="rId15"/>
    <p:sldId id="271" r:id="rId16"/>
    <p:sldId id="272" r:id="rId17"/>
    <p:sldId id="273" r:id="rId18"/>
    <p:sldId id="274" r:id="rId19"/>
    <p:sldId id="275" r:id="rId20"/>
    <p:sldId id="304" r:id="rId21"/>
    <p:sldId id="280" r:id="rId22"/>
    <p:sldId id="281" r:id="rId23"/>
    <p:sldId id="290" r:id="rId24"/>
    <p:sldId id="277" r:id="rId25"/>
    <p:sldId id="283" r:id="rId26"/>
    <p:sldId id="291" r:id="rId27"/>
    <p:sldId id="305" r:id="rId28"/>
    <p:sldId id="293" r:id="rId29"/>
    <p:sldId id="282" r:id="rId30"/>
    <p:sldId id="285" r:id="rId31"/>
    <p:sldId id="286" r:id="rId32"/>
    <p:sldId id="287" r:id="rId33"/>
    <p:sldId id="284" r:id="rId34"/>
    <p:sldId id="308" r:id="rId35"/>
    <p:sldId id="309" r:id="rId36"/>
    <p:sldId id="310" r:id="rId37"/>
    <p:sldId id="311" r:id="rId38"/>
    <p:sldId id="312" r:id="rId39"/>
    <p:sldId id="313" r:id="rId40"/>
    <p:sldId id="317" r:id="rId41"/>
    <p:sldId id="331" r:id="rId42"/>
    <p:sldId id="316" r:id="rId43"/>
    <p:sldId id="320" r:id="rId44"/>
    <p:sldId id="321" r:id="rId45"/>
    <p:sldId id="322" r:id="rId46"/>
    <p:sldId id="323" r:id="rId47"/>
    <p:sldId id="324" r:id="rId48"/>
    <p:sldId id="325" r:id="rId49"/>
    <p:sldId id="326" r:id="rId50"/>
    <p:sldId id="327" r:id="rId51"/>
    <p:sldId id="328" r:id="rId52"/>
    <p:sldId id="329" r:id="rId53"/>
    <p:sldId id="33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MNCyvmX9ba3f3hbpfobjA==" hashData="vqMOGIBvcE/edhWNAoTlhPi35AmHwt7mc48JoQ8t+m+RyNT32Btqb34/FShfJ6pVglsIOMhwL/qEcv3jfVesI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2746B-BD8A-4A8D-9DB0-9CF3FC765A8E}" type="datetimeFigureOut">
              <a:rPr lang="en-IN" smtClean="0"/>
              <a:t>27-09-2022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E161E-E5C8-4B92-AB7E-9311FBC33D5F}" type="slidenum">
              <a:rPr lang="en-IN" smtClean="0"/>
              <a:t>‹#›</a:t>
            </a:fld>
            <a:endParaRPr lang="en-IN"/>
          </a:p>
        </p:txBody>
      </p:sp>
    </p:spTree>
    <p:extLst>
      <p:ext uri="{BB962C8B-B14F-4D97-AF65-F5344CB8AC3E}">
        <p14:creationId xmlns:p14="http://schemas.microsoft.com/office/powerpoint/2010/main" val="821153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5AFA-637B-44D9-A55E-C4394D0C04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FD4A9F-0821-4DEC-9090-57469250E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F92ABA-5456-4E0A-A58A-0B6645419D1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6C74C35-85A2-4397-ADD6-4B2BE303F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079C91-F83A-4915-A7C8-1D284D6C5470}"/>
              </a:ext>
            </a:extLst>
          </p:cNvPr>
          <p:cNvSpPr>
            <a:spLocks noGrp="1"/>
          </p:cNvSpPr>
          <p:nvPr>
            <p:ph type="sldNum" sz="quarter" idx="12"/>
          </p:nvPr>
        </p:nvSpPr>
        <p:spPr/>
        <p:txBody>
          <a:bodyPr/>
          <a:lstStyle/>
          <a:p>
            <a:fld id="{5F27E9EF-95AA-4262-B414-80A02587C90F}" type="slidenum">
              <a:rPr lang="en-IN" smtClean="0"/>
              <a:t>‹#›</a:t>
            </a:fld>
            <a:endParaRPr lang="en-IN"/>
          </a:p>
        </p:txBody>
      </p:sp>
    </p:spTree>
    <p:extLst>
      <p:ext uri="{BB962C8B-B14F-4D97-AF65-F5344CB8AC3E}">
        <p14:creationId xmlns:p14="http://schemas.microsoft.com/office/powerpoint/2010/main" val="271832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8AC7-F20D-4B23-8CFF-65BF4273D3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1390E9-FF21-4ADA-92D4-CE4C33F0C9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BA005-BCB5-4EDD-BE62-7C8D8B9309A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18B8B61-A7DD-4160-938E-A022A1056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C76C0D-A0AB-4E23-83DA-BF0A4086C06E}"/>
              </a:ext>
            </a:extLst>
          </p:cNvPr>
          <p:cNvSpPr>
            <a:spLocks noGrp="1"/>
          </p:cNvSpPr>
          <p:nvPr>
            <p:ph type="sldNum" sz="quarter" idx="12"/>
          </p:nvPr>
        </p:nvSpPr>
        <p:spPr/>
        <p:txBody>
          <a:bodyPr/>
          <a:lstStyle/>
          <a:p>
            <a:fld id="{5F27E9EF-95AA-4262-B414-80A02587C90F}" type="slidenum">
              <a:rPr lang="en-IN" smtClean="0"/>
              <a:t>‹#›</a:t>
            </a:fld>
            <a:endParaRPr lang="en-IN"/>
          </a:p>
        </p:txBody>
      </p:sp>
    </p:spTree>
    <p:extLst>
      <p:ext uri="{BB962C8B-B14F-4D97-AF65-F5344CB8AC3E}">
        <p14:creationId xmlns:p14="http://schemas.microsoft.com/office/powerpoint/2010/main" val="122466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DD2696-6870-4C84-B1D9-9928AB1D1D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464563-4899-4CB3-96A9-1A7F2741A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2C1DB-35D4-4AA2-8A37-594CA480420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34C166C-950E-41CA-8B02-FC07A1A8E6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60E2B5-12EE-40B9-A490-692A701FA893}"/>
              </a:ext>
            </a:extLst>
          </p:cNvPr>
          <p:cNvSpPr>
            <a:spLocks noGrp="1"/>
          </p:cNvSpPr>
          <p:nvPr>
            <p:ph type="sldNum" sz="quarter" idx="12"/>
          </p:nvPr>
        </p:nvSpPr>
        <p:spPr/>
        <p:txBody>
          <a:bodyPr/>
          <a:lstStyle/>
          <a:p>
            <a:fld id="{5F27E9EF-95AA-4262-B414-80A02587C90F}" type="slidenum">
              <a:rPr lang="en-IN" smtClean="0"/>
              <a:t>‹#›</a:t>
            </a:fld>
            <a:endParaRPr lang="en-IN"/>
          </a:p>
        </p:txBody>
      </p:sp>
    </p:spTree>
    <p:extLst>
      <p:ext uri="{BB962C8B-B14F-4D97-AF65-F5344CB8AC3E}">
        <p14:creationId xmlns:p14="http://schemas.microsoft.com/office/powerpoint/2010/main" val="3170925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155826"/>
            <a:ext cx="7488767" cy="625475"/>
          </a:xfrm>
        </p:spPr>
        <p:txBody>
          <a:bodyPr/>
          <a:lstStyle/>
          <a:p>
            <a:r>
              <a:rPr lang="zh-CN" altLang="en-US"/>
              <a:t>单击此处编辑母版标题样式</a:t>
            </a:r>
            <a:endParaRPr lang="zh-CN" altLang="en-US" dirty="0"/>
          </a:p>
        </p:txBody>
      </p:sp>
      <p:sp>
        <p:nvSpPr>
          <p:cNvPr id="8" name="副标题 2"/>
          <p:cNvSpPr>
            <a:spLocks noGrp="1"/>
          </p:cNvSpPr>
          <p:nvPr>
            <p:ph type="subTitle" idx="11"/>
          </p:nvPr>
        </p:nvSpPr>
        <p:spPr>
          <a:xfrm>
            <a:off x="1007533" y="3068639"/>
            <a:ext cx="85344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4533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FAC8-A8C9-4161-8AA2-15AD14C59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8A78D2-D117-44C8-9996-3E352E708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47553A-8324-4E67-8E62-592D12982BB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6958BE7-1F16-491D-9711-1370DD82A8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3C0993-D7D9-43CC-82F0-5CEDAB3C0080}"/>
              </a:ext>
            </a:extLst>
          </p:cNvPr>
          <p:cNvSpPr>
            <a:spLocks noGrp="1"/>
          </p:cNvSpPr>
          <p:nvPr>
            <p:ph type="sldNum" sz="quarter" idx="12"/>
          </p:nvPr>
        </p:nvSpPr>
        <p:spPr/>
        <p:txBody>
          <a:bodyPr/>
          <a:lstStyle/>
          <a:p>
            <a:fld id="{438D3575-D51B-4FE5-9089-846D2D5D42BC}" type="slidenum">
              <a:rPr lang="en-IN" smtClean="0"/>
              <a:t>‹#›</a:t>
            </a:fld>
            <a:endParaRPr lang="en-IN"/>
          </a:p>
        </p:txBody>
      </p:sp>
    </p:spTree>
    <p:extLst>
      <p:ext uri="{BB962C8B-B14F-4D97-AF65-F5344CB8AC3E}">
        <p14:creationId xmlns:p14="http://schemas.microsoft.com/office/powerpoint/2010/main" val="3290627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4E71-5874-40A6-9FC7-DEDE592CF2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26B524-6459-4881-BB9D-2A2A88E50B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C12E43-F654-4D88-8BCE-B69751C645E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E2020B2-8AFA-4CFB-BD19-384850292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908D9-9847-4114-B8C3-AD25839D7CCF}"/>
              </a:ext>
            </a:extLst>
          </p:cNvPr>
          <p:cNvSpPr>
            <a:spLocks noGrp="1"/>
          </p:cNvSpPr>
          <p:nvPr>
            <p:ph type="sldNum" sz="quarter" idx="12"/>
          </p:nvPr>
        </p:nvSpPr>
        <p:spPr/>
        <p:txBody>
          <a:bodyPr/>
          <a:lstStyle/>
          <a:p>
            <a:fld id="{438D3575-D51B-4FE5-9089-846D2D5D42BC}" type="slidenum">
              <a:rPr lang="en-IN" smtClean="0"/>
              <a:t>‹#›</a:t>
            </a:fld>
            <a:endParaRPr lang="en-IN"/>
          </a:p>
        </p:txBody>
      </p:sp>
    </p:spTree>
    <p:extLst>
      <p:ext uri="{BB962C8B-B14F-4D97-AF65-F5344CB8AC3E}">
        <p14:creationId xmlns:p14="http://schemas.microsoft.com/office/powerpoint/2010/main" val="759532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0E0F-1847-4709-939D-E15444D39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1E011A-1FF5-464F-8B2B-2621DA355A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BC8E35-37C7-408C-94AD-3CFA294FAA7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DED75BA-40ED-4DD8-8AAD-1CD57E9336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F53FC9-43DA-47AF-81AF-F3AB21A2AA60}"/>
              </a:ext>
            </a:extLst>
          </p:cNvPr>
          <p:cNvSpPr>
            <a:spLocks noGrp="1"/>
          </p:cNvSpPr>
          <p:nvPr>
            <p:ph type="sldNum" sz="quarter" idx="12"/>
          </p:nvPr>
        </p:nvSpPr>
        <p:spPr/>
        <p:txBody>
          <a:bodyPr/>
          <a:lstStyle/>
          <a:p>
            <a:fld id="{438D3575-D51B-4FE5-9089-846D2D5D42BC}" type="slidenum">
              <a:rPr lang="en-IN" smtClean="0"/>
              <a:t>‹#›</a:t>
            </a:fld>
            <a:endParaRPr lang="en-IN"/>
          </a:p>
        </p:txBody>
      </p:sp>
    </p:spTree>
    <p:extLst>
      <p:ext uri="{BB962C8B-B14F-4D97-AF65-F5344CB8AC3E}">
        <p14:creationId xmlns:p14="http://schemas.microsoft.com/office/powerpoint/2010/main" val="951073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8756-1190-4B71-BE3B-3819594D31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C2801C-E97D-4B95-B233-AC572C8160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303FD3-DA9C-4E73-8B56-FD19EF2BC2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21DE45-8603-43AA-A2DE-F4A833CDC63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EF02982-BA7E-4836-A0BF-0536ED305D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4E7D65-4853-4F4D-AF42-C141FC265410}"/>
              </a:ext>
            </a:extLst>
          </p:cNvPr>
          <p:cNvSpPr>
            <a:spLocks noGrp="1"/>
          </p:cNvSpPr>
          <p:nvPr>
            <p:ph type="sldNum" sz="quarter" idx="12"/>
          </p:nvPr>
        </p:nvSpPr>
        <p:spPr/>
        <p:txBody>
          <a:bodyPr/>
          <a:lstStyle/>
          <a:p>
            <a:fld id="{438D3575-D51B-4FE5-9089-846D2D5D42BC}" type="slidenum">
              <a:rPr lang="en-IN" smtClean="0"/>
              <a:t>‹#›</a:t>
            </a:fld>
            <a:endParaRPr lang="en-IN"/>
          </a:p>
        </p:txBody>
      </p:sp>
    </p:spTree>
    <p:extLst>
      <p:ext uri="{BB962C8B-B14F-4D97-AF65-F5344CB8AC3E}">
        <p14:creationId xmlns:p14="http://schemas.microsoft.com/office/powerpoint/2010/main" val="168355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2D92-03CA-4830-9CCF-A4026A44EE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16BAF9-3811-4F42-83D9-226045900E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797BC-2205-4912-BC1B-BC74885C62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EA8C3E-7A0E-46DF-905D-A07D4D079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A321BF-EB56-4DCF-AE6E-9578D30F0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1C5054-962F-426E-9468-6AAD7D9BC59B}"/>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D869BD2C-187C-4215-90B3-69CBA021E1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A0597C-4B19-4366-AA8D-1799ACCEB8E8}"/>
              </a:ext>
            </a:extLst>
          </p:cNvPr>
          <p:cNvSpPr>
            <a:spLocks noGrp="1"/>
          </p:cNvSpPr>
          <p:nvPr>
            <p:ph type="sldNum" sz="quarter" idx="12"/>
          </p:nvPr>
        </p:nvSpPr>
        <p:spPr/>
        <p:txBody>
          <a:bodyPr/>
          <a:lstStyle/>
          <a:p>
            <a:fld id="{438D3575-D51B-4FE5-9089-846D2D5D42BC}" type="slidenum">
              <a:rPr lang="en-IN" smtClean="0"/>
              <a:t>‹#›</a:t>
            </a:fld>
            <a:endParaRPr lang="en-IN"/>
          </a:p>
        </p:txBody>
      </p:sp>
    </p:spTree>
    <p:extLst>
      <p:ext uri="{BB962C8B-B14F-4D97-AF65-F5344CB8AC3E}">
        <p14:creationId xmlns:p14="http://schemas.microsoft.com/office/powerpoint/2010/main" val="2157870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1FBC-CE0F-4F37-8272-8D2B8A398E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C572C3-B26D-4670-8707-DB8CA0AE23E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B466A45A-1479-44CE-A900-3EDB78F299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B3C11F-A89F-4B0A-8FBB-186883726C27}"/>
              </a:ext>
            </a:extLst>
          </p:cNvPr>
          <p:cNvSpPr>
            <a:spLocks noGrp="1"/>
          </p:cNvSpPr>
          <p:nvPr>
            <p:ph type="sldNum" sz="quarter" idx="12"/>
          </p:nvPr>
        </p:nvSpPr>
        <p:spPr/>
        <p:txBody>
          <a:bodyPr/>
          <a:lstStyle/>
          <a:p>
            <a:fld id="{438D3575-D51B-4FE5-9089-846D2D5D42BC}" type="slidenum">
              <a:rPr lang="en-IN" smtClean="0"/>
              <a:t>‹#›</a:t>
            </a:fld>
            <a:endParaRPr lang="en-IN"/>
          </a:p>
        </p:txBody>
      </p:sp>
    </p:spTree>
    <p:extLst>
      <p:ext uri="{BB962C8B-B14F-4D97-AF65-F5344CB8AC3E}">
        <p14:creationId xmlns:p14="http://schemas.microsoft.com/office/powerpoint/2010/main" val="2549963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924FE9-26B1-4FBD-81DF-232ED092B6C5}"/>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70A8AFE5-77E7-4A5F-877B-291C7FE009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E39E9C-B476-415C-A947-8C9BD62C4656}"/>
              </a:ext>
            </a:extLst>
          </p:cNvPr>
          <p:cNvSpPr>
            <a:spLocks noGrp="1"/>
          </p:cNvSpPr>
          <p:nvPr>
            <p:ph type="sldNum" sz="quarter" idx="12"/>
          </p:nvPr>
        </p:nvSpPr>
        <p:spPr/>
        <p:txBody>
          <a:bodyPr/>
          <a:lstStyle/>
          <a:p>
            <a:fld id="{438D3575-D51B-4FE5-9089-846D2D5D42BC}" type="slidenum">
              <a:rPr lang="en-IN" smtClean="0"/>
              <a:t>‹#›</a:t>
            </a:fld>
            <a:endParaRPr lang="en-IN"/>
          </a:p>
        </p:txBody>
      </p:sp>
    </p:spTree>
    <p:extLst>
      <p:ext uri="{BB962C8B-B14F-4D97-AF65-F5344CB8AC3E}">
        <p14:creationId xmlns:p14="http://schemas.microsoft.com/office/powerpoint/2010/main" val="263788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6D0F-4F11-4627-AD1B-B361EBF1A3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95000D-6E52-40BD-943B-47D6EBA25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94DD61-DB6F-4EEB-9D24-52ED57B655F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CD26E54-082C-4DFE-9422-8B8CDA417D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2E9EAF-A503-4C99-8425-3F4D8E4E6C3F}"/>
              </a:ext>
            </a:extLst>
          </p:cNvPr>
          <p:cNvSpPr>
            <a:spLocks noGrp="1"/>
          </p:cNvSpPr>
          <p:nvPr>
            <p:ph type="sldNum" sz="quarter" idx="12"/>
          </p:nvPr>
        </p:nvSpPr>
        <p:spPr/>
        <p:txBody>
          <a:bodyPr/>
          <a:lstStyle/>
          <a:p>
            <a:fld id="{5F27E9EF-95AA-4262-B414-80A02587C90F}" type="slidenum">
              <a:rPr lang="en-IN" smtClean="0"/>
              <a:t>‹#›</a:t>
            </a:fld>
            <a:endParaRPr lang="en-IN"/>
          </a:p>
        </p:txBody>
      </p:sp>
    </p:spTree>
    <p:extLst>
      <p:ext uri="{BB962C8B-B14F-4D97-AF65-F5344CB8AC3E}">
        <p14:creationId xmlns:p14="http://schemas.microsoft.com/office/powerpoint/2010/main" val="36524392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8D4C-9D00-45B7-AB98-99709222F1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872D91-29A3-496D-AF0F-15979F1D2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835AB3-FE76-4C07-9F97-80A5800ED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C5BD7-FE99-4D1D-9F1D-C1FFD445D9C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291F1D2-3C83-42D8-94BE-2CBB76B392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9CEDAB-9901-4550-A1CC-1A6941C42BDE}"/>
              </a:ext>
            </a:extLst>
          </p:cNvPr>
          <p:cNvSpPr>
            <a:spLocks noGrp="1"/>
          </p:cNvSpPr>
          <p:nvPr>
            <p:ph type="sldNum" sz="quarter" idx="12"/>
          </p:nvPr>
        </p:nvSpPr>
        <p:spPr/>
        <p:txBody>
          <a:bodyPr/>
          <a:lstStyle/>
          <a:p>
            <a:fld id="{438D3575-D51B-4FE5-9089-846D2D5D42BC}" type="slidenum">
              <a:rPr lang="en-IN" smtClean="0"/>
              <a:t>‹#›</a:t>
            </a:fld>
            <a:endParaRPr lang="en-IN"/>
          </a:p>
        </p:txBody>
      </p:sp>
    </p:spTree>
    <p:extLst>
      <p:ext uri="{BB962C8B-B14F-4D97-AF65-F5344CB8AC3E}">
        <p14:creationId xmlns:p14="http://schemas.microsoft.com/office/powerpoint/2010/main" val="721396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DF512-3071-469F-8942-7BEA793C2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01D242-FA9E-4232-BAD2-8515D644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DFD0F4-FB20-4454-BE6D-72DA48A3E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A6423-39E2-4EDE-B15D-C7A3CA15330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C8B5E5C-C407-413A-BD0A-E47F3D3CC3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9BB538-1966-4A15-90B1-A617A4700BD4}"/>
              </a:ext>
            </a:extLst>
          </p:cNvPr>
          <p:cNvSpPr>
            <a:spLocks noGrp="1"/>
          </p:cNvSpPr>
          <p:nvPr>
            <p:ph type="sldNum" sz="quarter" idx="12"/>
          </p:nvPr>
        </p:nvSpPr>
        <p:spPr/>
        <p:txBody>
          <a:bodyPr/>
          <a:lstStyle/>
          <a:p>
            <a:fld id="{438D3575-D51B-4FE5-9089-846D2D5D42BC}" type="slidenum">
              <a:rPr lang="en-IN" smtClean="0"/>
              <a:t>‹#›</a:t>
            </a:fld>
            <a:endParaRPr lang="en-IN"/>
          </a:p>
        </p:txBody>
      </p:sp>
    </p:spTree>
    <p:extLst>
      <p:ext uri="{BB962C8B-B14F-4D97-AF65-F5344CB8AC3E}">
        <p14:creationId xmlns:p14="http://schemas.microsoft.com/office/powerpoint/2010/main" val="3629326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41B1F-5BF0-4CB6-B267-94ED5F1BB1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9B4A4B-0949-4DF5-9358-FA360E7FE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201741-B532-4EC9-86B1-47BEE307AB8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2030B17-9E93-4004-91F9-940A8D8683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03114-EA95-43B9-8EB9-B14FA7A6E469}"/>
              </a:ext>
            </a:extLst>
          </p:cNvPr>
          <p:cNvSpPr>
            <a:spLocks noGrp="1"/>
          </p:cNvSpPr>
          <p:nvPr>
            <p:ph type="sldNum" sz="quarter" idx="12"/>
          </p:nvPr>
        </p:nvSpPr>
        <p:spPr/>
        <p:txBody>
          <a:bodyPr/>
          <a:lstStyle/>
          <a:p>
            <a:fld id="{438D3575-D51B-4FE5-9089-846D2D5D42BC}" type="slidenum">
              <a:rPr lang="en-IN" smtClean="0"/>
              <a:t>‹#›</a:t>
            </a:fld>
            <a:endParaRPr lang="en-IN"/>
          </a:p>
        </p:txBody>
      </p:sp>
    </p:spTree>
    <p:extLst>
      <p:ext uri="{BB962C8B-B14F-4D97-AF65-F5344CB8AC3E}">
        <p14:creationId xmlns:p14="http://schemas.microsoft.com/office/powerpoint/2010/main" val="10758063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C56664-369C-4656-B9D4-25F30F194D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6942D9-2E33-439E-A5AC-328758635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03A97E-7FA4-4E07-AB6A-92AF7EB18DD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522E9A1-B179-45AF-A112-EF9E6E15E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6E8F5-36E3-4124-A28E-DDB0DAF3D9EB}"/>
              </a:ext>
            </a:extLst>
          </p:cNvPr>
          <p:cNvSpPr>
            <a:spLocks noGrp="1"/>
          </p:cNvSpPr>
          <p:nvPr>
            <p:ph type="sldNum" sz="quarter" idx="12"/>
          </p:nvPr>
        </p:nvSpPr>
        <p:spPr/>
        <p:txBody>
          <a:bodyPr/>
          <a:lstStyle/>
          <a:p>
            <a:fld id="{438D3575-D51B-4FE5-9089-846D2D5D42BC}" type="slidenum">
              <a:rPr lang="en-IN" smtClean="0"/>
              <a:t>‹#›</a:t>
            </a:fld>
            <a:endParaRPr lang="en-IN"/>
          </a:p>
        </p:txBody>
      </p:sp>
    </p:spTree>
    <p:extLst>
      <p:ext uri="{BB962C8B-B14F-4D97-AF65-F5344CB8AC3E}">
        <p14:creationId xmlns:p14="http://schemas.microsoft.com/office/powerpoint/2010/main" val="293958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79B8-8A8B-4053-B0BE-E10A196B31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D10AA7-C793-462C-A288-B76EF3D05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184C58-D59B-40E2-8D46-D1C90EC9874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7A8B260-D3C8-453B-8B7D-4F86DEAEB2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3FE426-E179-4726-ADFC-A56D4BFC064A}"/>
              </a:ext>
            </a:extLst>
          </p:cNvPr>
          <p:cNvSpPr>
            <a:spLocks noGrp="1"/>
          </p:cNvSpPr>
          <p:nvPr>
            <p:ph type="sldNum" sz="quarter" idx="12"/>
          </p:nvPr>
        </p:nvSpPr>
        <p:spPr/>
        <p:txBody>
          <a:bodyPr/>
          <a:lstStyle/>
          <a:p>
            <a:fld id="{5F27E9EF-95AA-4262-B414-80A02587C90F}" type="slidenum">
              <a:rPr lang="en-IN" smtClean="0"/>
              <a:t>‹#›</a:t>
            </a:fld>
            <a:endParaRPr lang="en-IN"/>
          </a:p>
        </p:txBody>
      </p:sp>
    </p:spTree>
    <p:extLst>
      <p:ext uri="{BB962C8B-B14F-4D97-AF65-F5344CB8AC3E}">
        <p14:creationId xmlns:p14="http://schemas.microsoft.com/office/powerpoint/2010/main" val="417302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7706-4500-46D7-A29C-2BF7E2B54E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38BF27-46FC-4E91-8C25-C78D20A743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E1E80D-ABC3-43C9-A6CC-99AEF50BA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5BE5C4-58CD-4806-B3D2-85CD040BE55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14A3F31-5921-42AB-986E-E585E9E376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0D3A39-6D32-4B64-AFA8-03871E6F52D3}"/>
              </a:ext>
            </a:extLst>
          </p:cNvPr>
          <p:cNvSpPr>
            <a:spLocks noGrp="1"/>
          </p:cNvSpPr>
          <p:nvPr>
            <p:ph type="sldNum" sz="quarter" idx="12"/>
          </p:nvPr>
        </p:nvSpPr>
        <p:spPr/>
        <p:txBody>
          <a:bodyPr/>
          <a:lstStyle/>
          <a:p>
            <a:fld id="{5F27E9EF-95AA-4262-B414-80A02587C90F}" type="slidenum">
              <a:rPr lang="en-IN" smtClean="0"/>
              <a:t>‹#›</a:t>
            </a:fld>
            <a:endParaRPr lang="en-IN"/>
          </a:p>
        </p:txBody>
      </p:sp>
    </p:spTree>
    <p:extLst>
      <p:ext uri="{BB962C8B-B14F-4D97-AF65-F5344CB8AC3E}">
        <p14:creationId xmlns:p14="http://schemas.microsoft.com/office/powerpoint/2010/main" val="193179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1682-0672-458C-B027-0C5233201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F07DDA-C374-4F7A-870B-B92521015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629A2E-811E-48BB-9CA6-C2E80EA98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BE69A5-9509-4EA3-951C-AB8F865C9B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32503-C5BE-4444-BAAC-FE5C74690F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597697-6FAF-47CE-98DA-4517E07F7171}"/>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0C816C7-B0C9-4A8B-9385-AC2290D93E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0F516B-FF62-4382-8C6A-3B802AB1D26A}"/>
              </a:ext>
            </a:extLst>
          </p:cNvPr>
          <p:cNvSpPr>
            <a:spLocks noGrp="1"/>
          </p:cNvSpPr>
          <p:nvPr>
            <p:ph type="sldNum" sz="quarter" idx="12"/>
          </p:nvPr>
        </p:nvSpPr>
        <p:spPr/>
        <p:txBody>
          <a:bodyPr/>
          <a:lstStyle/>
          <a:p>
            <a:fld id="{5F27E9EF-95AA-4262-B414-80A02587C90F}" type="slidenum">
              <a:rPr lang="en-IN" smtClean="0"/>
              <a:t>‹#›</a:t>
            </a:fld>
            <a:endParaRPr lang="en-IN"/>
          </a:p>
        </p:txBody>
      </p:sp>
    </p:spTree>
    <p:extLst>
      <p:ext uri="{BB962C8B-B14F-4D97-AF65-F5344CB8AC3E}">
        <p14:creationId xmlns:p14="http://schemas.microsoft.com/office/powerpoint/2010/main" val="246781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5F7F-0C9D-44CD-94EC-EE58096602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1AEE76-EE58-408A-A45A-4EC80F99579E}"/>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B566C8A6-A0BB-4FA4-9CD5-837C908F5A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69CBBF-B47B-4D5F-A881-D8846FC29AB7}"/>
              </a:ext>
            </a:extLst>
          </p:cNvPr>
          <p:cNvSpPr>
            <a:spLocks noGrp="1"/>
          </p:cNvSpPr>
          <p:nvPr>
            <p:ph type="sldNum" sz="quarter" idx="12"/>
          </p:nvPr>
        </p:nvSpPr>
        <p:spPr/>
        <p:txBody>
          <a:bodyPr/>
          <a:lstStyle/>
          <a:p>
            <a:fld id="{5F27E9EF-95AA-4262-B414-80A02587C90F}" type="slidenum">
              <a:rPr lang="en-IN" smtClean="0"/>
              <a:t>‹#›</a:t>
            </a:fld>
            <a:endParaRPr lang="en-IN"/>
          </a:p>
        </p:txBody>
      </p:sp>
    </p:spTree>
    <p:extLst>
      <p:ext uri="{BB962C8B-B14F-4D97-AF65-F5344CB8AC3E}">
        <p14:creationId xmlns:p14="http://schemas.microsoft.com/office/powerpoint/2010/main" val="197173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F1F8C2-3293-4589-9B9A-728BF965120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A30B92CC-9F49-4692-B08E-F1553738C2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A00D5E-7ACC-4DAB-B43C-CAE1EC6B76DB}"/>
              </a:ext>
            </a:extLst>
          </p:cNvPr>
          <p:cNvSpPr>
            <a:spLocks noGrp="1"/>
          </p:cNvSpPr>
          <p:nvPr>
            <p:ph type="sldNum" sz="quarter" idx="12"/>
          </p:nvPr>
        </p:nvSpPr>
        <p:spPr/>
        <p:txBody>
          <a:bodyPr/>
          <a:lstStyle/>
          <a:p>
            <a:fld id="{5F27E9EF-95AA-4262-B414-80A02587C90F}" type="slidenum">
              <a:rPr lang="en-IN" smtClean="0"/>
              <a:t>‹#›</a:t>
            </a:fld>
            <a:endParaRPr lang="en-IN"/>
          </a:p>
        </p:txBody>
      </p:sp>
    </p:spTree>
    <p:extLst>
      <p:ext uri="{BB962C8B-B14F-4D97-AF65-F5344CB8AC3E}">
        <p14:creationId xmlns:p14="http://schemas.microsoft.com/office/powerpoint/2010/main" val="349633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A2E3-8B79-469D-A794-61E93453D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EF57B0-D1AD-4483-8999-7D0CF65C1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2F9664-F48E-4364-8C92-775FBEF05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63929-2489-4EAF-8763-CA2697E8A29A}"/>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F439AEB-CA30-448E-B08B-B84490CD91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AAC6B0-37F2-4AC3-86ED-D89CD8105B9C}"/>
              </a:ext>
            </a:extLst>
          </p:cNvPr>
          <p:cNvSpPr>
            <a:spLocks noGrp="1"/>
          </p:cNvSpPr>
          <p:nvPr>
            <p:ph type="sldNum" sz="quarter" idx="12"/>
          </p:nvPr>
        </p:nvSpPr>
        <p:spPr/>
        <p:txBody>
          <a:bodyPr/>
          <a:lstStyle/>
          <a:p>
            <a:fld id="{5F27E9EF-95AA-4262-B414-80A02587C90F}" type="slidenum">
              <a:rPr lang="en-IN" smtClean="0"/>
              <a:t>‹#›</a:t>
            </a:fld>
            <a:endParaRPr lang="en-IN"/>
          </a:p>
        </p:txBody>
      </p:sp>
    </p:spTree>
    <p:extLst>
      <p:ext uri="{BB962C8B-B14F-4D97-AF65-F5344CB8AC3E}">
        <p14:creationId xmlns:p14="http://schemas.microsoft.com/office/powerpoint/2010/main" val="165016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42FF-6AEF-4722-8008-02CB59D40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E28806-A366-4145-ABF6-2C7E490D9F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34A7C7-E52F-41BD-8734-AEF3F5B1A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20CB5-A590-4C58-9C15-7CCEB287765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9F8376A-5261-46BE-9720-A05F16F9E0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F601A-F6CD-4AB2-B872-48EDE711EDE1}"/>
              </a:ext>
            </a:extLst>
          </p:cNvPr>
          <p:cNvSpPr>
            <a:spLocks noGrp="1"/>
          </p:cNvSpPr>
          <p:nvPr>
            <p:ph type="sldNum" sz="quarter" idx="12"/>
          </p:nvPr>
        </p:nvSpPr>
        <p:spPr/>
        <p:txBody>
          <a:bodyPr/>
          <a:lstStyle/>
          <a:p>
            <a:fld id="{5F27E9EF-95AA-4262-B414-80A02587C90F}" type="slidenum">
              <a:rPr lang="en-IN" smtClean="0"/>
              <a:t>‹#›</a:t>
            </a:fld>
            <a:endParaRPr lang="en-IN"/>
          </a:p>
        </p:txBody>
      </p:sp>
    </p:spTree>
    <p:extLst>
      <p:ext uri="{BB962C8B-B14F-4D97-AF65-F5344CB8AC3E}">
        <p14:creationId xmlns:p14="http://schemas.microsoft.com/office/powerpoint/2010/main" val="2528211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A1DF8F-50B5-4247-AFB8-163E06515F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DA72D4-D00A-48E4-AF97-DAFDED6DE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515A8A-5D60-4007-AF6B-F4E720659B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9AF51343-4006-4FFA-A0B3-BF23C8C7D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57A36E-5B50-41A9-B5C8-9B681CBD5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7E9EF-95AA-4262-B414-80A02587C90F}" type="slidenum">
              <a:rPr lang="en-IN" smtClean="0"/>
              <a:t>‹#›</a:t>
            </a:fld>
            <a:endParaRPr lang="en-IN"/>
          </a:p>
        </p:txBody>
      </p:sp>
    </p:spTree>
    <p:extLst>
      <p:ext uri="{BB962C8B-B14F-4D97-AF65-F5344CB8AC3E}">
        <p14:creationId xmlns:p14="http://schemas.microsoft.com/office/powerpoint/2010/main" val="1314248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ABEF90-8F23-4012-90D8-004ECDBA0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64C340-E1B4-49C7-952A-1A9250BDAA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2E6BD6-2BAC-43C5-87AC-B49B4091D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08F394FC-1B49-46A0-8972-269A064B00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D93BB4-A018-4938-9E14-963AFAB729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D3575-D51B-4FE5-9089-846D2D5D42BC}" type="slidenum">
              <a:rPr lang="en-IN" smtClean="0"/>
              <a:t>‹#›</a:t>
            </a:fld>
            <a:endParaRPr lang="en-IN"/>
          </a:p>
        </p:txBody>
      </p:sp>
    </p:spTree>
    <p:extLst>
      <p:ext uri="{BB962C8B-B14F-4D97-AF65-F5344CB8AC3E}">
        <p14:creationId xmlns:p14="http://schemas.microsoft.com/office/powerpoint/2010/main" val="13336854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hyperlink" Target="https://jenkins.io/doc/book/glossary/"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jenkins.io/doc/book/installing/#docker" TargetMode="Externa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iki.jenkins.io/display/JENKINS/Jenkins+CLI" TargetMode="Externa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plugins.jenkins.io/docker-plugin/" TargetMode="Externa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hyperlink" Target="https://www.jenkins.io/doc/book/pipeline/docker/" TargetMode="External"/><Relationship Id="rId2" Type="http://schemas.openxmlformats.org/officeDocument/2006/relationships/image" Target="../media/image28.emf"/><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1439006" y="2251071"/>
            <a:ext cx="8245475" cy="1323439"/>
          </a:xfrm>
        </p:spPr>
        <p:txBody>
          <a:bodyPr>
            <a:normAutofit/>
          </a:bodyPr>
          <a:lstStyle/>
          <a:p>
            <a:pPr algn="ctr"/>
            <a:r>
              <a:rPr lang="zh-CN" altLang="en-US" b="1" dirty="0"/>
              <a:t> </a:t>
            </a:r>
            <a:r>
              <a:rPr lang="en-IN" altLang="zh-CN" b="1" dirty="0"/>
              <a:t>Introduction to CI/CD </a:t>
            </a:r>
            <a:r>
              <a:rPr lang="en-IN" altLang="zh-CN" b="1"/>
              <a:t>using Jenkins</a:t>
            </a:r>
            <a:endParaRPr lang="zh-CN" altLang="en-US" b="1" dirty="0"/>
          </a:p>
        </p:txBody>
      </p:sp>
    </p:spTree>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2851-7A9D-480C-96C3-58F8E20952DB}"/>
              </a:ext>
            </a:extLst>
          </p:cNvPr>
          <p:cNvSpPr>
            <a:spLocks noGrp="1"/>
          </p:cNvSpPr>
          <p:nvPr>
            <p:ph type="title"/>
          </p:nvPr>
        </p:nvSpPr>
        <p:spPr>
          <a:xfrm>
            <a:off x="190929" y="196850"/>
            <a:ext cx="10515600" cy="682625"/>
          </a:xfrm>
        </p:spPr>
        <p:txBody>
          <a:bodyPr>
            <a:normAutofit/>
          </a:bodyPr>
          <a:lstStyle/>
          <a:p>
            <a:r>
              <a:rPr lang="en-IN" sz="3600" b="1" dirty="0"/>
              <a:t> Comparison of CI/CD Tools</a:t>
            </a:r>
          </a:p>
        </p:txBody>
      </p:sp>
      <p:pic>
        <p:nvPicPr>
          <p:cNvPr id="4" name="Content Placeholder 3">
            <a:extLst>
              <a:ext uri="{FF2B5EF4-FFF2-40B4-BE49-F238E27FC236}">
                <a16:creationId xmlns:a16="http://schemas.microsoft.com/office/drawing/2014/main" id="{5D24DBCE-3B53-41E7-8C32-1A8953F0B53F}"/>
              </a:ext>
            </a:extLst>
          </p:cNvPr>
          <p:cNvPicPr>
            <a:picLocks noGrp="1" noChangeAspect="1"/>
          </p:cNvPicPr>
          <p:nvPr>
            <p:ph idx="1"/>
          </p:nvPr>
        </p:nvPicPr>
        <p:blipFill>
          <a:blip r:embed="rId2"/>
          <a:stretch>
            <a:fillRect/>
          </a:stretch>
        </p:blipFill>
        <p:spPr>
          <a:xfrm>
            <a:off x="1276351" y="1275141"/>
            <a:ext cx="8631300" cy="4703384"/>
          </a:xfrm>
          <a:prstGeom prst="rect">
            <a:avLst/>
          </a:prstGeom>
          <a:ln w="3175">
            <a:solidFill>
              <a:schemeClr val="tx1"/>
            </a:solidFill>
          </a:ln>
        </p:spPr>
      </p:pic>
      <p:sp>
        <p:nvSpPr>
          <p:cNvPr id="3" name="Slide Number Placeholder 2">
            <a:extLst>
              <a:ext uri="{FF2B5EF4-FFF2-40B4-BE49-F238E27FC236}">
                <a16:creationId xmlns:a16="http://schemas.microsoft.com/office/drawing/2014/main" id="{6FF775A9-0290-41BB-8CC0-7B3D7C1DEDE6}"/>
              </a:ext>
            </a:extLst>
          </p:cNvPr>
          <p:cNvSpPr>
            <a:spLocks noGrp="1"/>
          </p:cNvSpPr>
          <p:nvPr>
            <p:ph type="sldNum" sz="quarter" idx="12"/>
          </p:nvPr>
        </p:nvSpPr>
        <p:spPr/>
        <p:txBody>
          <a:bodyPr/>
          <a:lstStyle/>
          <a:p>
            <a:fld id="{5F27E9EF-95AA-4262-B414-80A02587C90F}" type="slidenum">
              <a:rPr lang="en-IN" smtClean="0"/>
              <a:t>10</a:t>
            </a:fld>
            <a:endParaRPr lang="en-IN"/>
          </a:p>
        </p:txBody>
      </p:sp>
    </p:spTree>
    <p:extLst>
      <p:ext uri="{BB962C8B-B14F-4D97-AF65-F5344CB8AC3E}">
        <p14:creationId xmlns:p14="http://schemas.microsoft.com/office/powerpoint/2010/main" val="72540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4C083-CB0E-4201-A721-D7F9479E7888}"/>
              </a:ext>
            </a:extLst>
          </p:cNvPr>
          <p:cNvSpPr>
            <a:spLocks noGrp="1"/>
          </p:cNvSpPr>
          <p:nvPr>
            <p:ph idx="1"/>
          </p:nvPr>
        </p:nvSpPr>
        <p:spPr>
          <a:xfrm>
            <a:off x="1160230" y="973201"/>
            <a:ext cx="8820472" cy="3096344"/>
          </a:xfrm>
        </p:spPr>
        <p:txBody>
          <a:bodyPr>
            <a:normAutofit/>
          </a:bodyPr>
          <a:lstStyle/>
          <a:p>
            <a:pPr marL="0" indent="0">
              <a:buNone/>
            </a:pPr>
            <a:endParaRPr lang="en-IN" sz="4400" b="1" dirty="0">
              <a:latin typeface="+mj-lt"/>
            </a:endParaRPr>
          </a:p>
          <a:p>
            <a:pPr marL="0" indent="0">
              <a:buNone/>
            </a:pPr>
            <a:endParaRPr lang="en-IN" sz="4400" b="1" dirty="0">
              <a:latin typeface="+mj-lt"/>
            </a:endParaRPr>
          </a:p>
          <a:p>
            <a:pPr marL="0" indent="0" algn="ctr">
              <a:buNone/>
            </a:pPr>
            <a:r>
              <a:rPr lang="en-IN" sz="4400" b="1" dirty="0">
                <a:latin typeface="+mj-lt"/>
              </a:rPr>
              <a:t>Introduction to Jenkins</a:t>
            </a:r>
          </a:p>
        </p:txBody>
      </p:sp>
      <p:sp>
        <p:nvSpPr>
          <p:cNvPr id="2" name="Slide Number Placeholder 1">
            <a:extLst>
              <a:ext uri="{FF2B5EF4-FFF2-40B4-BE49-F238E27FC236}">
                <a16:creationId xmlns:a16="http://schemas.microsoft.com/office/drawing/2014/main" id="{10E6FE38-864A-44D8-83A3-9A6C1CDDD5A3}"/>
              </a:ext>
            </a:extLst>
          </p:cNvPr>
          <p:cNvSpPr>
            <a:spLocks noGrp="1"/>
          </p:cNvSpPr>
          <p:nvPr>
            <p:ph type="sldNum" sz="quarter" idx="12"/>
          </p:nvPr>
        </p:nvSpPr>
        <p:spPr/>
        <p:txBody>
          <a:bodyPr/>
          <a:lstStyle/>
          <a:p>
            <a:fld id="{438D3575-D51B-4FE5-9089-846D2D5D42BC}" type="slidenum">
              <a:rPr lang="en-IN" smtClean="0"/>
              <a:t>11</a:t>
            </a:fld>
            <a:endParaRPr lang="en-IN"/>
          </a:p>
        </p:txBody>
      </p:sp>
    </p:spTree>
    <p:extLst>
      <p:ext uri="{BB962C8B-B14F-4D97-AF65-F5344CB8AC3E}">
        <p14:creationId xmlns:p14="http://schemas.microsoft.com/office/powerpoint/2010/main" val="310301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22EB-05A6-4F9A-95FE-1492BBC48A78}"/>
              </a:ext>
            </a:extLst>
          </p:cNvPr>
          <p:cNvSpPr>
            <a:spLocks noGrp="1"/>
          </p:cNvSpPr>
          <p:nvPr>
            <p:ph type="title"/>
          </p:nvPr>
        </p:nvSpPr>
        <p:spPr>
          <a:xfrm>
            <a:off x="-2243471" y="273018"/>
            <a:ext cx="10515600" cy="1325563"/>
          </a:xfrm>
        </p:spPr>
        <p:txBody>
          <a:bodyPr>
            <a:normAutofit/>
          </a:bodyPr>
          <a:lstStyle/>
          <a:p>
            <a:pPr algn="ctr"/>
            <a:r>
              <a:rPr lang="en-IN" sz="3600" b="1" dirty="0"/>
              <a:t>  Overview of Jenkins</a:t>
            </a:r>
          </a:p>
        </p:txBody>
      </p:sp>
      <p:sp>
        <p:nvSpPr>
          <p:cNvPr id="3" name="Content Placeholder 2">
            <a:extLst>
              <a:ext uri="{FF2B5EF4-FFF2-40B4-BE49-F238E27FC236}">
                <a16:creationId xmlns:a16="http://schemas.microsoft.com/office/drawing/2014/main" id="{D474DE2B-A431-4896-8095-41C411D7FE8C}"/>
              </a:ext>
            </a:extLst>
          </p:cNvPr>
          <p:cNvSpPr>
            <a:spLocks noGrp="1"/>
          </p:cNvSpPr>
          <p:nvPr>
            <p:ph idx="1"/>
          </p:nvPr>
        </p:nvSpPr>
        <p:spPr>
          <a:xfrm>
            <a:off x="393790" y="2249792"/>
            <a:ext cx="11404420" cy="3672408"/>
          </a:xfrm>
        </p:spPr>
        <p:txBody>
          <a:bodyPr>
            <a:normAutofit/>
          </a:bodyPr>
          <a:lstStyle/>
          <a:p>
            <a:pPr>
              <a:buFont typeface="Wingdings" panose="05000000000000000000" pitchFamily="2" charset="2"/>
              <a:buChar char="§"/>
            </a:pPr>
            <a:r>
              <a:rPr lang="en-US" sz="2200" dirty="0">
                <a:latin typeface="+mj-lt"/>
              </a:rPr>
              <a:t>Open source CI/CD tool written in Java with plugins built for Continuous Integration and Continuous Delivery purpose. </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 Used for building and testing software projects continuously making it easier for developers to integrate changes to the project and making it easier for users to obtain a fresh build. </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 It is used to automate all tasks related to building , testing and delivering software</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endParaRPr lang="en-US" sz="2200" dirty="0">
              <a:latin typeface="+mj-lt"/>
            </a:endParaRPr>
          </a:p>
          <a:p>
            <a:pPr>
              <a:buFont typeface="Wingdings" panose="05000000000000000000" pitchFamily="2" charset="2"/>
              <a:buChar char="§"/>
            </a:pPr>
            <a:endParaRPr lang="en-US" sz="2200" dirty="0">
              <a:latin typeface="+mj-lt"/>
            </a:endParaRPr>
          </a:p>
          <a:p>
            <a:pPr>
              <a:buFont typeface="Wingdings" panose="05000000000000000000" pitchFamily="2" charset="2"/>
              <a:buChar char="§"/>
            </a:pPr>
            <a:endParaRPr lang="en-US" sz="2200" dirty="0">
              <a:latin typeface="+mj-lt"/>
            </a:endParaRPr>
          </a:p>
          <a:p>
            <a:pPr>
              <a:buFont typeface="Wingdings" panose="05000000000000000000" pitchFamily="2" charset="2"/>
              <a:buChar char="§"/>
            </a:pPr>
            <a:endParaRPr lang="en-IN" sz="2200" dirty="0">
              <a:latin typeface="+mj-lt"/>
            </a:endParaRPr>
          </a:p>
        </p:txBody>
      </p:sp>
      <p:pic>
        <p:nvPicPr>
          <p:cNvPr id="4" name="Picture 3">
            <a:extLst>
              <a:ext uri="{FF2B5EF4-FFF2-40B4-BE49-F238E27FC236}">
                <a16:creationId xmlns:a16="http://schemas.microsoft.com/office/drawing/2014/main" id="{A10873D5-8899-46DD-A1B9-FD4DFB94D8AD}"/>
              </a:ext>
            </a:extLst>
          </p:cNvPr>
          <p:cNvPicPr>
            <a:picLocks noChangeAspect="1"/>
          </p:cNvPicPr>
          <p:nvPr/>
        </p:nvPicPr>
        <p:blipFill>
          <a:blip r:embed="rId2"/>
          <a:stretch>
            <a:fillRect/>
          </a:stretch>
        </p:blipFill>
        <p:spPr>
          <a:xfrm>
            <a:off x="7010400" y="338695"/>
            <a:ext cx="1779938" cy="1585491"/>
          </a:xfrm>
          <a:prstGeom prst="rect">
            <a:avLst/>
          </a:prstGeom>
        </p:spPr>
      </p:pic>
      <p:sp>
        <p:nvSpPr>
          <p:cNvPr id="5" name="Slide Number Placeholder 4">
            <a:extLst>
              <a:ext uri="{FF2B5EF4-FFF2-40B4-BE49-F238E27FC236}">
                <a16:creationId xmlns:a16="http://schemas.microsoft.com/office/drawing/2014/main" id="{25519C0D-A521-4251-B67D-09399CECD466}"/>
              </a:ext>
            </a:extLst>
          </p:cNvPr>
          <p:cNvSpPr>
            <a:spLocks noGrp="1"/>
          </p:cNvSpPr>
          <p:nvPr>
            <p:ph type="sldNum" sz="quarter" idx="12"/>
          </p:nvPr>
        </p:nvSpPr>
        <p:spPr/>
        <p:txBody>
          <a:bodyPr/>
          <a:lstStyle/>
          <a:p>
            <a:fld id="{438D3575-D51B-4FE5-9089-846D2D5D42BC}" type="slidenum">
              <a:rPr lang="en-IN" smtClean="0"/>
              <a:t>12</a:t>
            </a:fld>
            <a:endParaRPr lang="en-IN"/>
          </a:p>
        </p:txBody>
      </p:sp>
    </p:spTree>
    <p:extLst>
      <p:ext uri="{BB962C8B-B14F-4D97-AF65-F5344CB8AC3E}">
        <p14:creationId xmlns:p14="http://schemas.microsoft.com/office/powerpoint/2010/main" val="1083021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287A-452B-45AB-9195-06F42E7F9091}"/>
              </a:ext>
            </a:extLst>
          </p:cNvPr>
          <p:cNvSpPr>
            <a:spLocks noGrp="1"/>
          </p:cNvSpPr>
          <p:nvPr>
            <p:ph type="title"/>
          </p:nvPr>
        </p:nvSpPr>
        <p:spPr>
          <a:xfrm>
            <a:off x="-2897312" y="0"/>
            <a:ext cx="9427824" cy="875498"/>
          </a:xfrm>
        </p:spPr>
        <p:txBody>
          <a:bodyPr>
            <a:normAutofit/>
          </a:bodyPr>
          <a:lstStyle/>
          <a:p>
            <a:pPr algn="ctr"/>
            <a:r>
              <a:rPr lang="en-IN" sz="3600" b="1" dirty="0"/>
              <a:t>         Jenkins Workflow</a:t>
            </a:r>
          </a:p>
        </p:txBody>
      </p:sp>
      <p:pic>
        <p:nvPicPr>
          <p:cNvPr id="4" name="Picture 3">
            <a:extLst>
              <a:ext uri="{FF2B5EF4-FFF2-40B4-BE49-F238E27FC236}">
                <a16:creationId xmlns:a16="http://schemas.microsoft.com/office/drawing/2014/main" id="{95A94FE5-BFC0-3C48-96BC-4F816CE7CCF0}"/>
              </a:ext>
            </a:extLst>
          </p:cNvPr>
          <p:cNvPicPr>
            <a:picLocks noChangeAspect="1"/>
          </p:cNvPicPr>
          <p:nvPr/>
        </p:nvPicPr>
        <p:blipFill>
          <a:blip r:embed="rId2"/>
          <a:stretch>
            <a:fillRect/>
          </a:stretch>
        </p:blipFill>
        <p:spPr>
          <a:xfrm>
            <a:off x="3316998" y="1782326"/>
            <a:ext cx="5695950" cy="4505325"/>
          </a:xfrm>
          <a:prstGeom prst="rect">
            <a:avLst/>
          </a:prstGeom>
        </p:spPr>
      </p:pic>
      <p:sp>
        <p:nvSpPr>
          <p:cNvPr id="3" name="Slide Number Placeholder 2">
            <a:extLst>
              <a:ext uri="{FF2B5EF4-FFF2-40B4-BE49-F238E27FC236}">
                <a16:creationId xmlns:a16="http://schemas.microsoft.com/office/drawing/2014/main" id="{1BBEE1D4-F7B4-44B3-B7AB-C4DA829C0699}"/>
              </a:ext>
            </a:extLst>
          </p:cNvPr>
          <p:cNvSpPr>
            <a:spLocks noGrp="1"/>
          </p:cNvSpPr>
          <p:nvPr>
            <p:ph type="sldNum" sz="quarter" idx="12"/>
          </p:nvPr>
        </p:nvSpPr>
        <p:spPr/>
        <p:txBody>
          <a:bodyPr/>
          <a:lstStyle/>
          <a:p>
            <a:fld id="{438D3575-D51B-4FE5-9089-846D2D5D42BC}" type="slidenum">
              <a:rPr lang="en-IN" smtClean="0"/>
              <a:t>13</a:t>
            </a:fld>
            <a:endParaRPr lang="en-IN"/>
          </a:p>
        </p:txBody>
      </p:sp>
    </p:spTree>
    <p:extLst>
      <p:ext uri="{BB962C8B-B14F-4D97-AF65-F5344CB8AC3E}">
        <p14:creationId xmlns:p14="http://schemas.microsoft.com/office/powerpoint/2010/main" val="1860343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495E-A091-43D2-A556-DC0061230851}"/>
              </a:ext>
            </a:extLst>
          </p:cNvPr>
          <p:cNvSpPr>
            <a:spLocks noGrp="1"/>
          </p:cNvSpPr>
          <p:nvPr>
            <p:ph type="title"/>
          </p:nvPr>
        </p:nvSpPr>
        <p:spPr>
          <a:xfrm>
            <a:off x="-2311686" y="10274"/>
            <a:ext cx="10515600" cy="1325563"/>
          </a:xfrm>
        </p:spPr>
        <p:txBody>
          <a:bodyPr>
            <a:normAutofit/>
          </a:bodyPr>
          <a:lstStyle/>
          <a:p>
            <a:pPr algn="ctr"/>
            <a:r>
              <a:rPr lang="en-IN" sz="3600" b="1" dirty="0"/>
              <a:t>  Jenkins Benefits &amp; Adoption</a:t>
            </a:r>
          </a:p>
        </p:txBody>
      </p:sp>
      <p:sp>
        <p:nvSpPr>
          <p:cNvPr id="3" name="Content Placeholder 2">
            <a:extLst>
              <a:ext uri="{FF2B5EF4-FFF2-40B4-BE49-F238E27FC236}">
                <a16:creationId xmlns:a16="http://schemas.microsoft.com/office/drawing/2014/main" id="{72995E45-51A5-49D8-8D1C-E4EF2A0D68E9}"/>
              </a:ext>
            </a:extLst>
          </p:cNvPr>
          <p:cNvSpPr>
            <a:spLocks noGrp="1"/>
          </p:cNvSpPr>
          <p:nvPr>
            <p:ph idx="1"/>
          </p:nvPr>
        </p:nvSpPr>
        <p:spPr>
          <a:xfrm>
            <a:off x="314217" y="1137224"/>
            <a:ext cx="11757918" cy="4934803"/>
          </a:xfrm>
        </p:spPr>
        <p:txBody>
          <a:bodyPr>
            <a:noAutofit/>
          </a:bodyPr>
          <a:lstStyle/>
          <a:p>
            <a:pPr>
              <a:buFont typeface="Wingdings" panose="05000000000000000000" pitchFamily="2" charset="2"/>
              <a:buChar char="§"/>
            </a:pPr>
            <a:r>
              <a:rPr lang="en-US" sz="2000" dirty="0">
                <a:latin typeface="+mj-lt"/>
              </a:rPr>
              <a:t>It is an open source tool with great community support.</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US" sz="2000" dirty="0">
                <a:latin typeface="+mj-lt"/>
              </a:rPr>
              <a:t>It is easy to install.</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US" sz="2000" dirty="0">
                <a:latin typeface="+mj-lt"/>
              </a:rPr>
              <a:t>It is free of cost.</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US" sz="2000" dirty="0">
                <a:latin typeface="+mj-lt"/>
              </a:rPr>
              <a:t>It is built with Java and hence, it is portable to all the major platforms.</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US" sz="2000" dirty="0">
                <a:latin typeface="+mj-lt"/>
              </a:rPr>
              <a:t>Jenkins is widespread, with more than 147,000 active installations and over 1 million users around the world.</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US" sz="2000" dirty="0">
                <a:latin typeface="+mj-lt"/>
              </a:rPr>
              <a:t>Jenkins is interconnected with well over 1,000 plugins that allow it to integrate with most of the development, testing and deployment tools.</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endParaRPr lang="en-IN" sz="2000" dirty="0">
              <a:latin typeface="+mj-lt"/>
            </a:endParaRPr>
          </a:p>
        </p:txBody>
      </p:sp>
      <p:sp>
        <p:nvSpPr>
          <p:cNvPr id="4" name="Slide Number Placeholder 3">
            <a:extLst>
              <a:ext uri="{FF2B5EF4-FFF2-40B4-BE49-F238E27FC236}">
                <a16:creationId xmlns:a16="http://schemas.microsoft.com/office/drawing/2014/main" id="{3AB94F5F-F1AF-4A69-9E2D-35A31B3837F5}"/>
              </a:ext>
            </a:extLst>
          </p:cNvPr>
          <p:cNvSpPr>
            <a:spLocks noGrp="1"/>
          </p:cNvSpPr>
          <p:nvPr>
            <p:ph type="sldNum" sz="quarter" idx="12"/>
          </p:nvPr>
        </p:nvSpPr>
        <p:spPr/>
        <p:txBody>
          <a:bodyPr/>
          <a:lstStyle/>
          <a:p>
            <a:fld id="{438D3575-D51B-4FE5-9089-846D2D5D42BC}" type="slidenum">
              <a:rPr lang="en-IN" smtClean="0"/>
              <a:t>14</a:t>
            </a:fld>
            <a:endParaRPr lang="en-IN"/>
          </a:p>
        </p:txBody>
      </p:sp>
    </p:spTree>
    <p:extLst>
      <p:ext uri="{BB962C8B-B14F-4D97-AF65-F5344CB8AC3E}">
        <p14:creationId xmlns:p14="http://schemas.microsoft.com/office/powerpoint/2010/main" val="295368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155F-0E0C-4EBD-B52E-D20CCC217700}"/>
              </a:ext>
            </a:extLst>
          </p:cNvPr>
          <p:cNvSpPr>
            <a:spLocks noGrp="1"/>
          </p:cNvSpPr>
          <p:nvPr>
            <p:ph type="title"/>
          </p:nvPr>
        </p:nvSpPr>
        <p:spPr>
          <a:xfrm>
            <a:off x="-2887832" y="-77216"/>
            <a:ext cx="10515600" cy="1325563"/>
          </a:xfrm>
        </p:spPr>
        <p:txBody>
          <a:bodyPr>
            <a:normAutofit/>
          </a:bodyPr>
          <a:lstStyle/>
          <a:p>
            <a:pPr algn="ctr"/>
            <a:r>
              <a:rPr lang="en-IN" sz="3600" b="1" dirty="0"/>
              <a:t> Jenkins Integration</a:t>
            </a:r>
          </a:p>
        </p:txBody>
      </p:sp>
      <p:pic>
        <p:nvPicPr>
          <p:cNvPr id="4" name="Content Placeholder 3">
            <a:extLst>
              <a:ext uri="{FF2B5EF4-FFF2-40B4-BE49-F238E27FC236}">
                <a16:creationId xmlns:a16="http://schemas.microsoft.com/office/drawing/2014/main" id="{AE79B4C6-E575-4B85-9D05-9CD2E59546C5}"/>
              </a:ext>
            </a:extLst>
          </p:cNvPr>
          <p:cNvPicPr>
            <a:picLocks noGrp="1" noChangeAspect="1"/>
          </p:cNvPicPr>
          <p:nvPr>
            <p:ph idx="1"/>
          </p:nvPr>
        </p:nvPicPr>
        <p:blipFill>
          <a:blip r:embed="rId2"/>
          <a:stretch>
            <a:fillRect/>
          </a:stretch>
        </p:blipFill>
        <p:spPr>
          <a:xfrm>
            <a:off x="2783632" y="1196976"/>
            <a:ext cx="7038400" cy="5112345"/>
          </a:xfrm>
          <a:prstGeom prst="rect">
            <a:avLst/>
          </a:prstGeom>
        </p:spPr>
      </p:pic>
      <p:sp>
        <p:nvSpPr>
          <p:cNvPr id="3" name="Slide Number Placeholder 2">
            <a:extLst>
              <a:ext uri="{FF2B5EF4-FFF2-40B4-BE49-F238E27FC236}">
                <a16:creationId xmlns:a16="http://schemas.microsoft.com/office/drawing/2014/main" id="{AE7668C9-F03A-410E-A40A-66F180AEDE86}"/>
              </a:ext>
            </a:extLst>
          </p:cNvPr>
          <p:cNvSpPr>
            <a:spLocks noGrp="1"/>
          </p:cNvSpPr>
          <p:nvPr>
            <p:ph type="sldNum" sz="quarter" idx="12"/>
          </p:nvPr>
        </p:nvSpPr>
        <p:spPr/>
        <p:txBody>
          <a:bodyPr/>
          <a:lstStyle/>
          <a:p>
            <a:fld id="{438D3575-D51B-4FE5-9089-846D2D5D42BC}" type="slidenum">
              <a:rPr lang="en-IN" smtClean="0"/>
              <a:t>15</a:t>
            </a:fld>
            <a:endParaRPr lang="en-IN"/>
          </a:p>
        </p:txBody>
      </p:sp>
    </p:spTree>
    <p:extLst>
      <p:ext uri="{BB962C8B-B14F-4D97-AF65-F5344CB8AC3E}">
        <p14:creationId xmlns:p14="http://schemas.microsoft.com/office/powerpoint/2010/main" val="944960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628C-F4B5-40C4-A45A-2A9101B8FE00}"/>
              </a:ext>
            </a:extLst>
          </p:cNvPr>
          <p:cNvSpPr>
            <a:spLocks noGrp="1"/>
          </p:cNvSpPr>
          <p:nvPr>
            <p:ph type="title"/>
          </p:nvPr>
        </p:nvSpPr>
        <p:spPr>
          <a:xfrm>
            <a:off x="-3271463" y="-42094"/>
            <a:ext cx="10515600" cy="1325563"/>
          </a:xfrm>
        </p:spPr>
        <p:txBody>
          <a:bodyPr>
            <a:normAutofit/>
          </a:bodyPr>
          <a:lstStyle/>
          <a:p>
            <a:pPr algn="ctr"/>
            <a:r>
              <a:rPr lang="en-IN" sz="3600" b="1" dirty="0"/>
              <a:t> Jenkins Architecture</a:t>
            </a:r>
          </a:p>
        </p:txBody>
      </p:sp>
      <p:pic>
        <p:nvPicPr>
          <p:cNvPr id="4" name="Content Placeholder 3">
            <a:extLst>
              <a:ext uri="{FF2B5EF4-FFF2-40B4-BE49-F238E27FC236}">
                <a16:creationId xmlns:a16="http://schemas.microsoft.com/office/drawing/2014/main" id="{658DC5BF-15B7-4C79-9E25-5CDE40ADC071}"/>
              </a:ext>
            </a:extLst>
          </p:cNvPr>
          <p:cNvPicPr>
            <a:picLocks noGrp="1" noChangeAspect="1"/>
          </p:cNvPicPr>
          <p:nvPr>
            <p:ph idx="1"/>
          </p:nvPr>
        </p:nvPicPr>
        <p:blipFill>
          <a:blip r:embed="rId2"/>
          <a:stretch>
            <a:fillRect/>
          </a:stretch>
        </p:blipFill>
        <p:spPr>
          <a:xfrm>
            <a:off x="2495600" y="1196975"/>
            <a:ext cx="7149190" cy="5040337"/>
          </a:xfrm>
          <a:prstGeom prst="rect">
            <a:avLst/>
          </a:prstGeom>
        </p:spPr>
      </p:pic>
      <p:sp>
        <p:nvSpPr>
          <p:cNvPr id="3" name="Slide Number Placeholder 2">
            <a:extLst>
              <a:ext uri="{FF2B5EF4-FFF2-40B4-BE49-F238E27FC236}">
                <a16:creationId xmlns:a16="http://schemas.microsoft.com/office/drawing/2014/main" id="{5DCE1F6C-B17D-4217-962C-FD3F23CADE79}"/>
              </a:ext>
            </a:extLst>
          </p:cNvPr>
          <p:cNvSpPr>
            <a:spLocks noGrp="1"/>
          </p:cNvSpPr>
          <p:nvPr>
            <p:ph type="sldNum" sz="quarter" idx="12"/>
          </p:nvPr>
        </p:nvSpPr>
        <p:spPr/>
        <p:txBody>
          <a:bodyPr/>
          <a:lstStyle/>
          <a:p>
            <a:fld id="{438D3575-D51B-4FE5-9089-846D2D5D42BC}" type="slidenum">
              <a:rPr lang="en-IN" smtClean="0"/>
              <a:t>16</a:t>
            </a:fld>
            <a:endParaRPr lang="en-IN"/>
          </a:p>
        </p:txBody>
      </p:sp>
    </p:spTree>
    <p:extLst>
      <p:ext uri="{BB962C8B-B14F-4D97-AF65-F5344CB8AC3E}">
        <p14:creationId xmlns:p14="http://schemas.microsoft.com/office/powerpoint/2010/main" val="124420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FA3D-F43D-44CD-80DB-86B6C994127E}"/>
              </a:ext>
            </a:extLst>
          </p:cNvPr>
          <p:cNvSpPr>
            <a:spLocks noGrp="1"/>
          </p:cNvSpPr>
          <p:nvPr>
            <p:ph type="title"/>
          </p:nvPr>
        </p:nvSpPr>
        <p:spPr>
          <a:xfrm>
            <a:off x="-987532" y="220023"/>
            <a:ext cx="7632700" cy="871537"/>
          </a:xfrm>
        </p:spPr>
        <p:txBody>
          <a:bodyPr>
            <a:normAutofit/>
          </a:bodyPr>
          <a:lstStyle/>
          <a:p>
            <a:pPr algn="ctr"/>
            <a:r>
              <a:rPr lang="en-IN" sz="3600" b="1" dirty="0"/>
              <a:t> Important Jenkins Terms</a:t>
            </a:r>
          </a:p>
        </p:txBody>
      </p:sp>
      <p:sp>
        <p:nvSpPr>
          <p:cNvPr id="3" name="Content Placeholder 2">
            <a:extLst>
              <a:ext uri="{FF2B5EF4-FFF2-40B4-BE49-F238E27FC236}">
                <a16:creationId xmlns:a16="http://schemas.microsoft.com/office/drawing/2014/main" id="{57BAB6A5-5E1E-4816-97B8-D08A9ECF5ED4}"/>
              </a:ext>
            </a:extLst>
          </p:cNvPr>
          <p:cNvSpPr>
            <a:spLocks noGrp="1"/>
          </p:cNvSpPr>
          <p:nvPr>
            <p:ph idx="1"/>
          </p:nvPr>
        </p:nvSpPr>
        <p:spPr>
          <a:xfrm>
            <a:off x="476250" y="1336205"/>
            <a:ext cx="9989765" cy="6045893"/>
          </a:xfrm>
        </p:spPr>
        <p:txBody>
          <a:bodyPr/>
          <a:lstStyle/>
          <a:p>
            <a:pPr>
              <a:buFont typeface="Wingdings" panose="05000000000000000000" pitchFamily="2" charset="2"/>
              <a:buChar char="§"/>
            </a:pPr>
            <a:r>
              <a:rPr lang="en-US" sz="2000" b="1" dirty="0">
                <a:latin typeface="+mj-lt"/>
              </a:rPr>
              <a:t>Job/Project:</a:t>
            </a:r>
            <a:r>
              <a:rPr lang="en-US" sz="2000" dirty="0">
                <a:latin typeface="+mj-lt"/>
              </a:rPr>
              <a:t> Refers to runnable tasks that are controlled / monitored by Jenkins</a:t>
            </a:r>
            <a:r>
              <a:rPr lang="en-US" sz="2000" b="1" dirty="0">
                <a:latin typeface="+mj-lt"/>
              </a:rPr>
              <a:t>.</a:t>
            </a:r>
          </a:p>
          <a:p>
            <a:pPr>
              <a:buFont typeface="Wingdings" panose="05000000000000000000" pitchFamily="2" charset="2"/>
              <a:buChar char="§"/>
            </a:pPr>
            <a:endParaRPr lang="en-US" sz="2000" b="1" dirty="0">
              <a:latin typeface="+mj-lt"/>
            </a:endParaRPr>
          </a:p>
          <a:p>
            <a:pPr>
              <a:buFont typeface="Wingdings" panose="05000000000000000000" pitchFamily="2" charset="2"/>
              <a:buChar char="§"/>
            </a:pPr>
            <a:r>
              <a:rPr lang="en-US" sz="2000" b="1" dirty="0">
                <a:latin typeface="+mj-lt"/>
              </a:rPr>
              <a:t>Node/Slave:</a:t>
            </a:r>
            <a:r>
              <a:rPr lang="en-US" sz="2000" dirty="0">
                <a:latin typeface="+mj-lt"/>
              </a:rPr>
              <a:t> Slaves are computers that are set up to build projects for a master. Jenkins runs a separate program called </a:t>
            </a:r>
            <a:r>
              <a:rPr lang="en-US" sz="2000" b="1" dirty="0">
                <a:latin typeface="+mj-lt"/>
              </a:rPr>
              <a:t>"slave agent" </a:t>
            </a:r>
            <a:r>
              <a:rPr lang="en-US" sz="2000" dirty="0">
                <a:latin typeface="+mj-lt"/>
              </a:rPr>
              <a:t>on slaves. When slaves are registered to a master, a master starts distributing loads to slaves. Term </a:t>
            </a:r>
            <a:r>
              <a:rPr lang="en-US" sz="2000" b="1" dirty="0">
                <a:latin typeface="+mj-lt"/>
              </a:rPr>
              <a:t>Node </a:t>
            </a:r>
            <a:r>
              <a:rPr lang="en-US" sz="2000" dirty="0">
                <a:latin typeface="+mj-lt"/>
              </a:rPr>
              <a:t>is used to refer to all machine that are part of Jenkins grid, slaves and master.</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US" sz="2000" b="1" dirty="0">
                <a:latin typeface="+mj-lt"/>
              </a:rPr>
              <a:t>Successful build : </a:t>
            </a:r>
            <a:r>
              <a:rPr lang="en-US" sz="2000" dirty="0">
                <a:latin typeface="+mj-lt"/>
              </a:rPr>
              <a:t>A build is successful when the compilation reported no errors.</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US" sz="2000" b="1" dirty="0">
                <a:latin typeface="+mj-lt"/>
              </a:rPr>
              <a:t>Unstable build: </a:t>
            </a:r>
            <a:r>
              <a:rPr lang="en-US" sz="2000" dirty="0">
                <a:latin typeface="+mj-lt"/>
              </a:rPr>
              <a:t>A build is unstable if it was built successfully and one or more publishers report it unstable. For example if the JUnit publisher is configured and a test fails then the build will be marked unstable. </a:t>
            </a:r>
          </a:p>
          <a:p>
            <a:pPr marL="0" indent="0">
              <a:buNone/>
            </a:pPr>
            <a:endParaRPr lang="en-US" sz="1800" dirty="0">
              <a:latin typeface="Bookman Old Style" panose="02050604050505020204" pitchFamily="18" charset="0"/>
            </a:endParaRPr>
          </a:p>
          <a:p>
            <a:pPr marL="0" indent="0">
              <a:buNone/>
            </a:pPr>
            <a:r>
              <a:rPr lang="en-US" sz="1800" dirty="0">
                <a:latin typeface="Bookman Old Style" panose="02050604050505020204" pitchFamily="18" charset="0"/>
              </a:rPr>
              <a:t>   </a:t>
            </a:r>
            <a:r>
              <a:rPr lang="en-US" sz="1800" dirty="0">
                <a:latin typeface="+mj-lt"/>
              </a:rPr>
              <a:t>Ref: </a:t>
            </a:r>
            <a:r>
              <a:rPr lang="en-IN" sz="1800" dirty="0">
                <a:latin typeface="+mj-lt"/>
                <a:hlinkClick r:id="rId2"/>
              </a:rPr>
              <a:t>https://jenkins.io/doc/book/glossary/</a:t>
            </a:r>
            <a:endParaRPr lang="en-IN" sz="1800" dirty="0">
              <a:latin typeface="+mj-lt"/>
            </a:endParaRPr>
          </a:p>
          <a:p>
            <a:pPr marL="0" indent="0">
              <a:buNone/>
            </a:pPr>
            <a:endParaRPr lang="en-US" sz="1800" dirty="0">
              <a:latin typeface="Bookman Old Style" panose="02050604050505020204" pitchFamily="18" charset="0"/>
            </a:endParaRPr>
          </a:p>
          <a:p>
            <a:pPr marL="0" indent="0">
              <a:buNone/>
            </a:pPr>
            <a:endParaRPr lang="en-US" sz="1800" dirty="0">
              <a:latin typeface="Bookman Old Style" panose="02050604050505020204" pitchFamily="18" charset="0"/>
            </a:endParaRPr>
          </a:p>
          <a:p>
            <a:endParaRPr lang="en-IN" sz="1800" dirty="0">
              <a:latin typeface="Bookman Old Style" panose="02050604050505020204" pitchFamily="18" charset="0"/>
            </a:endParaRPr>
          </a:p>
          <a:p>
            <a:endParaRPr lang="en-IN" sz="18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29F75904-1952-4416-9D40-D146992F5F3F}"/>
              </a:ext>
            </a:extLst>
          </p:cNvPr>
          <p:cNvSpPr>
            <a:spLocks noGrp="1"/>
          </p:cNvSpPr>
          <p:nvPr>
            <p:ph type="sldNum" sz="quarter" idx="12"/>
          </p:nvPr>
        </p:nvSpPr>
        <p:spPr/>
        <p:txBody>
          <a:bodyPr/>
          <a:lstStyle/>
          <a:p>
            <a:fld id="{438D3575-D51B-4FE5-9089-846D2D5D42BC}" type="slidenum">
              <a:rPr lang="en-IN" smtClean="0"/>
              <a:t>17</a:t>
            </a:fld>
            <a:endParaRPr lang="en-IN"/>
          </a:p>
        </p:txBody>
      </p:sp>
    </p:spTree>
    <p:extLst>
      <p:ext uri="{BB962C8B-B14F-4D97-AF65-F5344CB8AC3E}">
        <p14:creationId xmlns:p14="http://schemas.microsoft.com/office/powerpoint/2010/main" val="66425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B80F-ED3E-40AC-B00C-D0CC6B30F96B}"/>
              </a:ext>
            </a:extLst>
          </p:cNvPr>
          <p:cNvSpPr>
            <a:spLocks noGrp="1"/>
          </p:cNvSpPr>
          <p:nvPr>
            <p:ph type="title"/>
          </p:nvPr>
        </p:nvSpPr>
        <p:spPr>
          <a:xfrm>
            <a:off x="-2901594" y="15205"/>
            <a:ext cx="10515600" cy="1325563"/>
          </a:xfrm>
        </p:spPr>
        <p:txBody>
          <a:bodyPr>
            <a:normAutofit/>
          </a:bodyPr>
          <a:lstStyle/>
          <a:p>
            <a:pPr algn="ctr"/>
            <a:r>
              <a:rPr lang="en-IN" sz="3600" b="1" dirty="0"/>
              <a:t> Jenkins Lifecycle</a:t>
            </a:r>
          </a:p>
        </p:txBody>
      </p:sp>
      <p:pic>
        <p:nvPicPr>
          <p:cNvPr id="3074" name="Picture 2">
            <a:extLst>
              <a:ext uri="{FF2B5EF4-FFF2-40B4-BE49-F238E27FC236}">
                <a16:creationId xmlns:a16="http://schemas.microsoft.com/office/drawing/2014/main" id="{7C35765A-BF4A-4439-929E-B33333E4C97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63552" y="1340768"/>
            <a:ext cx="8395996" cy="4392488"/>
          </a:xfrm>
          <a:prstGeom prst="rect">
            <a:avLst/>
          </a:prstGeom>
          <a:noFill/>
          <a:ln w="12700"/>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5DED952-F1B0-4A83-BDBA-847E035911AE}"/>
              </a:ext>
            </a:extLst>
          </p:cNvPr>
          <p:cNvSpPr>
            <a:spLocks noGrp="1"/>
          </p:cNvSpPr>
          <p:nvPr>
            <p:ph type="sldNum" sz="quarter" idx="12"/>
          </p:nvPr>
        </p:nvSpPr>
        <p:spPr/>
        <p:txBody>
          <a:bodyPr/>
          <a:lstStyle/>
          <a:p>
            <a:fld id="{438D3575-D51B-4FE5-9089-846D2D5D42BC}" type="slidenum">
              <a:rPr lang="en-IN" smtClean="0"/>
              <a:t>18</a:t>
            </a:fld>
            <a:endParaRPr lang="en-IN"/>
          </a:p>
        </p:txBody>
      </p:sp>
    </p:spTree>
    <p:extLst>
      <p:ext uri="{BB962C8B-B14F-4D97-AF65-F5344CB8AC3E}">
        <p14:creationId xmlns:p14="http://schemas.microsoft.com/office/powerpoint/2010/main" val="703840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03EEB-93AE-4A03-A0DD-A6F40F3F9EA7}"/>
              </a:ext>
            </a:extLst>
          </p:cNvPr>
          <p:cNvSpPr>
            <a:spLocks noGrp="1"/>
          </p:cNvSpPr>
          <p:nvPr>
            <p:ph idx="1"/>
          </p:nvPr>
        </p:nvSpPr>
        <p:spPr>
          <a:xfrm>
            <a:off x="1460995" y="2593391"/>
            <a:ext cx="8757617" cy="1124743"/>
          </a:xfrm>
        </p:spPr>
        <p:txBody>
          <a:bodyPr>
            <a:normAutofit/>
          </a:bodyPr>
          <a:lstStyle/>
          <a:p>
            <a:pPr marL="0" indent="0" algn="ctr">
              <a:buNone/>
            </a:pPr>
            <a:r>
              <a:rPr lang="en-IN" sz="4800" b="1" dirty="0">
                <a:latin typeface="+mj-lt"/>
              </a:rPr>
              <a:t>Installing &amp; Configuring Jenkins</a:t>
            </a:r>
          </a:p>
          <a:p>
            <a:pPr marL="0" indent="0" algn="ctr">
              <a:buNone/>
            </a:pPr>
            <a:endParaRPr lang="en-IN" sz="4800" b="1" dirty="0">
              <a:latin typeface="+mj-lt"/>
            </a:endParaRPr>
          </a:p>
        </p:txBody>
      </p:sp>
      <p:sp>
        <p:nvSpPr>
          <p:cNvPr id="2" name="Slide Number Placeholder 1">
            <a:extLst>
              <a:ext uri="{FF2B5EF4-FFF2-40B4-BE49-F238E27FC236}">
                <a16:creationId xmlns:a16="http://schemas.microsoft.com/office/drawing/2014/main" id="{C4E9274C-8B6C-4CCC-9B86-6E3358E5F41C}"/>
              </a:ext>
            </a:extLst>
          </p:cNvPr>
          <p:cNvSpPr>
            <a:spLocks noGrp="1"/>
          </p:cNvSpPr>
          <p:nvPr>
            <p:ph type="sldNum" sz="quarter" idx="12"/>
          </p:nvPr>
        </p:nvSpPr>
        <p:spPr/>
        <p:txBody>
          <a:bodyPr/>
          <a:lstStyle/>
          <a:p>
            <a:fld id="{438D3575-D51B-4FE5-9089-846D2D5D42BC}" type="slidenum">
              <a:rPr lang="en-IN" smtClean="0"/>
              <a:t>19</a:t>
            </a:fld>
            <a:endParaRPr lang="en-IN"/>
          </a:p>
        </p:txBody>
      </p:sp>
    </p:spTree>
    <p:extLst>
      <p:ext uri="{BB962C8B-B14F-4D97-AF65-F5344CB8AC3E}">
        <p14:creationId xmlns:p14="http://schemas.microsoft.com/office/powerpoint/2010/main" val="126943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B597-C0A0-4D1A-9C5F-852179CE736D}"/>
              </a:ext>
            </a:extLst>
          </p:cNvPr>
          <p:cNvSpPr>
            <a:spLocks noGrp="1"/>
          </p:cNvSpPr>
          <p:nvPr>
            <p:ph type="title"/>
          </p:nvPr>
        </p:nvSpPr>
        <p:spPr>
          <a:xfrm>
            <a:off x="-2445250" y="161603"/>
            <a:ext cx="7644829" cy="622176"/>
          </a:xfrm>
        </p:spPr>
        <p:txBody>
          <a:bodyPr>
            <a:normAutofit/>
          </a:bodyPr>
          <a:lstStyle/>
          <a:p>
            <a:pPr algn="ctr"/>
            <a:r>
              <a:rPr lang="en-IN" sz="3600" b="1" dirty="0"/>
              <a:t>Agenda</a:t>
            </a:r>
          </a:p>
        </p:txBody>
      </p:sp>
      <p:sp>
        <p:nvSpPr>
          <p:cNvPr id="3" name="Content Placeholder 2">
            <a:extLst>
              <a:ext uri="{FF2B5EF4-FFF2-40B4-BE49-F238E27FC236}">
                <a16:creationId xmlns:a16="http://schemas.microsoft.com/office/drawing/2014/main" id="{7A03031B-B2AC-4E9E-B6A0-F30713058860}"/>
              </a:ext>
            </a:extLst>
          </p:cNvPr>
          <p:cNvSpPr>
            <a:spLocks noGrp="1"/>
          </p:cNvSpPr>
          <p:nvPr>
            <p:ph idx="1"/>
          </p:nvPr>
        </p:nvSpPr>
        <p:spPr>
          <a:xfrm>
            <a:off x="303514" y="1140431"/>
            <a:ext cx="11004479" cy="4933790"/>
          </a:xfrm>
        </p:spPr>
        <p:txBody>
          <a:bodyPr>
            <a:normAutofit/>
          </a:bodyPr>
          <a:lstStyle/>
          <a:p>
            <a:pPr marL="0" indent="0">
              <a:buNone/>
            </a:pPr>
            <a:endParaRPr lang="en-IN" sz="2400" dirty="0">
              <a:latin typeface="Calibri Light" panose="020F0302020204030204" pitchFamily="34" charset="0"/>
              <a:cs typeface="Calibri Light" panose="020F0302020204030204" pitchFamily="34" charset="0"/>
            </a:endParaRPr>
          </a:p>
          <a:p>
            <a:r>
              <a:rPr lang="en-IN" sz="2400" dirty="0">
                <a:latin typeface="Calibri Light" panose="020F0302020204030204" pitchFamily="34" charset="0"/>
                <a:cs typeface="Calibri Light" panose="020F0302020204030204" pitchFamily="34" charset="0"/>
              </a:rPr>
              <a:t>Introduction to CI/CD</a:t>
            </a:r>
          </a:p>
          <a:p>
            <a:endParaRPr lang="en-IN" sz="2400" dirty="0">
              <a:latin typeface="Calibri Light" panose="020F0302020204030204" pitchFamily="34" charset="0"/>
              <a:cs typeface="Calibri Light" panose="020F0302020204030204" pitchFamily="34" charset="0"/>
            </a:endParaRPr>
          </a:p>
          <a:p>
            <a:r>
              <a:rPr lang="en-IN" sz="2400" dirty="0">
                <a:latin typeface="Calibri Light" panose="020F0302020204030204" pitchFamily="34" charset="0"/>
                <a:cs typeface="Calibri Light" panose="020F0302020204030204" pitchFamily="34" charset="0"/>
              </a:rPr>
              <a:t>Overview of Jenkins</a:t>
            </a:r>
          </a:p>
          <a:p>
            <a:endParaRPr lang="en-IN" sz="2400" dirty="0">
              <a:latin typeface="Calibri Light" panose="020F0302020204030204" pitchFamily="34" charset="0"/>
              <a:cs typeface="Calibri Light" panose="020F0302020204030204" pitchFamily="34" charset="0"/>
            </a:endParaRPr>
          </a:p>
          <a:p>
            <a:r>
              <a:rPr lang="en-IN" sz="2400" dirty="0">
                <a:latin typeface="Calibri Light" panose="020F0302020204030204" pitchFamily="34" charset="0"/>
                <a:cs typeface="Calibri Light" panose="020F0302020204030204" pitchFamily="34" charset="0"/>
              </a:rPr>
              <a:t>Installing Jenkins</a:t>
            </a:r>
          </a:p>
          <a:p>
            <a:endParaRPr lang="en-IN" sz="2400" dirty="0">
              <a:latin typeface="Calibri Light" panose="020F0302020204030204" pitchFamily="34" charset="0"/>
              <a:cs typeface="Calibri Light" panose="020F0302020204030204" pitchFamily="34" charset="0"/>
            </a:endParaRPr>
          </a:p>
          <a:p>
            <a:r>
              <a:rPr lang="en-IN" sz="2400" dirty="0">
                <a:latin typeface="Calibri Light" panose="020F0302020204030204" pitchFamily="34" charset="0"/>
                <a:cs typeface="Calibri Light" panose="020F0302020204030204" pitchFamily="34" charset="0"/>
              </a:rPr>
              <a:t>Continuous Integration with Jenkins</a:t>
            </a:r>
          </a:p>
          <a:p>
            <a:endParaRPr lang="en-IN" sz="2400" dirty="0">
              <a:latin typeface="Calibri Light" panose="020F0302020204030204" pitchFamily="34" charset="0"/>
              <a:cs typeface="Calibri Light" panose="020F0302020204030204" pitchFamily="34" charset="0"/>
            </a:endParaRPr>
          </a:p>
          <a:p>
            <a:r>
              <a:rPr lang="en-IN" sz="2400" dirty="0">
                <a:latin typeface="Calibri Light" panose="020F0302020204030204" pitchFamily="34" charset="0"/>
                <a:cs typeface="Calibri Light" panose="020F0302020204030204" pitchFamily="34" charset="0"/>
              </a:rPr>
              <a:t>Continuous Delivery with Jenkins</a:t>
            </a:r>
          </a:p>
          <a:p>
            <a:pPr marL="0" indent="0">
              <a:buNone/>
            </a:pPr>
            <a:endParaRPr lang="en-IN" sz="2400" dirty="0">
              <a:latin typeface="Calibri Light" panose="020F0302020204030204" pitchFamily="34" charset="0"/>
              <a:cs typeface="Calibri Light" panose="020F0302020204030204" pitchFamily="34" charset="0"/>
            </a:endParaRPr>
          </a:p>
          <a:p>
            <a:endParaRPr lang="en-IN" sz="24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D29C9002-5263-4300-95E2-D51C92FC39FC}"/>
              </a:ext>
            </a:extLst>
          </p:cNvPr>
          <p:cNvSpPr>
            <a:spLocks noGrp="1"/>
          </p:cNvSpPr>
          <p:nvPr>
            <p:ph type="sldNum" sz="quarter" idx="12"/>
          </p:nvPr>
        </p:nvSpPr>
        <p:spPr/>
        <p:txBody>
          <a:bodyPr/>
          <a:lstStyle/>
          <a:p>
            <a:fld id="{5F27E9EF-95AA-4262-B414-80A02587C90F}" type="slidenum">
              <a:rPr lang="en-IN" smtClean="0"/>
              <a:t>2</a:t>
            </a:fld>
            <a:endParaRPr lang="en-IN"/>
          </a:p>
        </p:txBody>
      </p:sp>
    </p:spTree>
    <p:extLst>
      <p:ext uri="{BB962C8B-B14F-4D97-AF65-F5344CB8AC3E}">
        <p14:creationId xmlns:p14="http://schemas.microsoft.com/office/powerpoint/2010/main" val="699365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2B08-77F0-4E33-B8D9-FD998CC34618}"/>
              </a:ext>
            </a:extLst>
          </p:cNvPr>
          <p:cNvSpPr>
            <a:spLocks noGrp="1"/>
          </p:cNvSpPr>
          <p:nvPr>
            <p:ph type="title"/>
          </p:nvPr>
        </p:nvSpPr>
        <p:spPr>
          <a:xfrm>
            <a:off x="-1347126" y="155872"/>
            <a:ext cx="7632700" cy="871537"/>
          </a:xfrm>
        </p:spPr>
        <p:txBody>
          <a:bodyPr>
            <a:normAutofit/>
          </a:bodyPr>
          <a:lstStyle/>
          <a:p>
            <a:pPr algn="ctr"/>
            <a:r>
              <a:rPr lang="en-IN" sz="3600" b="1" dirty="0"/>
              <a:t> Installing Jenkins </a:t>
            </a:r>
          </a:p>
        </p:txBody>
      </p:sp>
      <p:sp>
        <p:nvSpPr>
          <p:cNvPr id="3" name="Content Placeholder 2">
            <a:extLst>
              <a:ext uri="{FF2B5EF4-FFF2-40B4-BE49-F238E27FC236}">
                <a16:creationId xmlns:a16="http://schemas.microsoft.com/office/drawing/2014/main" id="{9B02DA82-FE81-4A44-B020-5675E79D8AC2}"/>
              </a:ext>
            </a:extLst>
          </p:cNvPr>
          <p:cNvSpPr>
            <a:spLocks noGrp="1"/>
          </p:cNvSpPr>
          <p:nvPr>
            <p:ph idx="1"/>
          </p:nvPr>
        </p:nvSpPr>
        <p:spPr>
          <a:xfrm>
            <a:off x="342900" y="1027409"/>
            <a:ext cx="11544300" cy="5641950"/>
          </a:xfrm>
        </p:spPr>
        <p:txBody>
          <a:bodyPr>
            <a:normAutofit/>
          </a:bodyPr>
          <a:lstStyle/>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US" sz="2000" dirty="0">
                <a:latin typeface="+mj-lt"/>
              </a:rPr>
              <a:t>Jenkins is typically run as a standalone application in its own process with the built-in Java servlet container/application server (Jetty).</a:t>
            </a:r>
          </a:p>
          <a:p>
            <a:pPr>
              <a:buFont typeface="Wingdings" panose="05000000000000000000" pitchFamily="2" charset="2"/>
              <a:buChar char="§"/>
            </a:pPr>
            <a:r>
              <a:rPr lang="en-US" sz="2000" dirty="0">
                <a:latin typeface="+mj-lt"/>
              </a:rPr>
              <a:t>Jenkins can also be run as a servlet in different Java servlet containers such as Apache Tomcat or </a:t>
            </a:r>
            <a:r>
              <a:rPr lang="en-US" sz="2000" dirty="0" err="1">
                <a:latin typeface="+mj-lt"/>
              </a:rPr>
              <a:t>GlassFish</a:t>
            </a:r>
            <a:r>
              <a:rPr lang="en-US" sz="2000" dirty="0">
                <a:latin typeface="+mj-lt"/>
              </a:rPr>
              <a:t>. </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IN" sz="2000" b="1" dirty="0">
                <a:latin typeface="+mj-lt"/>
              </a:rPr>
              <a:t>Prerequisites:</a:t>
            </a:r>
          </a:p>
          <a:p>
            <a:pPr>
              <a:buFont typeface="Wingdings" panose="05000000000000000000" pitchFamily="2" charset="2"/>
              <a:buChar char="§"/>
            </a:pPr>
            <a:r>
              <a:rPr lang="en-US" sz="2000" dirty="0">
                <a:latin typeface="+mj-lt"/>
              </a:rPr>
              <a:t>Minimum hardware requirements:</a:t>
            </a:r>
          </a:p>
          <a:p>
            <a:pPr>
              <a:buFont typeface="Wingdings" panose="05000000000000000000" pitchFamily="2" charset="2"/>
              <a:buChar char="§"/>
            </a:pPr>
            <a:r>
              <a:rPr lang="en-US" sz="2000" dirty="0">
                <a:latin typeface="+mj-lt"/>
              </a:rPr>
              <a:t>256 MB of RAM</a:t>
            </a:r>
          </a:p>
          <a:p>
            <a:pPr>
              <a:buFont typeface="Wingdings" panose="05000000000000000000" pitchFamily="2" charset="2"/>
              <a:buChar char="§"/>
            </a:pPr>
            <a:r>
              <a:rPr lang="en-US" sz="2000" dirty="0">
                <a:latin typeface="+mj-lt"/>
              </a:rPr>
              <a:t>1 GB of drive space (although 10 GB is a recommended minimum if running Jenkins as a </a:t>
            </a:r>
            <a:r>
              <a:rPr lang="en-US" sz="2000" dirty="0">
                <a:latin typeface="+mj-lt"/>
                <a:hlinkClick r:id="rId2"/>
              </a:rPr>
              <a:t>Docker</a:t>
            </a:r>
            <a:r>
              <a:rPr lang="en-US" sz="2000" dirty="0">
                <a:latin typeface="+mj-lt"/>
              </a:rPr>
              <a:t> container)</a:t>
            </a:r>
          </a:p>
          <a:p>
            <a:pPr>
              <a:buFont typeface="Wingdings" panose="05000000000000000000" pitchFamily="2" charset="2"/>
              <a:buChar char="§"/>
            </a:pPr>
            <a:r>
              <a:rPr lang="en-US" sz="2000" dirty="0">
                <a:latin typeface="+mj-lt"/>
              </a:rPr>
              <a:t>Recommended hardware configuration for a small team:</a:t>
            </a:r>
          </a:p>
          <a:p>
            <a:pPr>
              <a:buFont typeface="Wingdings" panose="05000000000000000000" pitchFamily="2" charset="2"/>
              <a:buChar char="§"/>
            </a:pPr>
            <a:r>
              <a:rPr lang="en-US" sz="2000" dirty="0">
                <a:latin typeface="+mj-lt"/>
              </a:rPr>
              <a:t>1 GB+ of RAM</a:t>
            </a:r>
          </a:p>
          <a:p>
            <a:pPr>
              <a:buFont typeface="Wingdings" panose="05000000000000000000" pitchFamily="2" charset="2"/>
              <a:buChar char="§"/>
            </a:pPr>
            <a:r>
              <a:rPr lang="en-US" sz="2000" dirty="0">
                <a:latin typeface="+mj-lt"/>
              </a:rPr>
              <a:t>50 GB+ of drive space</a:t>
            </a:r>
          </a:p>
          <a:p>
            <a:pPr marL="0" indent="0">
              <a:buNone/>
            </a:pPr>
            <a:br>
              <a:rPr lang="en-IN" sz="2000" dirty="0">
                <a:latin typeface="+mj-lt"/>
              </a:rPr>
            </a:br>
            <a:endParaRPr lang="en-US" sz="2000" dirty="0">
              <a:latin typeface="+mj-lt"/>
            </a:endParaRPr>
          </a:p>
        </p:txBody>
      </p:sp>
      <p:sp>
        <p:nvSpPr>
          <p:cNvPr id="4" name="Slide Number Placeholder 3">
            <a:extLst>
              <a:ext uri="{FF2B5EF4-FFF2-40B4-BE49-F238E27FC236}">
                <a16:creationId xmlns:a16="http://schemas.microsoft.com/office/drawing/2014/main" id="{F4FFCE89-B0EE-43C0-BE52-F6843BA3342C}"/>
              </a:ext>
            </a:extLst>
          </p:cNvPr>
          <p:cNvSpPr>
            <a:spLocks noGrp="1"/>
          </p:cNvSpPr>
          <p:nvPr>
            <p:ph type="sldNum" sz="quarter" idx="12"/>
          </p:nvPr>
        </p:nvSpPr>
        <p:spPr/>
        <p:txBody>
          <a:bodyPr/>
          <a:lstStyle/>
          <a:p>
            <a:fld id="{438D3575-D51B-4FE5-9089-846D2D5D42BC}" type="slidenum">
              <a:rPr lang="en-IN" smtClean="0"/>
              <a:t>20</a:t>
            </a:fld>
            <a:endParaRPr lang="en-IN"/>
          </a:p>
        </p:txBody>
      </p:sp>
    </p:spTree>
    <p:extLst>
      <p:ext uri="{BB962C8B-B14F-4D97-AF65-F5344CB8AC3E}">
        <p14:creationId xmlns:p14="http://schemas.microsoft.com/office/powerpoint/2010/main" val="833700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486C-BEE2-438D-8BB8-71EDBF771FF6}"/>
              </a:ext>
            </a:extLst>
          </p:cNvPr>
          <p:cNvSpPr>
            <a:spLocks noGrp="1"/>
          </p:cNvSpPr>
          <p:nvPr>
            <p:ph type="title"/>
          </p:nvPr>
        </p:nvSpPr>
        <p:spPr>
          <a:xfrm>
            <a:off x="-1379505" y="176064"/>
            <a:ext cx="7632700" cy="871537"/>
          </a:xfrm>
        </p:spPr>
        <p:txBody>
          <a:bodyPr>
            <a:normAutofit/>
          </a:bodyPr>
          <a:lstStyle/>
          <a:p>
            <a:pPr algn="ctr"/>
            <a:r>
              <a:rPr lang="en-IN" sz="3600" b="1" dirty="0"/>
              <a:t>  Jenkins Releases</a:t>
            </a:r>
          </a:p>
        </p:txBody>
      </p:sp>
      <p:sp>
        <p:nvSpPr>
          <p:cNvPr id="3" name="Content Placeholder 2">
            <a:extLst>
              <a:ext uri="{FF2B5EF4-FFF2-40B4-BE49-F238E27FC236}">
                <a16:creationId xmlns:a16="http://schemas.microsoft.com/office/drawing/2014/main" id="{5E408134-456F-431C-A5F1-0407EC74E0E6}"/>
              </a:ext>
            </a:extLst>
          </p:cNvPr>
          <p:cNvSpPr>
            <a:spLocks noGrp="1"/>
          </p:cNvSpPr>
          <p:nvPr>
            <p:ph idx="1"/>
          </p:nvPr>
        </p:nvSpPr>
        <p:spPr>
          <a:xfrm>
            <a:off x="342900" y="1281336"/>
            <a:ext cx="11639550" cy="5400600"/>
          </a:xfrm>
        </p:spPr>
        <p:txBody>
          <a:bodyPr>
            <a:normAutofit/>
          </a:bodyPr>
          <a:lstStyle/>
          <a:p>
            <a:pPr>
              <a:buFont typeface="Wingdings" panose="05000000000000000000" pitchFamily="2" charset="2"/>
              <a:buChar char="§"/>
            </a:pPr>
            <a:r>
              <a:rPr lang="en-US" sz="2200" dirty="0">
                <a:latin typeface="+mj-lt"/>
              </a:rPr>
              <a:t>The Jenkins project produces two release lines, LTS and weekly. Depending on your organization's needs, one may be preferred over the other.</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Both release lines are distributed as .war files, native packages, installers, and Docker containers. </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LTS (Long-Term Support) releases are chosen every 12 weeks from the stream of regular releases as the stable release for that time period. </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Weekly -A new release is produced to deliver bug fixes and features to users and plugin developers.</a:t>
            </a:r>
            <a:endParaRPr lang="en-IN" sz="2200" dirty="0">
              <a:latin typeface="+mj-lt"/>
            </a:endParaRPr>
          </a:p>
        </p:txBody>
      </p:sp>
      <p:sp>
        <p:nvSpPr>
          <p:cNvPr id="4" name="Slide Number Placeholder 3">
            <a:extLst>
              <a:ext uri="{FF2B5EF4-FFF2-40B4-BE49-F238E27FC236}">
                <a16:creationId xmlns:a16="http://schemas.microsoft.com/office/drawing/2014/main" id="{134D8923-58DF-48F7-A387-A085AF5976A3}"/>
              </a:ext>
            </a:extLst>
          </p:cNvPr>
          <p:cNvSpPr>
            <a:spLocks noGrp="1"/>
          </p:cNvSpPr>
          <p:nvPr>
            <p:ph type="sldNum" sz="quarter" idx="12"/>
          </p:nvPr>
        </p:nvSpPr>
        <p:spPr/>
        <p:txBody>
          <a:bodyPr/>
          <a:lstStyle/>
          <a:p>
            <a:fld id="{438D3575-D51B-4FE5-9089-846D2D5D42BC}" type="slidenum">
              <a:rPr lang="en-IN" smtClean="0"/>
              <a:t>21</a:t>
            </a:fld>
            <a:endParaRPr lang="en-IN"/>
          </a:p>
        </p:txBody>
      </p:sp>
    </p:spTree>
    <p:extLst>
      <p:ext uri="{BB962C8B-B14F-4D97-AF65-F5344CB8AC3E}">
        <p14:creationId xmlns:p14="http://schemas.microsoft.com/office/powerpoint/2010/main" val="1644482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39A7-69A0-4E09-AC05-307E5B6A5CBF}"/>
              </a:ext>
            </a:extLst>
          </p:cNvPr>
          <p:cNvSpPr>
            <a:spLocks noGrp="1"/>
          </p:cNvSpPr>
          <p:nvPr>
            <p:ph type="title"/>
          </p:nvPr>
        </p:nvSpPr>
        <p:spPr>
          <a:xfrm>
            <a:off x="-1347127" y="0"/>
            <a:ext cx="7632700" cy="709612"/>
          </a:xfrm>
        </p:spPr>
        <p:txBody>
          <a:bodyPr>
            <a:noAutofit/>
          </a:bodyPr>
          <a:lstStyle/>
          <a:p>
            <a:pPr algn="ctr"/>
            <a:br>
              <a:rPr lang="en-IN" sz="3600" b="1" dirty="0"/>
            </a:br>
            <a:r>
              <a:rPr lang="en-IN" sz="3600" b="1" dirty="0"/>
              <a:t>Platforms Supported</a:t>
            </a:r>
          </a:p>
        </p:txBody>
      </p:sp>
      <p:sp>
        <p:nvSpPr>
          <p:cNvPr id="3" name="Content Placeholder 2">
            <a:extLst>
              <a:ext uri="{FF2B5EF4-FFF2-40B4-BE49-F238E27FC236}">
                <a16:creationId xmlns:a16="http://schemas.microsoft.com/office/drawing/2014/main" id="{18DD7035-854C-4D23-AC3A-A8017E0F835D}"/>
              </a:ext>
            </a:extLst>
          </p:cNvPr>
          <p:cNvSpPr>
            <a:spLocks noGrp="1"/>
          </p:cNvSpPr>
          <p:nvPr>
            <p:ph idx="1"/>
          </p:nvPr>
        </p:nvSpPr>
        <p:spPr>
          <a:xfrm>
            <a:off x="143838" y="1356189"/>
            <a:ext cx="11143287" cy="4515974"/>
          </a:xfrm>
        </p:spPr>
        <p:txBody>
          <a:bodyPr>
            <a:normAutofit/>
          </a:bodyPr>
          <a:lstStyle/>
          <a:p>
            <a:pPr marL="0" indent="0">
              <a:buNone/>
            </a:pPr>
            <a:r>
              <a:rPr lang="en-IN" sz="2000" dirty="0">
                <a:latin typeface="+mj-lt"/>
              </a:rPr>
              <a:t>Jenkins could be installed and configured on the below platforms:</a:t>
            </a:r>
          </a:p>
          <a:p>
            <a:pPr marL="0" indent="0">
              <a:buNone/>
            </a:pPr>
            <a:endParaRPr lang="en-IN" sz="2000" dirty="0">
              <a:latin typeface="+mj-lt"/>
            </a:endParaRPr>
          </a:p>
          <a:p>
            <a:pPr>
              <a:buFont typeface="Wingdings" panose="05000000000000000000" pitchFamily="2" charset="2"/>
              <a:buChar char="§"/>
            </a:pPr>
            <a:r>
              <a:rPr lang="en-IN" sz="2000" dirty="0">
                <a:latin typeface="+mj-lt"/>
              </a:rPr>
              <a:t>Docker Platform</a:t>
            </a:r>
          </a:p>
          <a:p>
            <a:pPr>
              <a:buFont typeface="Wingdings" panose="05000000000000000000" pitchFamily="2" charset="2"/>
              <a:buChar char="§"/>
            </a:pPr>
            <a:endParaRPr lang="en-IN" sz="2000" dirty="0">
              <a:latin typeface="+mj-lt"/>
            </a:endParaRPr>
          </a:p>
          <a:p>
            <a:pPr>
              <a:buFont typeface="Wingdings" panose="05000000000000000000" pitchFamily="2" charset="2"/>
              <a:buChar char="§"/>
            </a:pPr>
            <a:r>
              <a:rPr lang="en-IN" sz="2000" dirty="0">
                <a:latin typeface="+mj-lt"/>
              </a:rPr>
              <a:t>Linux OS – Debian, Centos and Fedora</a:t>
            </a:r>
          </a:p>
          <a:p>
            <a:pPr>
              <a:buFont typeface="Wingdings" panose="05000000000000000000" pitchFamily="2" charset="2"/>
              <a:buChar char="§"/>
            </a:pPr>
            <a:endParaRPr lang="en-IN" sz="2000" dirty="0">
              <a:latin typeface="+mj-lt"/>
            </a:endParaRPr>
          </a:p>
          <a:p>
            <a:pPr>
              <a:buFont typeface="Wingdings" panose="05000000000000000000" pitchFamily="2" charset="2"/>
              <a:buChar char="§"/>
            </a:pPr>
            <a:r>
              <a:rPr lang="en-IN" sz="2000" dirty="0">
                <a:latin typeface="+mj-lt"/>
              </a:rPr>
              <a:t>Windows OS</a:t>
            </a:r>
          </a:p>
          <a:p>
            <a:pPr>
              <a:buFont typeface="Wingdings" panose="05000000000000000000" pitchFamily="2" charset="2"/>
              <a:buChar char="§"/>
            </a:pPr>
            <a:endParaRPr lang="en-IN" sz="2000" dirty="0">
              <a:latin typeface="+mj-lt"/>
            </a:endParaRPr>
          </a:p>
          <a:p>
            <a:pPr>
              <a:buFont typeface="Wingdings" panose="05000000000000000000" pitchFamily="2" charset="2"/>
              <a:buChar char="§"/>
            </a:pPr>
            <a:r>
              <a:rPr lang="en-IN" sz="2000" dirty="0">
                <a:latin typeface="+mj-lt"/>
              </a:rPr>
              <a:t>Mac OS</a:t>
            </a:r>
          </a:p>
          <a:p>
            <a:pPr>
              <a:buFont typeface="Wingdings" panose="05000000000000000000" pitchFamily="2" charset="2"/>
              <a:buChar char="§"/>
            </a:pPr>
            <a:endParaRPr lang="en-IN" sz="2000" dirty="0">
              <a:latin typeface="+mj-lt"/>
            </a:endParaRPr>
          </a:p>
          <a:p>
            <a:pPr>
              <a:buFont typeface="Wingdings" panose="05000000000000000000" pitchFamily="2" charset="2"/>
              <a:buChar char="§"/>
            </a:pPr>
            <a:r>
              <a:rPr lang="en-US" sz="2000" dirty="0">
                <a:latin typeface="+mj-lt"/>
              </a:rPr>
              <a:t>Solaris, Omni OS, Smart OS,  etc..</a:t>
            </a:r>
            <a:endParaRPr lang="en-IN" sz="2000" dirty="0">
              <a:latin typeface="+mj-lt"/>
            </a:endParaRPr>
          </a:p>
          <a:p>
            <a:endParaRPr lang="en-IN" sz="2000" dirty="0">
              <a:latin typeface="+mj-lt"/>
            </a:endParaRPr>
          </a:p>
        </p:txBody>
      </p:sp>
      <p:sp>
        <p:nvSpPr>
          <p:cNvPr id="4" name="Slide Number Placeholder 3">
            <a:extLst>
              <a:ext uri="{FF2B5EF4-FFF2-40B4-BE49-F238E27FC236}">
                <a16:creationId xmlns:a16="http://schemas.microsoft.com/office/drawing/2014/main" id="{978C748A-4180-4F7B-9EEF-9644C06D43D8}"/>
              </a:ext>
            </a:extLst>
          </p:cNvPr>
          <p:cNvSpPr>
            <a:spLocks noGrp="1"/>
          </p:cNvSpPr>
          <p:nvPr>
            <p:ph type="sldNum" sz="quarter" idx="12"/>
          </p:nvPr>
        </p:nvSpPr>
        <p:spPr/>
        <p:txBody>
          <a:bodyPr/>
          <a:lstStyle/>
          <a:p>
            <a:fld id="{438D3575-D51B-4FE5-9089-846D2D5D42BC}" type="slidenum">
              <a:rPr lang="en-IN" smtClean="0"/>
              <a:t>22</a:t>
            </a:fld>
            <a:endParaRPr lang="en-IN"/>
          </a:p>
        </p:txBody>
      </p:sp>
    </p:spTree>
    <p:extLst>
      <p:ext uri="{BB962C8B-B14F-4D97-AF65-F5344CB8AC3E}">
        <p14:creationId xmlns:p14="http://schemas.microsoft.com/office/powerpoint/2010/main" val="803183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FC4C-13DF-4C5C-B9A2-5E9EF58F9CD8}"/>
              </a:ext>
            </a:extLst>
          </p:cNvPr>
          <p:cNvSpPr>
            <a:spLocks noGrp="1"/>
          </p:cNvSpPr>
          <p:nvPr>
            <p:ph type="title"/>
          </p:nvPr>
        </p:nvSpPr>
        <p:spPr>
          <a:xfrm>
            <a:off x="-1738065" y="99407"/>
            <a:ext cx="7992814" cy="871537"/>
          </a:xfrm>
        </p:spPr>
        <p:txBody>
          <a:bodyPr>
            <a:normAutofit/>
          </a:bodyPr>
          <a:lstStyle/>
          <a:p>
            <a:pPr algn="ctr"/>
            <a:r>
              <a:rPr lang="en-IN" sz="3600" b="1" dirty="0"/>
              <a:t> Jenkins Dashboard</a:t>
            </a:r>
          </a:p>
        </p:txBody>
      </p:sp>
      <p:pic>
        <p:nvPicPr>
          <p:cNvPr id="4" name="Content Placeholder 3">
            <a:extLst>
              <a:ext uri="{FF2B5EF4-FFF2-40B4-BE49-F238E27FC236}">
                <a16:creationId xmlns:a16="http://schemas.microsoft.com/office/drawing/2014/main" id="{D6A1AE1A-19EA-4546-BDDD-1A457768D15C}"/>
              </a:ext>
            </a:extLst>
          </p:cNvPr>
          <p:cNvPicPr>
            <a:picLocks noGrp="1" noChangeAspect="1"/>
          </p:cNvPicPr>
          <p:nvPr>
            <p:ph idx="1"/>
          </p:nvPr>
        </p:nvPicPr>
        <p:blipFill>
          <a:blip r:embed="rId2"/>
          <a:stretch>
            <a:fillRect/>
          </a:stretch>
        </p:blipFill>
        <p:spPr>
          <a:xfrm>
            <a:off x="1847529" y="1340768"/>
            <a:ext cx="8328701" cy="4824536"/>
          </a:xfrm>
          <a:prstGeom prst="rect">
            <a:avLst/>
          </a:prstGeom>
        </p:spPr>
      </p:pic>
      <p:sp>
        <p:nvSpPr>
          <p:cNvPr id="3" name="Slide Number Placeholder 2">
            <a:extLst>
              <a:ext uri="{FF2B5EF4-FFF2-40B4-BE49-F238E27FC236}">
                <a16:creationId xmlns:a16="http://schemas.microsoft.com/office/drawing/2014/main" id="{94222C77-3E00-472A-840F-86E3E317181C}"/>
              </a:ext>
            </a:extLst>
          </p:cNvPr>
          <p:cNvSpPr>
            <a:spLocks noGrp="1"/>
          </p:cNvSpPr>
          <p:nvPr>
            <p:ph type="sldNum" sz="quarter" idx="12"/>
          </p:nvPr>
        </p:nvSpPr>
        <p:spPr/>
        <p:txBody>
          <a:bodyPr/>
          <a:lstStyle/>
          <a:p>
            <a:fld id="{438D3575-D51B-4FE5-9089-846D2D5D42BC}" type="slidenum">
              <a:rPr lang="en-IN" smtClean="0"/>
              <a:t>23</a:t>
            </a:fld>
            <a:endParaRPr lang="en-IN"/>
          </a:p>
        </p:txBody>
      </p:sp>
    </p:spTree>
    <p:extLst>
      <p:ext uri="{BB962C8B-B14F-4D97-AF65-F5344CB8AC3E}">
        <p14:creationId xmlns:p14="http://schemas.microsoft.com/office/powerpoint/2010/main" val="177074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EC4F-3DD5-47F5-A586-27D441AC3CE1}"/>
              </a:ext>
            </a:extLst>
          </p:cNvPr>
          <p:cNvSpPr>
            <a:spLocks noGrp="1"/>
          </p:cNvSpPr>
          <p:nvPr>
            <p:ph type="title"/>
          </p:nvPr>
        </p:nvSpPr>
        <p:spPr>
          <a:xfrm>
            <a:off x="-2845942" y="118765"/>
            <a:ext cx="9893071" cy="914597"/>
          </a:xfrm>
        </p:spPr>
        <p:txBody>
          <a:bodyPr>
            <a:normAutofit/>
          </a:bodyPr>
          <a:lstStyle/>
          <a:p>
            <a:pPr algn="ctr"/>
            <a:r>
              <a:rPr lang="en-IN" sz="3600" b="1" dirty="0"/>
              <a:t> Jenkins Workspace</a:t>
            </a:r>
          </a:p>
        </p:txBody>
      </p:sp>
      <p:sp>
        <p:nvSpPr>
          <p:cNvPr id="3" name="Content Placeholder 2">
            <a:extLst>
              <a:ext uri="{FF2B5EF4-FFF2-40B4-BE49-F238E27FC236}">
                <a16:creationId xmlns:a16="http://schemas.microsoft.com/office/drawing/2014/main" id="{17AA9E04-E072-4C36-8CF5-21D0B9992CC1}"/>
              </a:ext>
            </a:extLst>
          </p:cNvPr>
          <p:cNvSpPr>
            <a:spLocks noGrp="1"/>
          </p:cNvSpPr>
          <p:nvPr>
            <p:ph idx="1"/>
          </p:nvPr>
        </p:nvSpPr>
        <p:spPr>
          <a:xfrm>
            <a:off x="2298400" y="1175396"/>
            <a:ext cx="7632700" cy="4194175"/>
          </a:xfrm>
        </p:spPr>
        <p:txBody>
          <a:bodyPr/>
          <a:lstStyle/>
          <a:p>
            <a:pPr>
              <a:buFont typeface="Wingdings" panose="05000000000000000000" pitchFamily="2" charset="2"/>
              <a:buChar char="Ø"/>
            </a:pPr>
            <a:r>
              <a:rPr lang="en-US" sz="2000" dirty="0">
                <a:latin typeface="+mj-lt"/>
              </a:rPr>
              <a:t>The </a:t>
            </a:r>
            <a:r>
              <a:rPr lang="en-US" sz="2000" b="1" dirty="0">
                <a:latin typeface="+mj-lt"/>
              </a:rPr>
              <a:t>workspace</a:t>
            </a:r>
            <a:r>
              <a:rPr lang="en-US" sz="2000" dirty="0">
                <a:latin typeface="+mj-lt"/>
              </a:rPr>
              <a:t> directory is where </a:t>
            </a:r>
            <a:r>
              <a:rPr lang="en-US" sz="2000" b="1" dirty="0">
                <a:latin typeface="+mj-lt"/>
              </a:rPr>
              <a:t>Jenkins</a:t>
            </a:r>
            <a:r>
              <a:rPr lang="en-US" sz="2000" dirty="0">
                <a:latin typeface="+mj-lt"/>
              </a:rPr>
              <a:t> builds your project</a:t>
            </a:r>
          </a:p>
          <a:p>
            <a:pPr>
              <a:buFont typeface="Wingdings" panose="05000000000000000000" pitchFamily="2" charset="2"/>
              <a:buChar char="Ø"/>
            </a:pPr>
            <a:r>
              <a:rPr lang="en-US" sz="2000" dirty="0">
                <a:latin typeface="+mj-lt"/>
              </a:rPr>
              <a:t>It contains the source code </a:t>
            </a:r>
            <a:r>
              <a:rPr lang="en-US" sz="2000" b="1" dirty="0">
                <a:latin typeface="+mj-lt"/>
              </a:rPr>
              <a:t>Jenkins</a:t>
            </a:r>
            <a:r>
              <a:rPr lang="en-US" sz="2000" dirty="0">
                <a:latin typeface="+mj-lt"/>
              </a:rPr>
              <a:t> checks out, plus any files generated by the build itself.</a:t>
            </a:r>
          </a:p>
          <a:p>
            <a:endParaRPr lang="en-US" sz="1800" dirty="0">
              <a:latin typeface="Bookman Old Style" panose="02050604050505020204" pitchFamily="18" charset="0"/>
            </a:endParaRPr>
          </a:p>
          <a:p>
            <a:endParaRPr lang="en-IN" sz="1800" dirty="0">
              <a:latin typeface="Bookman Old Style" panose="02050604050505020204" pitchFamily="18" charset="0"/>
            </a:endParaRPr>
          </a:p>
        </p:txBody>
      </p:sp>
      <p:pic>
        <p:nvPicPr>
          <p:cNvPr id="4" name="Picture 3">
            <a:extLst>
              <a:ext uri="{FF2B5EF4-FFF2-40B4-BE49-F238E27FC236}">
                <a16:creationId xmlns:a16="http://schemas.microsoft.com/office/drawing/2014/main" id="{1A7DDE01-413A-4C08-BE1A-85530638297C}"/>
              </a:ext>
            </a:extLst>
          </p:cNvPr>
          <p:cNvPicPr>
            <a:picLocks noChangeAspect="1"/>
          </p:cNvPicPr>
          <p:nvPr/>
        </p:nvPicPr>
        <p:blipFill>
          <a:blip r:embed="rId2"/>
          <a:stretch>
            <a:fillRect/>
          </a:stretch>
        </p:blipFill>
        <p:spPr>
          <a:xfrm>
            <a:off x="2596944" y="2564904"/>
            <a:ext cx="2511283" cy="3717032"/>
          </a:xfrm>
          <a:prstGeom prst="rect">
            <a:avLst/>
          </a:prstGeom>
        </p:spPr>
      </p:pic>
      <p:pic>
        <p:nvPicPr>
          <p:cNvPr id="6" name="Picture 5">
            <a:extLst>
              <a:ext uri="{FF2B5EF4-FFF2-40B4-BE49-F238E27FC236}">
                <a16:creationId xmlns:a16="http://schemas.microsoft.com/office/drawing/2014/main" id="{59DFCB08-F568-4517-BE3F-BC5F28DA665E}"/>
              </a:ext>
            </a:extLst>
          </p:cNvPr>
          <p:cNvPicPr>
            <a:picLocks noChangeAspect="1"/>
          </p:cNvPicPr>
          <p:nvPr/>
        </p:nvPicPr>
        <p:blipFill>
          <a:blip r:embed="rId3"/>
          <a:stretch>
            <a:fillRect/>
          </a:stretch>
        </p:blipFill>
        <p:spPr>
          <a:xfrm>
            <a:off x="5433222" y="2564905"/>
            <a:ext cx="4822874" cy="2330153"/>
          </a:xfrm>
          <a:prstGeom prst="rect">
            <a:avLst/>
          </a:prstGeom>
        </p:spPr>
      </p:pic>
      <p:sp>
        <p:nvSpPr>
          <p:cNvPr id="5" name="Slide Number Placeholder 4">
            <a:extLst>
              <a:ext uri="{FF2B5EF4-FFF2-40B4-BE49-F238E27FC236}">
                <a16:creationId xmlns:a16="http://schemas.microsoft.com/office/drawing/2014/main" id="{93988B91-3854-4851-92F5-FD1C3D33114A}"/>
              </a:ext>
            </a:extLst>
          </p:cNvPr>
          <p:cNvSpPr>
            <a:spLocks noGrp="1"/>
          </p:cNvSpPr>
          <p:nvPr>
            <p:ph type="sldNum" sz="quarter" idx="12"/>
          </p:nvPr>
        </p:nvSpPr>
        <p:spPr/>
        <p:txBody>
          <a:bodyPr/>
          <a:lstStyle/>
          <a:p>
            <a:fld id="{438D3575-D51B-4FE5-9089-846D2D5D42BC}" type="slidenum">
              <a:rPr lang="en-IN" smtClean="0"/>
              <a:t>24</a:t>
            </a:fld>
            <a:endParaRPr lang="en-IN"/>
          </a:p>
        </p:txBody>
      </p:sp>
    </p:spTree>
    <p:extLst>
      <p:ext uri="{BB962C8B-B14F-4D97-AF65-F5344CB8AC3E}">
        <p14:creationId xmlns:p14="http://schemas.microsoft.com/office/powerpoint/2010/main" val="529414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82D5-6080-4C15-A16C-DD7A02DA768B}"/>
              </a:ext>
            </a:extLst>
          </p:cNvPr>
          <p:cNvSpPr>
            <a:spLocks noGrp="1"/>
          </p:cNvSpPr>
          <p:nvPr>
            <p:ph type="title"/>
          </p:nvPr>
        </p:nvSpPr>
        <p:spPr>
          <a:xfrm>
            <a:off x="-2665288" y="0"/>
            <a:ext cx="10515600" cy="1325563"/>
          </a:xfrm>
        </p:spPr>
        <p:txBody>
          <a:bodyPr>
            <a:normAutofit/>
          </a:bodyPr>
          <a:lstStyle/>
          <a:p>
            <a:r>
              <a:rPr lang="en-IN" sz="3600" b="1" dirty="0"/>
              <a:t>			Managing Plugins</a:t>
            </a:r>
          </a:p>
        </p:txBody>
      </p:sp>
      <p:sp>
        <p:nvSpPr>
          <p:cNvPr id="3" name="Content Placeholder 2">
            <a:extLst>
              <a:ext uri="{FF2B5EF4-FFF2-40B4-BE49-F238E27FC236}">
                <a16:creationId xmlns:a16="http://schemas.microsoft.com/office/drawing/2014/main" id="{F84A6B18-59CE-47A6-A7FE-038936C8D413}"/>
              </a:ext>
            </a:extLst>
          </p:cNvPr>
          <p:cNvSpPr>
            <a:spLocks noGrp="1"/>
          </p:cNvSpPr>
          <p:nvPr>
            <p:ph idx="1"/>
          </p:nvPr>
        </p:nvSpPr>
        <p:spPr>
          <a:xfrm>
            <a:off x="256853" y="1643865"/>
            <a:ext cx="11712539" cy="4533098"/>
          </a:xfrm>
        </p:spPr>
        <p:txBody>
          <a:bodyPr>
            <a:normAutofit/>
          </a:bodyPr>
          <a:lstStyle/>
          <a:p>
            <a:pPr>
              <a:buFont typeface="Wingdings" panose="05000000000000000000" pitchFamily="2" charset="2"/>
              <a:buChar char="§"/>
            </a:pPr>
            <a:r>
              <a:rPr lang="en-US" sz="2200" dirty="0">
                <a:latin typeface="+mj-lt"/>
              </a:rPr>
              <a:t>Plugins are the primary means of enhancing the functionality of a Jenkins environment to suit organization- or user-specific needs. </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There are over a thousand different plugins which can be installed on a Jenkins master and to integrate various build tools, cloud providers, analysis tools, and much more.</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Plugins can be automatically downloaded, with their dependencies, from the Update Center. The Update Center is a service operated by the Jenkins project which provides an inventory of open source plugins which have been developed and maintained by various members of the Jenkins community.</a:t>
            </a:r>
          </a:p>
          <a:p>
            <a:pPr>
              <a:buFont typeface="Wingdings" panose="05000000000000000000" pitchFamily="2" charset="2"/>
              <a:buChar char="§"/>
            </a:pPr>
            <a:endParaRPr lang="en-US" sz="2200" dirty="0">
              <a:latin typeface="+mj-lt"/>
            </a:endParaRPr>
          </a:p>
          <a:p>
            <a:pPr marL="0" indent="0">
              <a:buNone/>
            </a:pPr>
            <a:endParaRPr lang="en-US" sz="2200" dirty="0">
              <a:latin typeface="+mj-lt"/>
            </a:endParaRPr>
          </a:p>
          <a:p>
            <a:pPr>
              <a:buFont typeface="Wingdings" panose="05000000000000000000" pitchFamily="2" charset="2"/>
              <a:buChar char="§"/>
            </a:pPr>
            <a:endParaRPr lang="en-IN" sz="2200" dirty="0">
              <a:latin typeface="+mj-lt"/>
            </a:endParaRPr>
          </a:p>
        </p:txBody>
      </p:sp>
      <p:sp>
        <p:nvSpPr>
          <p:cNvPr id="4" name="Slide Number Placeholder 3">
            <a:extLst>
              <a:ext uri="{FF2B5EF4-FFF2-40B4-BE49-F238E27FC236}">
                <a16:creationId xmlns:a16="http://schemas.microsoft.com/office/drawing/2014/main" id="{775BB004-D3C8-4C93-87F8-7E91165F8749}"/>
              </a:ext>
            </a:extLst>
          </p:cNvPr>
          <p:cNvSpPr>
            <a:spLocks noGrp="1"/>
          </p:cNvSpPr>
          <p:nvPr>
            <p:ph type="sldNum" sz="quarter" idx="12"/>
          </p:nvPr>
        </p:nvSpPr>
        <p:spPr/>
        <p:txBody>
          <a:bodyPr/>
          <a:lstStyle/>
          <a:p>
            <a:fld id="{438D3575-D51B-4FE5-9089-846D2D5D42BC}" type="slidenum">
              <a:rPr lang="en-IN" smtClean="0"/>
              <a:t>25</a:t>
            </a:fld>
            <a:endParaRPr lang="en-IN"/>
          </a:p>
        </p:txBody>
      </p:sp>
    </p:spTree>
    <p:extLst>
      <p:ext uri="{BB962C8B-B14F-4D97-AF65-F5344CB8AC3E}">
        <p14:creationId xmlns:p14="http://schemas.microsoft.com/office/powerpoint/2010/main" val="3319039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E77D-47C4-4185-B46B-D05835E7BC9A}"/>
              </a:ext>
            </a:extLst>
          </p:cNvPr>
          <p:cNvSpPr>
            <a:spLocks noGrp="1"/>
          </p:cNvSpPr>
          <p:nvPr>
            <p:ph type="title"/>
          </p:nvPr>
        </p:nvSpPr>
        <p:spPr>
          <a:xfrm>
            <a:off x="324492" y="227012"/>
            <a:ext cx="10515600" cy="454025"/>
          </a:xfrm>
        </p:spPr>
        <p:txBody>
          <a:bodyPr>
            <a:noAutofit/>
          </a:bodyPr>
          <a:lstStyle/>
          <a:p>
            <a:r>
              <a:rPr lang="en-IN" sz="3600" b="1" dirty="0"/>
              <a:t> Installing &amp; Updating Plugins</a:t>
            </a:r>
          </a:p>
        </p:txBody>
      </p:sp>
      <p:sp>
        <p:nvSpPr>
          <p:cNvPr id="3" name="Content Placeholder 2">
            <a:extLst>
              <a:ext uri="{FF2B5EF4-FFF2-40B4-BE49-F238E27FC236}">
                <a16:creationId xmlns:a16="http://schemas.microsoft.com/office/drawing/2014/main" id="{137CC434-0245-447B-9D46-C8672E02525D}"/>
              </a:ext>
            </a:extLst>
          </p:cNvPr>
          <p:cNvSpPr>
            <a:spLocks noGrp="1"/>
          </p:cNvSpPr>
          <p:nvPr>
            <p:ph idx="1"/>
          </p:nvPr>
        </p:nvSpPr>
        <p:spPr>
          <a:xfrm>
            <a:off x="561975" y="819150"/>
            <a:ext cx="10791825" cy="5357813"/>
          </a:xfrm>
        </p:spPr>
        <p:txBody>
          <a:bodyPr/>
          <a:lstStyle/>
          <a:p>
            <a:pPr marL="0" indent="0">
              <a:buNone/>
            </a:pPr>
            <a:endParaRPr lang="en-IN" dirty="0"/>
          </a:p>
          <a:p>
            <a:endParaRPr lang="en-IN" dirty="0"/>
          </a:p>
        </p:txBody>
      </p:sp>
      <p:pic>
        <p:nvPicPr>
          <p:cNvPr id="4" name="Picture 3">
            <a:extLst>
              <a:ext uri="{FF2B5EF4-FFF2-40B4-BE49-F238E27FC236}">
                <a16:creationId xmlns:a16="http://schemas.microsoft.com/office/drawing/2014/main" id="{C9CF8193-0EE0-4738-85DF-D17E0AB9B10F}"/>
              </a:ext>
            </a:extLst>
          </p:cNvPr>
          <p:cNvPicPr>
            <a:picLocks noChangeAspect="1"/>
          </p:cNvPicPr>
          <p:nvPr/>
        </p:nvPicPr>
        <p:blipFill>
          <a:blip r:embed="rId2"/>
          <a:stretch>
            <a:fillRect/>
          </a:stretch>
        </p:blipFill>
        <p:spPr>
          <a:xfrm>
            <a:off x="838200" y="819151"/>
            <a:ext cx="8801100" cy="3244318"/>
          </a:xfrm>
          <a:prstGeom prst="rect">
            <a:avLst/>
          </a:prstGeom>
          <a:ln w="3175">
            <a:solidFill>
              <a:schemeClr val="tx1"/>
            </a:solidFill>
          </a:ln>
        </p:spPr>
      </p:pic>
      <p:pic>
        <p:nvPicPr>
          <p:cNvPr id="5" name="Picture 4">
            <a:extLst>
              <a:ext uri="{FF2B5EF4-FFF2-40B4-BE49-F238E27FC236}">
                <a16:creationId xmlns:a16="http://schemas.microsoft.com/office/drawing/2014/main" id="{8F8ACE6A-A0A0-4C73-988E-52E79DAB95A8}"/>
              </a:ext>
            </a:extLst>
          </p:cNvPr>
          <p:cNvPicPr>
            <a:picLocks noChangeAspect="1"/>
          </p:cNvPicPr>
          <p:nvPr/>
        </p:nvPicPr>
        <p:blipFill>
          <a:blip r:embed="rId3"/>
          <a:stretch>
            <a:fillRect/>
          </a:stretch>
        </p:blipFill>
        <p:spPr>
          <a:xfrm>
            <a:off x="767097" y="4167189"/>
            <a:ext cx="9248105" cy="2571750"/>
          </a:xfrm>
          <a:prstGeom prst="rect">
            <a:avLst/>
          </a:prstGeom>
          <a:ln w="9525">
            <a:solidFill>
              <a:schemeClr val="tx1"/>
            </a:solidFill>
          </a:ln>
        </p:spPr>
      </p:pic>
      <p:sp>
        <p:nvSpPr>
          <p:cNvPr id="6" name="Slide Number Placeholder 5">
            <a:extLst>
              <a:ext uri="{FF2B5EF4-FFF2-40B4-BE49-F238E27FC236}">
                <a16:creationId xmlns:a16="http://schemas.microsoft.com/office/drawing/2014/main" id="{85511528-9BAE-4DE1-B189-B676D48F1083}"/>
              </a:ext>
            </a:extLst>
          </p:cNvPr>
          <p:cNvSpPr>
            <a:spLocks noGrp="1"/>
          </p:cNvSpPr>
          <p:nvPr>
            <p:ph type="sldNum" sz="quarter" idx="12"/>
          </p:nvPr>
        </p:nvSpPr>
        <p:spPr/>
        <p:txBody>
          <a:bodyPr/>
          <a:lstStyle/>
          <a:p>
            <a:fld id="{438D3575-D51B-4FE5-9089-846D2D5D42BC}" type="slidenum">
              <a:rPr lang="en-IN" smtClean="0"/>
              <a:t>26</a:t>
            </a:fld>
            <a:endParaRPr lang="en-IN"/>
          </a:p>
        </p:txBody>
      </p:sp>
    </p:spTree>
    <p:extLst>
      <p:ext uri="{BB962C8B-B14F-4D97-AF65-F5344CB8AC3E}">
        <p14:creationId xmlns:p14="http://schemas.microsoft.com/office/powerpoint/2010/main" val="958831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A110-757D-4780-90CB-D6EB289ACF1C}"/>
              </a:ext>
            </a:extLst>
          </p:cNvPr>
          <p:cNvSpPr>
            <a:spLocks noGrp="1"/>
          </p:cNvSpPr>
          <p:nvPr>
            <p:ph type="title"/>
          </p:nvPr>
        </p:nvSpPr>
        <p:spPr>
          <a:xfrm>
            <a:off x="283717" y="0"/>
            <a:ext cx="10515600" cy="1325563"/>
          </a:xfrm>
        </p:spPr>
        <p:txBody>
          <a:bodyPr>
            <a:normAutofit/>
          </a:bodyPr>
          <a:lstStyle/>
          <a:p>
            <a:r>
              <a:rPr lang="en-IN" sz="3600" b="1" dirty="0"/>
              <a:t>Uninstalling &amp; Disabling Plugin</a:t>
            </a:r>
          </a:p>
        </p:txBody>
      </p:sp>
      <p:pic>
        <p:nvPicPr>
          <p:cNvPr id="4" name="Content Placeholder 3">
            <a:extLst>
              <a:ext uri="{FF2B5EF4-FFF2-40B4-BE49-F238E27FC236}">
                <a16:creationId xmlns:a16="http://schemas.microsoft.com/office/drawing/2014/main" id="{9AEA4C25-2D05-4D65-9B92-B8B151763F0E}"/>
              </a:ext>
            </a:extLst>
          </p:cNvPr>
          <p:cNvPicPr>
            <a:picLocks noGrp="1" noChangeAspect="1"/>
          </p:cNvPicPr>
          <p:nvPr>
            <p:ph idx="1"/>
          </p:nvPr>
        </p:nvPicPr>
        <p:blipFill>
          <a:blip r:embed="rId2"/>
          <a:stretch>
            <a:fillRect/>
          </a:stretch>
        </p:blipFill>
        <p:spPr>
          <a:xfrm>
            <a:off x="809625" y="995363"/>
            <a:ext cx="7715250" cy="2886075"/>
          </a:xfrm>
          <a:prstGeom prst="rect">
            <a:avLst/>
          </a:prstGeom>
          <a:ln w="9525">
            <a:solidFill>
              <a:schemeClr val="tx1"/>
            </a:solidFill>
          </a:ln>
        </p:spPr>
      </p:pic>
      <p:pic>
        <p:nvPicPr>
          <p:cNvPr id="5" name="Picture 4">
            <a:extLst>
              <a:ext uri="{FF2B5EF4-FFF2-40B4-BE49-F238E27FC236}">
                <a16:creationId xmlns:a16="http://schemas.microsoft.com/office/drawing/2014/main" id="{A14F1637-0D9F-4D9A-A8DE-B87BCA74934D}"/>
              </a:ext>
            </a:extLst>
          </p:cNvPr>
          <p:cNvPicPr>
            <a:picLocks noChangeAspect="1"/>
          </p:cNvPicPr>
          <p:nvPr/>
        </p:nvPicPr>
        <p:blipFill>
          <a:blip r:embed="rId3"/>
          <a:stretch>
            <a:fillRect/>
          </a:stretch>
        </p:blipFill>
        <p:spPr>
          <a:xfrm>
            <a:off x="809625" y="3971925"/>
            <a:ext cx="7715250" cy="2886075"/>
          </a:xfrm>
          <a:prstGeom prst="rect">
            <a:avLst/>
          </a:prstGeom>
          <a:ln w="9525">
            <a:solidFill>
              <a:schemeClr val="tx1"/>
            </a:solidFill>
          </a:ln>
        </p:spPr>
      </p:pic>
      <p:sp>
        <p:nvSpPr>
          <p:cNvPr id="3" name="Slide Number Placeholder 2">
            <a:extLst>
              <a:ext uri="{FF2B5EF4-FFF2-40B4-BE49-F238E27FC236}">
                <a16:creationId xmlns:a16="http://schemas.microsoft.com/office/drawing/2014/main" id="{8C679A16-826D-4003-BC34-0D136DB589FD}"/>
              </a:ext>
            </a:extLst>
          </p:cNvPr>
          <p:cNvSpPr>
            <a:spLocks noGrp="1"/>
          </p:cNvSpPr>
          <p:nvPr>
            <p:ph type="sldNum" sz="quarter" idx="12"/>
          </p:nvPr>
        </p:nvSpPr>
        <p:spPr/>
        <p:txBody>
          <a:bodyPr/>
          <a:lstStyle/>
          <a:p>
            <a:fld id="{438D3575-D51B-4FE5-9089-846D2D5D42BC}" type="slidenum">
              <a:rPr lang="en-IN" smtClean="0"/>
              <a:t>27</a:t>
            </a:fld>
            <a:endParaRPr lang="en-IN"/>
          </a:p>
        </p:txBody>
      </p:sp>
    </p:spTree>
    <p:extLst>
      <p:ext uri="{BB962C8B-B14F-4D97-AF65-F5344CB8AC3E}">
        <p14:creationId xmlns:p14="http://schemas.microsoft.com/office/powerpoint/2010/main" val="2448721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C3035-2E27-4E94-93E7-622A30AC015F}"/>
              </a:ext>
            </a:extLst>
          </p:cNvPr>
          <p:cNvSpPr>
            <a:spLocks noGrp="1"/>
          </p:cNvSpPr>
          <p:nvPr>
            <p:ph idx="1"/>
          </p:nvPr>
        </p:nvSpPr>
        <p:spPr>
          <a:xfrm>
            <a:off x="1097248" y="631941"/>
            <a:ext cx="9036496" cy="4194175"/>
          </a:xfrm>
        </p:spPr>
        <p:txBody>
          <a:bodyPr>
            <a:normAutofit/>
          </a:bodyPr>
          <a:lstStyle/>
          <a:p>
            <a:pPr algn="ctr"/>
            <a:endParaRPr lang="en-IN" sz="4400" b="1" dirty="0">
              <a:latin typeface="+mj-lt"/>
            </a:endParaRPr>
          </a:p>
          <a:p>
            <a:pPr algn="ctr"/>
            <a:endParaRPr lang="en-IN" sz="4400" b="1" dirty="0">
              <a:latin typeface="+mj-lt"/>
            </a:endParaRPr>
          </a:p>
          <a:p>
            <a:pPr marL="0" indent="0" algn="ctr">
              <a:buNone/>
            </a:pPr>
            <a:endParaRPr lang="en-IN" sz="4400" b="1" dirty="0">
              <a:latin typeface="+mj-lt"/>
            </a:endParaRPr>
          </a:p>
          <a:p>
            <a:pPr marL="0" indent="0" algn="ctr">
              <a:buNone/>
            </a:pPr>
            <a:r>
              <a:rPr lang="en-IN" sz="4400" b="1" dirty="0">
                <a:latin typeface="+mj-lt"/>
              </a:rPr>
              <a:t>Continuous Integration with Jenkins</a:t>
            </a:r>
          </a:p>
        </p:txBody>
      </p:sp>
      <p:sp>
        <p:nvSpPr>
          <p:cNvPr id="2" name="Slide Number Placeholder 1">
            <a:extLst>
              <a:ext uri="{FF2B5EF4-FFF2-40B4-BE49-F238E27FC236}">
                <a16:creationId xmlns:a16="http://schemas.microsoft.com/office/drawing/2014/main" id="{96241D16-B068-4292-BFF0-ED096AB2FE19}"/>
              </a:ext>
            </a:extLst>
          </p:cNvPr>
          <p:cNvSpPr>
            <a:spLocks noGrp="1"/>
          </p:cNvSpPr>
          <p:nvPr>
            <p:ph type="sldNum" sz="quarter" idx="12"/>
          </p:nvPr>
        </p:nvSpPr>
        <p:spPr/>
        <p:txBody>
          <a:bodyPr/>
          <a:lstStyle/>
          <a:p>
            <a:fld id="{438D3575-D51B-4FE5-9089-846D2D5D42BC}" type="slidenum">
              <a:rPr lang="en-IN" smtClean="0"/>
              <a:t>28</a:t>
            </a:fld>
            <a:endParaRPr lang="en-IN"/>
          </a:p>
        </p:txBody>
      </p:sp>
    </p:spTree>
    <p:extLst>
      <p:ext uri="{BB962C8B-B14F-4D97-AF65-F5344CB8AC3E}">
        <p14:creationId xmlns:p14="http://schemas.microsoft.com/office/powerpoint/2010/main" val="937371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9A45-6DBC-4E68-9521-6D6A4859FCBD}"/>
              </a:ext>
            </a:extLst>
          </p:cNvPr>
          <p:cNvSpPr>
            <a:spLocks noGrp="1"/>
          </p:cNvSpPr>
          <p:nvPr>
            <p:ph type="title"/>
          </p:nvPr>
        </p:nvSpPr>
        <p:spPr>
          <a:xfrm>
            <a:off x="-2126750" y="102741"/>
            <a:ext cx="8874196" cy="694309"/>
          </a:xfrm>
        </p:spPr>
        <p:txBody>
          <a:bodyPr>
            <a:normAutofit/>
          </a:bodyPr>
          <a:lstStyle/>
          <a:p>
            <a:pPr algn="ctr"/>
            <a:r>
              <a:rPr lang="en-IN" sz="3600" b="1" dirty="0"/>
              <a:t>  Source Code Polling </a:t>
            </a:r>
          </a:p>
        </p:txBody>
      </p:sp>
      <p:pic>
        <p:nvPicPr>
          <p:cNvPr id="4" name="Content Placeholder 3">
            <a:extLst>
              <a:ext uri="{FF2B5EF4-FFF2-40B4-BE49-F238E27FC236}">
                <a16:creationId xmlns:a16="http://schemas.microsoft.com/office/drawing/2014/main" id="{4FBA5ACF-4D54-43B3-8CCB-73A86CD0B422}"/>
              </a:ext>
            </a:extLst>
          </p:cNvPr>
          <p:cNvPicPr>
            <a:picLocks noGrp="1" noChangeAspect="1"/>
          </p:cNvPicPr>
          <p:nvPr>
            <p:ph idx="1"/>
          </p:nvPr>
        </p:nvPicPr>
        <p:blipFill>
          <a:blip r:embed="rId2"/>
          <a:stretch>
            <a:fillRect/>
          </a:stretch>
        </p:blipFill>
        <p:spPr>
          <a:xfrm>
            <a:off x="2733855" y="1700809"/>
            <a:ext cx="6890537" cy="3763367"/>
          </a:xfrm>
          <a:prstGeom prst="rect">
            <a:avLst/>
          </a:prstGeom>
        </p:spPr>
      </p:pic>
      <p:sp>
        <p:nvSpPr>
          <p:cNvPr id="3" name="Slide Number Placeholder 2">
            <a:extLst>
              <a:ext uri="{FF2B5EF4-FFF2-40B4-BE49-F238E27FC236}">
                <a16:creationId xmlns:a16="http://schemas.microsoft.com/office/drawing/2014/main" id="{9B5E6253-518B-48C0-A98B-098DD31877A2}"/>
              </a:ext>
            </a:extLst>
          </p:cNvPr>
          <p:cNvSpPr>
            <a:spLocks noGrp="1"/>
          </p:cNvSpPr>
          <p:nvPr>
            <p:ph type="sldNum" sz="quarter" idx="12"/>
          </p:nvPr>
        </p:nvSpPr>
        <p:spPr/>
        <p:txBody>
          <a:bodyPr/>
          <a:lstStyle/>
          <a:p>
            <a:fld id="{438D3575-D51B-4FE5-9089-846D2D5D42BC}" type="slidenum">
              <a:rPr lang="en-IN" smtClean="0"/>
              <a:t>29</a:t>
            </a:fld>
            <a:endParaRPr lang="en-IN"/>
          </a:p>
        </p:txBody>
      </p:sp>
    </p:spTree>
    <p:extLst>
      <p:ext uri="{BB962C8B-B14F-4D97-AF65-F5344CB8AC3E}">
        <p14:creationId xmlns:p14="http://schemas.microsoft.com/office/powerpoint/2010/main" val="244603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endParaRPr lang="en-IN" altLang="zh-CN" dirty="0">
              <a:latin typeface="Bookman Old Style" panose="02050604050505020204" pitchFamily="18" charset="0"/>
            </a:endParaRPr>
          </a:p>
          <a:p>
            <a:pPr eaLnBrk="1" hangingPunct="1"/>
            <a:endParaRPr lang="en-IN" altLang="zh-CN" dirty="0">
              <a:latin typeface="Bookman Old Style" panose="02050604050505020204" pitchFamily="18" charset="0"/>
            </a:endParaRPr>
          </a:p>
          <a:p>
            <a:pPr marL="0" indent="0">
              <a:buNone/>
            </a:pPr>
            <a:r>
              <a:rPr lang="en-IN" altLang="zh-CN" dirty="0">
                <a:latin typeface="Bookman Old Style" panose="02050604050505020204" pitchFamily="18" charset="0"/>
              </a:rPr>
              <a:t>     </a:t>
            </a:r>
            <a:r>
              <a:rPr lang="en-IN" altLang="zh-CN" sz="3600" dirty="0">
                <a:latin typeface="Bookman Old Style" panose="02050604050505020204" pitchFamily="18" charset="0"/>
              </a:rPr>
              <a:t>  Introduction to CI /CD</a:t>
            </a:r>
            <a:endParaRPr lang="zh-CN" altLang="en-US" sz="3600" dirty="0">
              <a:latin typeface="Bookman Old Style" panose="02050604050505020204" pitchFamily="18" charset="0"/>
            </a:endParaRPr>
          </a:p>
        </p:txBody>
      </p:sp>
      <p:sp>
        <p:nvSpPr>
          <p:cNvPr id="2" name="Slide Number Placeholder 1">
            <a:extLst>
              <a:ext uri="{FF2B5EF4-FFF2-40B4-BE49-F238E27FC236}">
                <a16:creationId xmlns:a16="http://schemas.microsoft.com/office/drawing/2014/main" id="{1B556A3F-4934-494E-B807-95D85BD01815}"/>
              </a:ext>
            </a:extLst>
          </p:cNvPr>
          <p:cNvSpPr>
            <a:spLocks noGrp="1"/>
          </p:cNvSpPr>
          <p:nvPr>
            <p:ph type="sldNum" sz="quarter" idx="12"/>
          </p:nvPr>
        </p:nvSpPr>
        <p:spPr/>
        <p:txBody>
          <a:bodyPr/>
          <a:lstStyle/>
          <a:p>
            <a:fld id="{5F27E9EF-95AA-4262-B414-80A02587C90F}" type="slidenum">
              <a:rPr lang="en-IN" smtClean="0"/>
              <a:t>3</a:t>
            </a:fld>
            <a:endParaRPr lang="en-IN"/>
          </a:p>
        </p:txBody>
      </p:sp>
    </p:spTree>
  </p:cSld>
  <p:clrMapOvr>
    <a:masterClrMapping/>
  </p:clrMapOvr>
  <p:transition advClick="0" advTm="8000">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4AF8-F48A-4BD8-9F0E-F43A6F1755AF}"/>
              </a:ext>
            </a:extLst>
          </p:cNvPr>
          <p:cNvSpPr>
            <a:spLocks noGrp="1"/>
          </p:cNvSpPr>
          <p:nvPr>
            <p:ph type="title"/>
          </p:nvPr>
        </p:nvSpPr>
        <p:spPr>
          <a:xfrm>
            <a:off x="-2326240" y="0"/>
            <a:ext cx="10515600" cy="1325563"/>
          </a:xfrm>
        </p:spPr>
        <p:txBody>
          <a:bodyPr>
            <a:normAutofit/>
          </a:bodyPr>
          <a:lstStyle/>
          <a:p>
            <a:pPr algn="ctr"/>
            <a:r>
              <a:rPr lang="en-IN" sz="3600" b="1" dirty="0"/>
              <a:t> Source Code Polling </a:t>
            </a:r>
          </a:p>
        </p:txBody>
      </p:sp>
      <p:sp>
        <p:nvSpPr>
          <p:cNvPr id="3" name="Content Placeholder 2">
            <a:extLst>
              <a:ext uri="{FF2B5EF4-FFF2-40B4-BE49-F238E27FC236}">
                <a16:creationId xmlns:a16="http://schemas.microsoft.com/office/drawing/2014/main" id="{9836A3E1-6720-4809-98B5-E03816A2CAB4}"/>
              </a:ext>
            </a:extLst>
          </p:cNvPr>
          <p:cNvSpPr>
            <a:spLocks noGrp="1"/>
          </p:cNvSpPr>
          <p:nvPr>
            <p:ph idx="1"/>
          </p:nvPr>
        </p:nvSpPr>
        <p:spPr>
          <a:xfrm>
            <a:off x="429233" y="1613239"/>
            <a:ext cx="11591531" cy="5840189"/>
          </a:xfrm>
        </p:spPr>
        <p:txBody>
          <a:bodyPr>
            <a:normAutofit/>
          </a:bodyPr>
          <a:lstStyle/>
          <a:p>
            <a:pPr>
              <a:buFont typeface="Wingdings" panose="05000000000000000000" pitchFamily="2" charset="2"/>
              <a:buChar char="§"/>
            </a:pPr>
            <a:r>
              <a:rPr lang="en-US" sz="2400" dirty="0">
                <a:latin typeface="+mj-lt"/>
              </a:rPr>
              <a:t>Developers develop the source code in their local machine and push the code to the central cloud repository (SCM) like GitHub or Bitbucket</a:t>
            </a:r>
          </a:p>
          <a:p>
            <a:pPr>
              <a:buFont typeface="Wingdings" panose="05000000000000000000" pitchFamily="2" charset="2"/>
              <a:buChar char="§"/>
            </a:pPr>
            <a:endParaRPr lang="en-US" sz="2400" dirty="0">
              <a:latin typeface="+mj-lt"/>
            </a:endParaRPr>
          </a:p>
          <a:p>
            <a:pPr>
              <a:buFont typeface="Wingdings" panose="05000000000000000000" pitchFamily="2" charset="2"/>
              <a:buChar char="§"/>
            </a:pPr>
            <a:r>
              <a:rPr lang="en-US" sz="2400" dirty="0">
                <a:latin typeface="+mj-lt"/>
              </a:rPr>
              <a:t>Jenkins will poll the source code from SCM and build the artefacts in the configured environment.</a:t>
            </a:r>
          </a:p>
          <a:p>
            <a:pPr>
              <a:buFont typeface="Wingdings" panose="05000000000000000000" pitchFamily="2" charset="2"/>
              <a:buChar char="§"/>
            </a:pPr>
            <a:endParaRPr lang="en-US" sz="2400" dirty="0">
              <a:latin typeface="+mj-lt"/>
            </a:endParaRPr>
          </a:p>
          <a:p>
            <a:pPr>
              <a:buFont typeface="Wingdings" panose="05000000000000000000" pitchFamily="2" charset="2"/>
              <a:buChar char="§"/>
            </a:pPr>
            <a:r>
              <a:rPr lang="en-US" sz="2400" dirty="0">
                <a:latin typeface="+mj-lt"/>
              </a:rPr>
              <a:t>Once the CI build is completed post build activities will start.</a:t>
            </a:r>
          </a:p>
          <a:p>
            <a:pPr>
              <a:buFont typeface="Wingdings" panose="05000000000000000000" pitchFamily="2" charset="2"/>
              <a:buChar char="§"/>
            </a:pPr>
            <a:endParaRPr lang="en-US" sz="2400" dirty="0">
              <a:latin typeface="+mj-lt"/>
            </a:endParaRPr>
          </a:p>
          <a:p>
            <a:pPr>
              <a:buFont typeface="Wingdings" panose="05000000000000000000" pitchFamily="2" charset="2"/>
              <a:buChar char="§"/>
            </a:pPr>
            <a:r>
              <a:rPr lang="en-US" sz="2400" dirty="0">
                <a:latin typeface="+mj-lt"/>
              </a:rPr>
              <a:t>Post Build activities includes - Deploying to server, storing build artifacts, displaying the test results and sending the feedback to developers are some examples for post build activities.</a:t>
            </a:r>
            <a:endParaRPr lang="en-IN" sz="2400" dirty="0">
              <a:latin typeface="+mj-lt"/>
            </a:endParaRPr>
          </a:p>
        </p:txBody>
      </p:sp>
      <p:sp>
        <p:nvSpPr>
          <p:cNvPr id="4" name="Slide Number Placeholder 3">
            <a:extLst>
              <a:ext uri="{FF2B5EF4-FFF2-40B4-BE49-F238E27FC236}">
                <a16:creationId xmlns:a16="http://schemas.microsoft.com/office/drawing/2014/main" id="{A0A878FD-E90D-4598-94C1-27ECAF57A20D}"/>
              </a:ext>
            </a:extLst>
          </p:cNvPr>
          <p:cNvSpPr>
            <a:spLocks noGrp="1"/>
          </p:cNvSpPr>
          <p:nvPr>
            <p:ph type="sldNum" sz="quarter" idx="12"/>
          </p:nvPr>
        </p:nvSpPr>
        <p:spPr/>
        <p:txBody>
          <a:bodyPr/>
          <a:lstStyle/>
          <a:p>
            <a:fld id="{438D3575-D51B-4FE5-9089-846D2D5D42BC}" type="slidenum">
              <a:rPr lang="en-IN" smtClean="0"/>
              <a:t>30</a:t>
            </a:fld>
            <a:endParaRPr lang="en-IN"/>
          </a:p>
        </p:txBody>
      </p:sp>
    </p:spTree>
    <p:extLst>
      <p:ext uri="{BB962C8B-B14F-4D97-AF65-F5344CB8AC3E}">
        <p14:creationId xmlns:p14="http://schemas.microsoft.com/office/powerpoint/2010/main" val="2301334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3A51-39D4-41AA-834A-0B9DA8965A2E}"/>
              </a:ext>
            </a:extLst>
          </p:cNvPr>
          <p:cNvSpPr>
            <a:spLocks noGrp="1"/>
          </p:cNvSpPr>
          <p:nvPr>
            <p:ph type="title"/>
          </p:nvPr>
        </p:nvSpPr>
        <p:spPr>
          <a:xfrm>
            <a:off x="-2470078" y="0"/>
            <a:ext cx="10515600" cy="1325563"/>
          </a:xfrm>
        </p:spPr>
        <p:txBody>
          <a:bodyPr>
            <a:normAutofit/>
          </a:bodyPr>
          <a:lstStyle/>
          <a:p>
            <a:pPr algn="ctr"/>
            <a:r>
              <a:rPr lang="en-IN" sz="3600" b="1" dirty="0"/>
              <a:t> Triggering Jenkins Build</a:t>
            </a:r>
          </a:p>
        </p:txBody>
      </p:sp>
      <p:sp>
        <p:nvSpPr>
          <p:cNvPr id="3" name="Content Placeholder 2">
            <a:extLst>
              <a:ext uri="{FF2B5EF4-FFF2-40B4-BE49-F238E27FC236}">
                <a16:creationId xmlns:a16="http://schemas.microsoft.com/office/drawing/2014/main" id="{421A0AE3-961D-4C07-8192-42B7087FC9FC}"/>
              </a:ext>
            </a:extLst>
          </p:cNvPr>
          <p:cNvSpPr>
            <a:spLocks noGrp="1"/>
          </p:cNvSpPr>
          <p:nvPr>
            <p:ph idx="1"/>
          </p:nvPr>
        </p:nvSpPr>
        <p:spPr>
          <a:xfrm>
            <a:off x="143839" y="1325563"/>
            <a:ext cx="11527604" cy="1982912"/>
          </a:xfrm>
        </p:spPr>
        <p:txBody>
          <a:bodyPr>
            <a:normAutofit/>
          </a:bodyPr>
          <a:lstStyle/>
          <a:p>
            <a:pPr>
              <a:buFont typeface="Wingdings" panose="05000000000000000000" pitchFamily="2" charset="2"/>
              <a:buChar char="§"/>
            </a:pPr>
            <a:r>
              <a:rPr lang="en-US" sz="2200" dirty="0">
                <a:latin typeface="+mj-lt"/>
              </a:rPr>
              <a:t>GitHub plugin for Jenkins is the most basic plugin for integrating Jenkins with GitHub projects. </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Using GitHub plugin along with Webhooks enables to schedule build, pull the code and data files from GitHub repository and automatically triggers each build on the Jenkins server after each commit in the GitHub repository.</a:t>
            </a:r>
            <a:endParaRPr lang="en-IN" sz="2200" dirty="0">
              <a:latin typeface="+mj-lt"/>
            </a:endParaRPr>
          </a:p>
        </p:txBody>
      </p:sp>
      <p:pic>
        <p:nvPicPr>
          <p:cNvPr id="1026" name="Picture 2" descr="GitHub Checks | Jenkins plugin">
            <a:extLst>
              <a:ext uri="{FF2B5EF4-FFF2-40B4-BE49-F238E27FC236}">
                <a16:creationId xmlns:a16="http://schemas.microsoft.com/office/drawing/2014/main" id="{9D19D371-96A5-465E-8042-3E0DC8355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915" y="3513763"/>
            <a:ext cx="8811802" cy="3017583"/>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4EFFD3A-F947-4324-BCFB-98D264B4AB0A}"/>
              </a:ext>
            </a:extLst>
          </p:cNvPr>
          <p:cNvSpPr>
            <a:spLocks noGrp="1"/>
          </p:cNvSpPr>
          <p:nvPr>
            <p:ph type="sldNum" sz="quarter" idx="12"/>
          </p:nvPr>
        </p:nvSpPr>
        <p:spPr/>
        <p:txBody>
          <a:bodyPr/>
          <a:lstStyle/>
          <a:p>
            <a:fld id="{438D3575-D51B-4FE5-9089-846D2D5D42BC}" type="slidenum">
              <a:rPr lang="en-IN" smtClean="0"/>
              <a:t>31</a:t>
            </a:fld>
            <a:endParaRPr lang="en-IN"/>
          </a:p>
        </p:txBody>
      </p:sp>
    </p:spTree>
    <p:extLst>
      <p:ext uri="{BB962C8B-B14F-4D97-AF65-F5344CB8AC3E}">
        <p14:creationId xmlns:p14="http://schemas.microsoft.com/office/powerpoint/2010/main" val="4221436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C0C2-CC9D-43F4-AA67-D7348568292E}"/>
              </a:ext>
            </a:extLst>
          </p:cNvPr>
          <p:cNvSpPr>
            <a:spLocks noGrp="1"/>
          </p:cNvSpPr>
          <p:nvPr>
            <p:ph type="title"/>
          </p:nvPr>
        </p:nvSpPr>
        <p:spPr>
          <a:xfrm>
            <a:off x="-2949882" y="-16586"/>
            <a:ext cx="8935541" cy="986516"/>
          </a:xfrm>
        </p:spPr>
        <p:txBody>
          <a:bodyPr>
            <a:normAutofit/>
          </a:bodyPr>
          <a:lstStyle/>
          <a:p>
            <a:pPr algn="ctr"/>
            <a:r>
              <a:rPr lang="en-IN" sz="3600" b="1" dirty="0"/>
              <a:t> Jenkins Builds</a:t>
            </a:r>
          </a:p>
        </p:txBody>
      </p:sp>
      <p:sp>
        <p:nvSpPr>
          <p:cNvPr id="3" name="Content Placeholder 2">
            <a:extLst>
              <a:ext uri="{FF2B5EF4-FFF2-40B4-BE49-F238E27FC236}">
                <a16:creationId xmlns:a16="http://schemas.microsoft.com/office/drawing/2014/main" id="{55207673-DCD8-4635-9689-B01591DAAA40}"/>
              </a:ext>
            </a:extLst>
          </p:cNvPr>
          <p:cNvSpPr>
            <a:spLocks noGrp="1"/>
          </p:cNvSpPr>
          <p:nvPr>
            <p:ph idx="1"/>
          </p:nvPr>
        </p:nvSpPr>
        <p:spPr>
          <a:xfrm>
            <a:off x="244848" y="1145205"/>
            <a:ext cx="9129464" cy="5328591"/>
          </a:xfrm>
        </p:spPr>
        <p:txBody>
          <a:bodyPr/>
          <a:lstStyle/>
          <a:p>
            <a:pPr>
              <a:buFont typeface="Wingdings" panose="05000000000000000000" pitchFamily="2" charset="2"/>
              <a:buChar char="§"/>
            </a:pPr>
            <a:r>
              <a:rPr lang="en-US" sz="2000" dirty="0">
                <a:latin typeface="Calibri Light" panose="020F0302020204030204" pitchFamily="34" charset="0"/>
                <a:cs typeface="Calibri Light" panose="020F0302020204030204" pitchFamily="34" charset="0"/>
              </a:rPr>
              <a:t>Jenkins project is a repeatable build job which contains steps and post-build actions. </a:t>
            </a:r>
          </a:p>
          <a:p>
            <a:pPr>
              <a:buFont typeface="Wingdings" panose="05000000000000000000" pitchFamily="2" charset="2"/>
              <a:buChar char="§"/>
            </a:pPr>
            <a:r>
              <a:rPr lang="en-US" sz="2000" dirty="0">
                <a:latin typeface="Calibri Light" panose="020F0302020204030204" pitchFamily="34" charset="0"/>
                <a:cs typeface="Calibri Light" panose="020F0302020204030204" pitchFamily="34" charset="0"/>
              </a:rPr>
              <a:t>The freestyle build job is a highly flexible and easy-to-use option.</a:t>
            </a:r>
          </a:p>
          <a:p>
            <a:pPr>
              <a:buFont typeface="Wingdings" panose="05000000000000000000" pitchFamily="2" charset="2"/>
              <a:buChar char="§"/>
            </a:pPr>
            <a:r>
              <a:rPr lang="en-US" sz="2000" dirty="0">
                <a:latin typeface="Calibri Light" panose="020F0302020204030204" pitchFamily="34" charset="0"/>
                <a:cs typeface="Calibri Light" panose="020F0302020204030204" pitchFamily="34" charset="0"/>
              </a:rPr>
              <a:t>Freestyle job is easy to set up and configure</a:t>
            </a:r>
          </a:p>
          <a:p>
            <a:pPr>
              <a:buFont typeface="Wingdings" panose="05000000000000000000" pitchFamily="2" charset="2"/>
              <a:buChar char="§"/>
            </a:pPr>
            <a:endParaRPr lang="en-US" sz="1800" dirty="0">
              <a:latin typeface="Calibri Light" panose="020F0302020204030204" pitchFamily="34" charset="0"/>
              <a:cs typeface="Calibri Light" panose="020F0302020204030204" pitchFamily="34" charset="0"/>
            </a:endParaRPr>
          </a:p>
          <a:p>
            <a:pPr>
              <a:buFont typeface="Wingdings" panose="05000000000000000000" pitchFamily="2" charset="2"/>
              <a:buChar char="§"/>
            </a:pPr>
            <a:endParaRPr lang="en-US" sz="18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63B1F97F-B8E1-4616-8E53-6487B14D2909}"/>
              </a:ext>
            </a:extLst>
          </p:cNvPr>
          <p:cNvPicPr>
            <a:picLocks noChangeAspect="1"/>
          </p:cNvPicPr>
          <p:nvPr/>
        </p:nvPicPr>
        <p:blipFill>
          <a:blip r:embed="rId2"/>
          <a:stretch>
            <a:fillRect/>
          </a:stretch>
        </p:blipFill>
        <p:spPr>
          <a:xfrm>
            <a:off x="2351584" y="2708920"/>
            <a:ext cx="6732240" cy="3278526"/>
          </a:xfrm>
          <a:prstGeom prst="rect">
            <a:avLst/>
          </a:prstGeom>
        </p:spPr>
      </p:pic>
      <p:sp>
        <p:nvSpPr>
          <p:cNvPr id="5" name="Slide Number Placeholder 4">
            <a:extLst>
              <a:ext uri="{FF2B5EF4-FFF2-40B4-BE49-F238E27FC236}">
                <a16:creationId xmlns:a16="http://schemas.microsoft.com/office/drawing/2014/main" id="{821BCAD4-52C0-4209-925C-4CB5669E418F}"/>
              </a:ext>
            </a:extLst>
          </p:cNvPr>
          <p:cNvSpPr>
            <a:spLocks noGrp="1"/>
          </p:cNvSpPr>
          <p:nvPr>
            <p:ph type="sldNum" sz="quarter" idx="12"/>
          </p:nvPr>
        </p:nvSpPr>
        <p:spPr/>
        <p:txBody>
          <a:bodyPr/>
          <a:lstStyle/>
          <a:p>
            <a:fld id="{438D3575-D51B-4FE5-9089-846D2D5D42BC}" type="slidenum">
              <a:rPr lang="en-IN" smtClean="0"/>
              <a:t>32</a:t>
            </a:fld>
            <a:endParaRPr lang="en-IN"/>
          </a:p>
        </p:txBody>
      </p:sp>
    </p:spTree>
    <p:extLst>
      <p:ext uri="{BB962C8B-B14F-4D97-AF65-F5344CB8AC3E}">
        <p14:creationId xmlns:p14="http://schemas.microsoft.com/office/powerpoint/2010/main" val="3346200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D3F0-B59C-4A2E-9451-7CB39810595E}"/>
              </a:ext>
            </a:extLst>
          </p:cNvPr>
          <p:cNvSpPr>
            <a:spLocks noGrp="1"/>
          </p:cNvSpPr>
          <p:nvPr>
            <p:ph type="title"/>
          </p:nvPr>
        </p:nvSpPr>
        <p:spPr>
          <a:xfrm>
            <a:off x="-1288443" y="-72232"/>
            <a:ext cx="10515600" cy="1325563"/>
          </a:xfrm>
        </p:spPr>
        <p:txBody>
          <a:bodyPr>
            <a:normAutofit/>
          </a:bodyPr>
          <a:lstStyle/>
          <a:p>
            <a:r>
              <a:rPr lang="en-IN" sz="3600" dirty="0"/>
              <a:t> 		</a:t>
            </a:r>
            <a:r>
              <a:rPr lang="en-IN" sz="3600" b="1" dirty="0"/>
              <a:t>Jenkins CLI</a:t>
            </a:r>
          </a:p>
        </p:txBody>
      </p:sp>
      <p:sp>
        <p:nvSpPr>
          <p:cNvPr id="3" name="Content Placeholder 2">
            <a:extLst>
              <a:ext uri="{FF2B5EF4-FFF2-40B4-BE49-F238E27FC236}">
                <a16:creationId xmlns:a16="http://schemas.microsoft.com/office/drawing/2014/main" id="{1B8BDBCF-072E-4E4A-B128-792EAE534018}"/>
              </a:ext>
            </a:extLst>
          </p:cNvPr>
          <p:cNvSpPr>
            <a:spLocks noGrp="1"/>
          </p:cNvSpPr>
          <p:nvPr>
            <p:ph idx="1"/>
          </p:nvPr>
        </p:nvSpPr>
        <p:spPr>
          <a:xfrm>
            <a:off x="220359" y="883462"/>
            <a:ext cx="11325225" cy="4351338"/>
          </a:xfrm>
        </p:spPr>
        <p:txBody>
          <a:bodyPr>
            <a:noAutofit/>
          </a:bodyPr>
          <a:lstStyle/>
          <a:p>
            <a:pPr>
              <a:buFont typeface="Wingdings" panose="05000000000000000000" pitchFamily="2" charset="2"/>
              <a:buChar char="§"/>
            </a:pPr>
            <a:r>
              <a:rPr lang="en-US" sz="2000" dirty="0">
                <a:latin typeface="+mj-lt"/>
              </a:rPr>
              <a:t>Jenkins has a built-in command line interface that allows you to access Jenkins from a script or from your shell. This is convenient for automation of routine tasks, bulk updates, trouble diagnosis, and so on.</a:t>
            </a:r>
          </a:p>
          <a:p>
            <a:pPr>
              <a:buFont typeface="Wingdings" panose="05000000000000000000" pitchFamily="2" charset="2"/>
              <a:buChar char="§"/>
            </a:pPr>
            <a:r>
              <a:rPr lang="en-US" sz="2000" dirty="0">
                <a:latin typeface="+mj-lt"/>
              </a:rPr>
              <a:t>This interface is accessed via the Jenkins CLI client, which is a Java JAR file distributed with Jenkins.</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US" sz="2000" dirty="0">
                <a:latin typeface="+mj-lt"/>
              </a:rPr>
              <a:t> </a:t>
            </a:r>
          </a:p>
          <a:p>
            <a:pPr>
              <a:buFont typeface="Wingdings" panose="05000000000000000000" pitchFamily="2" charset="2"/>
              <a:buChar char="§"/>
            </a:pPr>
            <a:r>
              <a:rPr lang="en-US" sz="2000" dirty="0">
                <a:latin typeface="+mj-lt"/>
              </a:rPr>
              <a:t>  </a:t>
            </a:r>
          </a:p>
          <a:p>
            <a:pPr>
              <a:buFont typeface="Wingdings" panose="05000000000000000000" pitchFamily="2" charset="2"/>
              <a:buChar char="§"/>
            </a:pPr>
            <a:endParaRPr lang="en-US" sz="2000" b="1" dirty="0">
              <a:latin typeface="+mj-lt"/>
            </a:endParaRPr>
          </a:p>
          <a:p>
            <a:pPr>
              <a:buFont typeface="Wingdings" panose="05000000000000000000" pitchFamily="2" charset="2"/>
              <a:buChar char="§"/>
            </a:pPr>
            <a:endParaRPr lang="en-US" sz="2000" b="1" dirty="0">
              <a:latin typeface="+mj-lt"/>
            </a:endParaRPr>
          </a:p>
          <a:p>
            <a:pPr>
              <a:buFont typeface="Wingdings" panose="05000000000000000000" pitchFamily="2" charset="2"/>
              <a:buChar char="§"/>
            </a:pPr>
            <a:endParaRPr lang="en-US" sz="2000" b="1" dirty="0">
              <a:latin typeface="+mj-lt"/>
            </a:endParaRPr>
          </a:p>
          <a:p>
            <a:pPr>
              <a:buFont typeface="Wingdings" panose="05000000000000000000" pitchFamily="2" charset="2"/>
              <a:buChar char="§"/>
            </a:pPr>
            <a:endParaRPr lang="en-US" sz="2000" b="1" dirty="0">
              <a:latin typeface="+mj-lt"/>
            </a:endParaRPr>
          </a:p>
          <a:p>
            <a:pPr marL="0" indent="0">
              <a:buNone/>
            </a:pPr>
            <a:r>
              <a:rPr lang="en-US" sz="2000" b="1" dirty="0">
                <a:latin typeface="+mj-lt"/>
              </a:rPr>
              <a:t>Running a CLI command</a:t>
            </a:r>
          </a:p>
          <a:p>
            <a:pPr>
              <a:buFont typeface="Wingdings" panose="05000000000000000000" pitchFamily="2" charset="2"/>
              <a:buChar char="§"/>
            </a:pPr>
            <a:r>
              <a:rPr lang="en-US" sz="2000" dirty="0">
                <a:latin typeface="+mj-lt"/>
              </a:rPr>
              <a:t>The general syntax is as follows (the design is similar to tools like </a:t>
            </a:r>
            <a:r>
              <a:rPr lang="en-US" sz="2000" dirty="0" err="1">
                <a:latin typeface="+mj-lt"/>
              </a:rPr>
              <a:t>svn</a:t>
            </a:r>
            <a:r>
              <a:rPr lang="en-US" sz="2000" dirty="0">
                <a:latin typeface="+mj-lt"/>
              </a:rPr>
              <a:t>/git):</a:t>
            </a:r>
          </a:p>
          <a:p>
            <a:pPr>
              <a:buFont typeface="Wingdings" panose="05000000000000000000" pitchFamily="2" charset="2"/>
              <a:buChar char="§"/>
            </a:pPr>
            <a:r>
              <a:rPr lang="en-US" sz="2000" dirty="0">
                <a:latin typeface="+mj-lt"/>
              </a:rPr>
              <a:t>java -jar jenkins-cli.jar [-s JENKINS_URL] command [options...] [arguments...]</a:t>
            </a:r>
          </a:p>
          <a:p>
            <a:endParaRPr lang="en-US" sz="2000" dirty="0">
              <a:latin typeface="+mj-lt"/>
            </a:endParaRPr>
          </a:p>
          <a:p>
            <a:pPr marL="0" indent="0">
              <a:buNone/>
            </a:pPr>
            <a:r>
              <a:rPr lang="en-US" sz="2000" dirty="0">
                <a:latin typeface="+mj-lt"/>
              </a:rPr>
              <a:t>  </a:t>
            </a:r>
            <a:r>
              <a:rPr lang="en-US" sz="2000" b="1" dirty="0">
                <a:latin typeface="+mj-lt"/>
              </a:rPr>
              <a:t>Ref:</a:t>
            </a:r>
            <a:r>
              <a:rPr lang="en-US" sz="2000" dirty="0">
                <a:latin typeface="+mj-lt"/>
              </a:rPr>
              <a:t> </a:t>
            </a:r>
            <a:r>
              <a:rPr lang="en-IN" sz="2000" dirty="0">
                <a:latin typeface="+mj-lt"/>
                <a:hlinkClick r:id="rId2"/>
              </a:rPr>
              <a:t>https://wiki.jenkins.io/display/JENKINS/Jenkins+CLI</a:t>
            </a:r>
            <a:endParaRPr lang="en-IN" sz="2000" dirty="0">
              <a:latin typeface="+mj-lt"/>
            </a:endParaRPr>
          </a:p>
        </p:txBody>
      </p:sp>
      <p:pic>
        <p:nvPicPr>
          <p:cNvPr id="4" name="Picture 3">
            <a:extLst>
              <a:ext uri="{FF2B5EF4-FFF2-40B4-BE49-F238E27FC236}">
                <a16:creationId xmlns:a16="http://schemas.microsoft.com/office/drawing/2014/main" id="{CE1DE038-0FD0-465A-8237-F7E475B41AAE}"/>
              </a:ext>
            </a:extLst>
          </p:cNvPr>
          <p:cNvPicPr>
            <a:picLocks noChangeAspect="1"/>
          </p:cNvPicPr>
          <p:nvPr/>
        </p:nvPicPr>
        <p:blipFill>
          <a:blip r:embed="rId3"/>
          <a:stretch>
            <a:fillRect/>
          </a:stretch>
        </p:blipFill>
        <p:spPr>
          <a:xfrm>
            <a:off x="1809750" y="2359461"/>
            <a:ext cx="4705350" cy="2489914"/>
          </a:xfrm>
          <a:prstGeom prst="rect">
            <a:avLst/>
          </a:prstGeom>
        </p:spPr>
      </p:pic>
      <p:sp>
        <p:nvSpPr>
          <p:cNvPr id="5" name="Slide Number Placeholder 4">
            <a:extLst>
              <a:ext uri="{FF2B5EF4-FFF2-40B4-BE49-F238E27FC236}">
                <a16:creationId xmlns:a16="http://schemas.microsoft.com/office/drawing/2014/main" id="{931259C6-B79E-4ED7-9413-E24612CBC233}"/>
              </a:ext>
            </a:extLst>
          </p:cNvPr>
          <p:cNvSpPr>
            <a:spLocks noGrp="1"/>
          </p:cNvSpPr>
          <p:nvPr>
            <p:ph type="sldNum" sz="quarter" idx="12"/>
          </p:nvPr>
        </p:nvSpPr>
        <p:spPr/>
        <p:txBody>
          <a:bodyPr/>
          <a:lstStyle/>
          <a:p>
            <a:fld id="{438D3575-D51B-4FE5-9089-846D2D5D42BC}" type="slidenum">
              <a:rPr lang="en-IN" smtClean="0"/>
              <a:t>33</a:t>
            </a:fld>
            <a:endParaRPr lang="en-IN"/>
          </a:p>
        </p:txBody>
      </p:sp>
    </p:spTree>
    <p:extLst>
      <p:ext uri="{BB962C8B-B14F-4D97-AF65-F5344CB8AC3E}">
        <p14:creationId xmlns:p14="http://schemas.microsoft.com/office/powerpoint/2010/main" val="3099954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628C-F4B5-40C4-A45A-2A9101B8FE00}"/>
              </a:ext>
            </a:extLst>
          </p:cNvPr>
          <p:cNvSpPr>
            <a:spLocks noGrp="1"/>
          </p:cNvSpPr>
          <p:nvPr>
            <p:ph type="title"/>
          </p:nvPr>
        </p:nvSpPr>
        <p:spPr>
          <a:xfrm>
            <a:off x="-2952964" y="-10274"/>
            <a:ext cx="10515600" cy="1325563"/>
          </a:xfrm>
        </p:spPr>
        <p:txBody>
          <a:bodyPr>
            <a:normAutofit/>
          </a:bodyPr>
          <a:lstStyle/>
          <a:p>
            <a:pPr algn="ctr"/>
            <a:r>
              <a:rPr lang="en-IN" sz="3600" b="1" dirty="0"/>
              <a:t> Jenkins Architecture</a:t>
            </a:r>
          </a:p>
        </p:txBody>
      </p:sp>
      <p:pic>
        <p:nvPicPr>
          <p:cNvPr id="4" name="Content Placeholder 3">
            <a:extLst>
              <a:ext uri="{FF2B5EF4-FFF2-40B4-BE49-F238E27FC236}">
                <a16:creationId xmlns:a16="http://schemas.microsoft.com/office/drawing/2014/main" id="{658DC5BF-15B7-4C79-9E25-5CDE40ADC071}"/>
              </a:ext>
            </a:extLst>
          </p:cNvPr>
          <p:cNvPicPr>
            <a:picLocks noGrp="1" noChangeAspect="1"/>
          </p:cNvPicPr>
          <p:nvPr>
            <p:ph idx="1"/>
          </p:nvPr>
        </p:nvPicPr>
        <p:blipFill>
          <a:blip r:embed="rId2"/>
          <a:stretch>
            <a:fillRect/>
          </a:stretch>
        </p:blipFill>
        <p:spPr>
          <a:xfrm>
            <a:off x="2381300" y="1452538"/>
            <a:ext cx="7149190" cy="5040337"/>
          </a:xfrm>
          <a:prstGeom prst="rect">
            <a:avLst/>
          </a:prstGeom>
        </p:spPr>
      </p:pic>
      <p:sp>
        <p:nvSpPr>
          <p:cNvPr id="3" name="Slide Number Placeholder 2">
            <a:extLst>
              <a:ext uri="{FF2B5EF4-FFF2-40B4-BE49-F238E27FC236}">
                <a16:creationId xmlns:a16="http://schemas.microsoft.com/office/drawing/2014/main" id="{970A41C3-C52C-41F7-ADF3-1763040CE6D2}"/>
              </a:ext>
            </a:extLst>
          </p:cNvPr>
          <p:cNvSpPr>
            <a:spLocks noGrp="1"/>
          </p:cNvSpPr>
          <p:nvPr>
            <p:ph type="sldNum" sz="quarter" idx="12"/>
          </p:nvPr>
        </p:nvSpPr>
        <p:spPr/>
        <p:txBody>
          <a:bodyPr/>
          <a:lstStyle/>
          <a:p>
            <a:fld id="{438D3575-D51B-4FE5-9089-846D2D5D42BC}" type="slidenum">
              <a:rPr lang="en-IN" smtClean="0"/>
              <a:t>34</a:t>
            </a:fld>
            <a:endParaRPr lang="en-IN"/>
          </a:p>
        </p:txBody>
      </p:sp>
    </p:spTree>
    <p:extLst>
      <p:ext uri="{BB962C8B-B14F-4D97-AF65-F5344CB8AC3E}">
        <p14:creationId xmlns:p14="http://schemas.microsoft.com/office/powerpoint/2010/main" val="23403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54E6-43DB-420A-AE75-0DDA21315092}"/>
              </a:ext>
            </a:extLst>
          </p:cNvPr>
          <p:cNvSpPr>
            <a:spLocks noGrp="1"/>
          </p:cNvSpPr>
          <p:nvPr>
            <p:ph type="title"/>
          </p:nvPr>
        </p:nvSpPr>
        <p:spPr>
          <a:xfrm>
            <a:off x="149832" y="18255"/>
            <a:ext cx="10515600" cy="1325563"/>
          </a:xfrm>
        </p:spPr>
        <p:txBody>
          <a:bodyPr>
            <a:normAutofit/>
          </a:bodyPr>
          <a:lstStyle/>
          <a:p>
            <a:r>
              <a:rPr lang="en-IN" sz="3600" b="1" dirty="0"/>
              <a:t> Jenkins Master</a:t>
            </a:r>
          </a:p>
        </p:txBody>
      </p:sp>
      <p:sp>
        <p:nvSpPr>
          <p:cNvPr id="3" name="Content Placeholder 2">
            <a:extLst>
              <a:ext uri="{FF2B5EF4-FFF2-40B4-BE49-F238E27FC236}">
                <a16:creationId xmlns:a16="http://schemas.microsoft.com/office/drawing/2014/main" id="{BE149BF1-3D00-4751-BF2A-C2F16C38D52D}"/>
              </a:ext>
            </a:extLst>
          </p:cNvPr>
          <p:cNvSpPr>
            <a:spLocks noGrp="1"/>
          </p:cNvSpPr>
          <p:nvPr>
            <p:ph idx="1"/>
          </p:nvPr>
        </p:nvSpPr>
        <p:spPr>
          <a:xfrm>
            <a:off x="149832" y="1623317"/>
            <a:ext cx="11203968" cy="4553646"/>
          </a:xfrm>
        </p:spPr>
        <p:txBody>
          <a:bodyPr>
            <a:normAutofit/>
          </a:bodyPr>
          <a:lstStyle/>
          <a:p>
            <a:pPr>
              <a:buFont typeface="Wingdings" panose="05000000000000000000" pitchFamily="2" charset="2"/>
              <a:buChar char="§"/>
            </a:pPr>
            <a:r>
              <a:rPr lang="en-US" sz="2200" dirty="0">
                <a:latin typeface="+mj-lt"/>
              </a:rPr>
              <a:t> Main Jenkins server is the Master. </a:t>
            </a:r>
          </a:p>
          <a:p>
            <a:endParaRPr lang="en-US" sz="2200" dirty="0">
              <a:latin typeface="+mj-lt"/>
            </a:endParaRPr>
          </a:p>
          <a:p>
            <a:pPr marL="0" indent="0">
              <a:buNone/>
            </a:pPr>
            <a:r>
              <a:rPr lang="en-US" sz="2200" dirty="0">
                <a:latin typeface="+mj-lt"/>
              </a:rPr>
              <a:t> The Master’s job is to handle:</a:t>
            </a:r>
          </a:p>
          <a:p>
            <a:pPr lvl="1"/>
            <a:r>
              <a:rPr lang="en-US" sz="2200" dirty="0">
                <a:latin typeface="+mj-lt"/>
              </a:rPr>
              <a:t>Scheduling build jobs.</a:t>
            </a:r>
          </a:p>
          <a:p>
            <a:pPr lvl="1"/>
            <a:r>
              <a:rPr lang="en-US" sz="2200" dirty="0">
                <a:latin typeface="+mj-lt"/>
              </a:rPr>
              <a:t>Dispatching builds to the slaves for the actual execution.</a:t>
            </a:r>
          </a:p>
          <a:p>
            <a:pPr lvl="1"/>
            <a:r>
              <a:rPr lang="en-US" sz="2200" dirty="0">
                <a:latin typeface="+mj-lt"/>
              </a:rPr>
              <a:t>Monitor the slaves (possibly taking them online and offline as required).</a:t>
            </a:r>
          </a:p>
          <a:p>
            <a:pPr lvl="1"/>
            <a:r>
              <a:rPr lang="en-US" sz="2200" dirty="0">
                <a:latin typeface="+mj-lt"/>
              </a:rPr>
              <a:t>Recording and presenting the build results.</a:t>
            </a:r>
          </a:p>
          <a:p>
            <a:pPr lvl="1"/>
            <a:r>
              <a:rPr lang="en-US" sz="2200" dirty="0">
                <a:latin typeface="+mj-lt"/>
              </a:rPr>
              <a:t>A Master instance of Jenkins can also execute build jobs directly.</a:t>
            </a:r>
            <a:endParaRPr lang="en-IN" sz="2200" dirty="0">
              <a:latin typeface="+mj-lt"/>
            </a:endParaRPr>
          </a:p>
        </p:txBody>
      </p:sp>
      <p:pic>
        <p:nvPicPr>
          <p:cNvPr id="4" name="Picture 3">
            <a:extLst>
              <a:ext uri="{FF2B5EF4-FFF2-40B4-BE49-F238E27FC236}">
                <a16:creationId xmlns:a16="http://schemas.microsoft.com/office/drawing/2014/main" id="{E642D90E-C6BD-40C9-AF05-F14360BDC495}"/>
              </a:ext>
            </a:extLst>
          </p:cNvPr>
          <p:cNvPicPr>
            <a:picLocks noChangeAspect="1"/>
          </p:cNvPicPr>
          <p:nvPr/>
        </p:nvPicPr>
        <p:blipFill>
          <a:blip r:embed="rId2"/>
          <a:stretch>
            <a:fillRect/>
          </a:stretch>
        </p:blipFill>
        <p:spPr>
          <a:xfrm>
            <a:off x="8340725" y="2105025"/>
            <a:ext cx="2489200" cy="1400175"/>
          </a:xfrm>
          <a:prstGeom prst="rect">
            <a:avLst/>
          </a:prstGeom>
          <a:ln w="9525">
            <a:solidFill>
              <a:schemeClr val="tx1"/>
            </a:solidFill>
          </a:ln>
        </p:spPr>
      </p:pic>
      <p:sp>
        <p:nvSpPr>
          <p:cNvPr id="5" name="Slide Number Placeholder 4">
            <a:extLst>
              <a:ext uri="{FF2B5EF4-FFF2-40B4-BE49-F238E27FC236}">
                <a16:creationId xmlns:a16="http://schemas.microsoft.com/office/drawing/2014/main" id="{22FD1E3B-8340-4C0A-93C1-1FC9E3C1EEB2}"/>
              </a:ext>
            </a:extLst>
          </p:cNvPr>
          <p:cNvSpPr>
            <a:spLocks noGrp="1"/>
          </p:cNvSpPr>
          <p:nvPr>
            <p:ph type="sldNum" sz="quarter" idx="12"/>
          </p:nvPr>
        </p:nvSpPr>
        <p:spPr/>
        <p:txBody>
          <a:bodyPr/>
          <a:lstStyle/>
          <a:p>
            <a:fld id="{438D3575-D51B-4FE5-9089-846D2D5D42BC}" type="slidenum">
              <a:rPr lang="en-IN" smtClean="0"/>
              <a:t>35</a:t>
            </a:fld>
            <a:endParaRPr lang="en-IN"/>
          </a:p>
        </p:txBody>
      </p:sp>
    </p:spTree>
    <p:extLst>
      <p:ext uri="{BB962C8B-B14F-4D97-AF65-F5344CB8AC3E}">
        <p14:creationId xmlns:p14="http://schemas.microsoft.com/office/powerpoint/2010/main" val="3124354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39D6-6D56-4092-AC2E-D90BDB57F2B7}"/>
              </a:ext>
            </a:extLst>
          </p:cNvPr>
          <p:cNvSpPr>
            <a:spLocks noGrp="1"/>
          </p:cNvSpPr>
          <p:nvPr>
            <p:ph type="title"/>
          </p:nvPr>
        </p:nvSpPr>
        <p:spPr>
          <a:xfrm>
            <a:off x="276224" y="0"/>
            <a:ext cx="10515600" cy="1325563"/>
          </a:xfrm>
        </p:spPr>
        <p:txBody>
          <a:bodyPr>
            <a:normAutofit/>
          </a:bodyPr>
          <a:lstStyle/>
          <a:p>
            <a:r>
              <a:rPr lang="en-IN" sz="3600" b="1" dirty="0"/>
              <a:t> Jenkins Slave Node</a:t>
            </a:r>
          </a:p>
        </p:txBody>
      </p:sp>
      <p:pic>
        <p:nvPicPr>
          <p:cNvPr id="4" name="Content Placeholder 3">
            <a:extLst>
              <a:ext uri="{FF2B5EF4-FFF2-40B4-BE49-F238E27FC236}">
                <a16:creationId xmlns:a16="http://schemas.microsoft.com/office/drawing/2014/main" id="{E15645E4-0E98-46DE-9B72-23559ABFF30F}"/>
              </a:ext>
            </a:extLst>
          </p:cNvPr>
          <p:cNvPicPr>
            <a:picLocks noGrp="1" noChangeAspect="1"/>
          </p:cNvPicPr>
          <p:nvPr>
            <p:ph idx="1"/>
          </p:nvPr>
        </p:nvPicPr>
        <p:blipFill>
          <a:blip r:embed="rId2"/>
          <a:stretch>
            <a:fillRect/>
          </a:stretch>
        </p:blipFill>
        <p:spPr>
          <a:xfrm>
            <a:off x="9720262" y="2067282"/>
            <a:ext cx="2143125" cy="2143125"/>
          </a:xfrm>
          <a:prstGeom prst="rect">
            <a:avLst/>
          </a:prstGeom>
        </p:spPr>
      </p:pic>
      <p:sp>
        <p:nvSpPr>
          <p:cNvPr id="5" name="TextBox 4">
            <a:extLst>
              <a:ext uri="{FF2B5EF4-FFF2-40B4-BE49-F238E27FC236}">
                <a16:creationId xmlns:a16="http://schemas.microsoft.com/office/drawing/2014/main" id="{F9453810-F3B8-4D57-9D6A-D369B6CBA167}"/>
              </a:ext>
            </a:extLst>
          </p:cNvPr>
          <p:cNvSpPr txBox="1"/>
          <p:nvPr/>
        </p:nvSpPr>
        <p:spPr>
          <a:xfrm>
            <a:off x="276224" y="1325563"/>
            <a:ext cx="9822253"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A Slave is a Java executable that runs on a remote machine.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mn-cs"/>
              </a:rPr>
              <a:t>Following are the characteristics of Jenkins Slaves: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It hears requests from the Jenkins Master instance.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Slaves can run on a variety of operating systems.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The job of a Slave is to do as they are told to, which involves executing build jobs dispatched by the Master.</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Projects can be configured to always run on a particular Slave machine, or a particular type of Slave machine, or simply let Jenkins pick the next available Slave.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3" name="Slide Number Placeholder 2">
            <a:extLst>
              <a:ext uri="{FF2B5EF4-FFF2-40B4-BE49-F238E27FC236}">
                <a16:creationId xmlns:a16="http://schemas.microsoft.com/office/drawing/2014/main" id="{6894034F-92CA-4AA9-854D-29E43D5C7F97}"/>
              </a:ext>
            </a:extLst>
          </p:cNvPr>
          <p:cNvSpPr>
            <a:spLocks noGrp="1"/>
          </p:cNvSpPr>
          <p:nvPr>
            <p:ph type="sldNum" sz="quarter" idx="12"/>
          </p:nvPr>
        </p:nvSpPr>
        <p:spPr/>
        <p:txBody>
          <a:bodyPr/>
          <a:lstStyle/>
          <a:p>
            <a:fld id="{438D3575-D51B-4FE5-9089-846D2D5D42BC}" type="slidenum">
              <a:rPr lang="en-IN" smtClean="0"/>
              <a:t>36</a:t>
            </a:fld>
            <a:endParaRPr lang="en-IN"/>
          </a:p>
        </p:txBody>
      </p:sp>
    </p:spTree>
    <p:extLst>
      <p:ext uri="{BB962C8B-B14F-4D97-AF65-F5344CB8AC3E}">
        <p14:creationId xmlns:p14="http://schemas.microsoft.com/office/powerpoint/2010/main" val="184252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81C1-4F73-44F9-93A6-6E3E845C5CD5}"/>
              </a:ext>
            </a:extLst>
          </p:cNvPr>
          <p:cNvSpPr>
            <a:spLocks noGrp="1"/>
          </p:cNvSpPr>
          <p:nvPr>
            <p:ph type="title"/>
          </p:nvPr>
        </p:nvSpPr>
        <p:spPr>
          <a:xfrm>
            <a:off x="252573" y="159642"/>
            <a:ext cx="10515600" cy="1325563"/>
          </a:xfrm>
        </p:spPr>
        <p:txBody>
          <a:bodyPr>
            <a:normAutofit/>
          </a:bodyPr>
          <a:lstStyle/>
          <a:p>
            <a:r>
              <a:rPr lang="en-IN" sz="3600" b="1" dirty="0"/>
              <a:t>  Configure Jenkins Master Slave Setup</a:t>
            </a:r>
          </a:p>
        </p:txBody>
      </p:sp>
      <p:pic>
        <p:nvPicPr>
          <p:cNvPr id="8" name="Content Placeholder 7">
            <a:extLst>
              <a:ext uri="{FF2B5EF4-FFF2-40B4-BE49-F238E27FC236}">
                <a16:creationId xmlns:a16="http://schemas.microsoft.com/office/drawing/2014/main" id="{248E280B-69DD-48DE-9EF6-D7BDBBD06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705" y="1958975"/>
            <a:ext cx="7916289" cy="4351338"/>
          </a:xfrm>
        </p:spPr>
      </p:pic>
      <p:sp>
        <p:nvSpPr>
          <p:cNvPr id="3" name="Slide Number Placeholder 2">
            <a:extLst>
              <a:ext uri="{FF2B5EF4-FFF2-40B4-BE49-F238E27FC236}">
                <a16:creationId xmlns:a16="http://schemas.microsoft.com/office/drawing/2014/main" id="{0D597BFD-5621-4C40-8EBC-A7FC044DAAA3}"/>
              </a:ext>
            </a:extLst>
          </p:cNvPr>
          <p:cNvSpPr>
            <a:spLocks noGrp="1"/>
          </p:cNvSpPr>
          <p:nvPr>
            <p:ph type="sldNum" sz="quarter" idx="12"/>
          </p:nvPr>
        </p:nvSpPr>
        <p:spPr/>
        <p:txBody>
          <a:bodyPr/>
          <a:lstStyle/>
          <a:p>
            <a:fld id="{438D3575-D51B-4FE5-9089-846D2D5D42BC}" type="slidenum">
              <a:rPr lang="en-IN" smtClean="0"/>
              <a:t>37</a:t>
            </a:fld>
            <a:endParaRPr lang="en-IN"/>
          </a:p>
        </p:txBody>
      </p:sp>
    </p:spTree>
    <p:extLst>
      <p:ext uri="{BB962C8B-B14F-4D97-AF65-F5344CB8AC3E}">
        <p14:creationId xmlns:p14="http://schemas.microsoft.com/office/powerpoint/2010/main" val="2159510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0C46-3FB9-4B9C-9BFB-D93DB68775EF}"/>
              </a:ext>
            </a:extLst>
          </p:cNvPr>
          <p:cNvSpPr>
            <a:spLocks noGrp="1"/>
          </p:cNvSpPr>
          <p:nvPr>
            <p:ph type="title"/>
          </p:nvPr>
        </p:nvSpPr>
        <p:spPr>
          <a:xfrm>
            <a:off x="-229777" y="53836"/>
            <a:ext cx="10515600" cy="1325563"/>
          </a:xfrm>
        </p:spPr>
        <p:txBody>
          <a:bodyPr>
            <a:normAutofit/>
          </a:bodyPr>
          <a:lstStyle/>
          <a:p>
            <a:r>
              <a:rPr lang="en-IN" sz="3600" b="1" dirty="0"/>
              <a:t>  Jenkins Distributed Build </a:t>
            </a:r>
          </a:p>
        </p:txBody>
      </p:sp>
      <p:pic>
        <p:nvPicPr>
          <p:cNvPr id="4" name="Content Placeholder 3">
            <a:extLst>
              <a:ext uri="{FF2B5EF4-FFF2-40B4-BE49-F238E27FC236}">
                <a16:creationId xmlns:a16="http://schemas.microsoft.com/office/drawing/2014/main" id="{AFF2C899-73B9-49B6-8A30-91DE07A72E66}"/>
              </a:ext>
            </a:extLst>
          </p:cNvPr>
          <p:cNvPicPr>
            <a:picLocks noGrp="1" noChangeAspect="1"/>
          </p:cNvPicPr>
          <p:nvPr>
            <p:ph idx="1"/>
          </p:nvPr>
        </p:nvPicPr>
        <p:blipFill>
          <a:blip r:embed="rId2"/>
          <a:stretch>
            <a:fillRect/>
          </a:stretch>
        </p:blipFill>
        <p:spPr>
          <a:xfrm>
            <a:off x="8291195" y="1910556"/>
            <a:ext cx="3429318" cy="3429318"/>
          </a:xfrm>
          <a:prstGeom prst="rect">
            <a:avLst/>
          </a:prstGeom>
        </p:spPr>
      </p:pic>
      <p:sp>
        <p:nvSpPr>
          <p:cNvPr id="5" name="TextBox 4">
            <a:extLst>
              <a:ext uri="{FF2B5EF4-FFF2-40B4-BE49-F238E27FC236}">
                <a16:creationId xmlns:a16="http://schemas.microsoft.com/office/drawing/2014/main" id="{FDAEF45F-C844-4A78-BF17-E2522795AF7E}"/>
              </a:ext>
            </a:extLst>
          </p:cNvPr>
          <p:cNvSpPr txBox="1"/>
          <p:nvPr/>
        </p:nvSpPr>
        <p:spPr>
          <a:xfrm>
            <a:off x="123824" y="1432401"/>
            <a:ext cx="8267701" cy="470898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Master can delegate the workload of building projects to “slave” nodes. The projects built in this manner is referred to as “Distributed Builds”.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Once the Master / Slave is setup , this process is automatic</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Stickiness to a particular machine can also be specified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Slave agent and Jenkins master needs to establish a bi-directional communication ( TCP/IP) in order to operate.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mn-cs"/>
              </a:rPr>
              <a:t> Use Cases :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Meet the requirement of different build environment for different projects.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Building different environments to test builds. </a:t>
            </a:r>
            <a:endParaRPr kumimoji="0" lang="en-IN"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3" name="Slide Number Placeholder 2">
            <a:extLst>
              <a:ext uri="{FF2B5EF4-FFF2-40B4-BE49-F238E27FC236}">
                <a16:creationId xmlns:a16="http://schemas.microsoft.com/office/drawing/2014/main" id="{DF01CCBE-5B8C-4010-B6B8-6D15D2DCE986}"/>
              </a:ext>
            </a:extLst>
          </p:cNvPr>
          <p:cNvSpPr>
            <a:spLocks noGrp="1"/>
          </p:cNvSpPr>
          <p:nvPr>
            <p:ph type="sldNum" sz="quarter" idx="12"/>
          </p:nvPr>
        </p:nvSpPr>
        <p:spPr/>
        <p:txBody>
          <a:bodyPr/>
          <a:lstStyle/>
          <a:p>
            <a:fld id="{438D3575-D51B-4FE5-9089-846D2D5D42BC}" type="slidenum">
              <a:rPr lang="en-IN" smtClean="0"/>
              <a:t>38</a:t>
            </a:fld>
            <a:endParaRPr lang="en-IN"/>
          </a:p>
        </p:txBody>
      </p:sp>
    </p:spTree>
    <p:extLst>
      <p:ext uri="{BB962C8B-B14F-4D97-AF65-F5344CB8AC3E}">
        <p14:creationId xmlns:p14="http://schemas.microsoft.com/office/powerpoint/2010/main" val="3685078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F9BF-3D84-4B34-8F49-2EB4FD946292}"/>
              </a:ext>
            </a:extLst>
          </p:cNvPr>
          <p:cNvSpPr>
            <a:spLocks noGrp="1"/>
          </p:cNvSpPr>
          <p:nvPr>
            <p:ph type="title"/>
          </p:nvPr>
        </p:nvSpPr>
        <p:spPr>
          <a:xfrm>
            <a:off x="-71919" y="188641"/>
            <a:ext cx="9840179" cy="871537"/>
          </a:xfrm>
        </p:spPr>
        <p:txBody>
          <a:bodyPr>
            <a:normAutofit/>
          </a:bodyPr>
          <a:lstStyle/>
          <a:p>
            <a:pPr algn="ctr"/>
            <a:r>
              <a:rPr lang="en-IN" sz="3600" b="1" dirty="0"/>
              <a:t> Support for Build Tools (Gradle, Maven, ANT)</a:t>
            </a:r>
          </a:p>
        </p:txBody>
      </p:sp>
      <p:sp>
        <p:nvSpPr>
          <p:cNvPr id="3" name="Content Placeholder 2">
            <a:extLst>
              <a:ext uri="{FF2B5EF4-FFF2-40B4-BE49-F238E27FC236}">
                <a16:creationId xmlns:a16="http://schemas.microsoft.com/office/drawing/2014/main" id="{77E7FE0B-8438-4E1B-9912-477A6732E306}"/>
              </a:ext>
            </a:extLst>
          </p:cNvPr>
          <p:cNvSpPr>
            <a:spLocks noGrp="1"/>
          </p:cNvSpPr>
          <p:nvPr>
            <p:ph idx="1"/>
          </p:nvPr>
        </p:nvSpPr>
        <p:spPr>
          <a:xfrm>
            <a:off x="215758" y="1489753"/>
            <a:ext cx="11435137" cy="4814691"/>
          </a:xfrm>
        </p:spPr>
        <p:txBody>
          <a:bodyPr>
            <a:normAutofit/>
          </a:bodyPr>
          <a:lstStyle/>
          <a:p>
            <a:pPr>
              <a:buFont typeface="Wingdings" panose="05000000000000000000" pitchFamily="2" charset="2"/>
              <a:buChar char="§"/>
            </a:pPr>
            <a:r>
              <a:rPr lang="en-US" sz="2200" dirty="0">
                <a:latin typeface="+mj-lt"/>
              </a:rPr>
              <a:t>Ant plugin adds Apache Ant support to Jenkins. This functionality used to be a part of the core, but as of Jenkins 1.431, it was split off into separate plugins.</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Maven Integration plugin is a plugin that helps us to build projects that use Apache Maven in Jenkins. In this tutorial, I will guide you how to install this plugin to be able to use it.</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Gradle  plugin makes it possible to invoke a Gradle build script as the main build step. It also allows detecting Build Scans in arbitrary console logs, for Maven and Gradle builds and display them in the Jenkins UI.</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endParaRPr lang="en-US" sz="2200" dirty="0">
              <a:latin typeface="+mj-lt"/>
            </a:endParaRPr>
          </a:p>
          <a:p>
            <a:pPr>
              <a:buFont typeface="Wingdings" panose="05000000000000000000" pitchFamily="2" charset="2"/>
              <a:buChar char="§"/>
            </a:pPr>
            <a:endParaRPr lang="en-US" sz="2200" dirty="0">
              <a:latin typeface="+mj-lt"/>
            </a:endParaRPr>
          </a:p>
          <a:p>
            <a:pPr>
              <a:buFont typeface="Wingdings" panose="05000000000000000000" pitchFamily="2" charset="2"/>
              <a:buChar char="§"/>
            </a:pPr>
            <a:endParaRPr lang="en-US" sz="2200" dirty="0">
              <a:latin typeface="+mj-lt"/>
            </a:endParaRPr>
          </a:p>
          <a:p>
            <a:pPr>
              <a:buFont typeface="Wingdings" panose="05000000000000000000" pitchFamily="2" charset="2"/>
              <a:buChar char="§"/>
            </a:pPr>
            <a:endParaRPr lang="en-IN" sz="2200" dirty="0">
              <a:latin typeface="+mj-lt"/>
            </a:endParaRPr>
          </a:p>
        </p:txBody>
      </p:sp>
      <p:sp>
        <p:nvSpPr>
          <p:cNvPr id="4" name="Slide Number Placeholder 3">
            <a:extLst>
              <a:ext uri="{FF2B5EF4-FFF2-40B4-BE49-F238E27FC236}">
                <a16:creationId xmlns:a16="http://schemas.microsoft.com/office/drawing/2014/main" id="{0D95DD5E-ABEB-4237-9A29-8E29C5FB5431}"/>
              </a:ext>
            </a:extLst>
          </p:cNvPr>
          <p:cNvSpPr>
            <a:spLocks noGrp="1"/>
          </p:cNvSpPr>
          <p:nvPr>
            <p:ph type="sldNum" sz="quarter" idx="12"/>
          </p:nvPr>
        </p:nvSpPr>
        <p:spPr/>
        <p:txBody>
          <a:bodyPr/>
          <a:lstStyle/>
          <a:p>
            <a:fld id="{438D3575-D51B-4FE5-9089-846D2D5D42BC}" type="slidenum">
              <a:rPr lang="en-IN" smtClean="0"/>
              <a:t>39</a:t>
            </a:fld>
            <a:endParaRPr lang="en-IN"/>
          </a:p>
        </p:txBody>
      </p:sp>
    </p:spTree>
    <p:extLst>
      <p:ext uri="{BB962C8B-B14F-4D97-AF65-F5344CB8AC3E}">
        <p14:creationId xmlns:p14="http://schemas.microsoft.com/office/powerpoint/2010/main" val="379622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754E-BCBA-4AB9-A216-1932EFF1D450}"/>
              </a:ext>
            </a:extLst>
          </p:cNvPr>
          <p:cNvSpPr>
            <a:spLocks noGrp="1"/>
          </p:cNvSpPr>
          <p:nvPr>
            <p:ph type="title"/>
          </p:nvPr>
        </p:nvSpPr>
        <p:spPr>
          <a:xfrm>
            <a:off x="-812727" y="0"/>
            <a:ext cx="9531349" cy="1231354"/>
          </a:xfrm>
        </p:spPr>
        <p:txBody>
          <a:bodyPr>
            <a:normAutofit/>
          </a:bodyPr>
          <a:lstStyle/>
          <a:p>
            <a:pPr algn="ctr"/>
            <a:r>
              <a:rPr lang="en-IN" sz="3600" b="1" dirty="0"/>
              <a:t> What is Continuous Integration (CI)?</a:t>
            </a:r>
          </a:p>
        </p:txBody>
      </p:sp>
      <p:sp>
        <p:nvSpPr>
          <p:cNvPr id="3" name="Content Placeholder 2">
            <a:extLst>
              <a:ext uri="{FF2B5EF4-FFF2-40B4-BE49-F238E27FC236}">
                <a16:creationId xmlns:a16="http://schemas.microsoft.com/office/drawing/2014/main" id="{0F5087BF-6312-4CAC-91E0-C9D1D31E93F6}"/>
              </a:ext>
            </a:extLst>
          </p:cNvPr>
          <p:cNvSpPr>
            <a:spLocks noGrp="1"/>
          </p:cNvSpPr>
          <p:nvPr>
            <p:ph idx="1"/>
          </p:nvPr>
        </p:nvSpPr>
        <p:spPr>
          <a:xfrm>
            <a:off x="381001" y="1996033"/>
            <a:ext cx="11963400" cy="4536529"/>
          </a:xfrm>
        </p:spPr>
        <p:txBody>
          <a:bodyPr>
            <a:normAutofit/>
          </a:bodyPr>
          <a:lstStyle/>
          <a:p>
            <a:pPr>
              <a:buFont typeface="Wingdings" panose="05000000000000000000" pitchFamily="2" charset="2"/>
              <a:buChar char="§"/>
            </a:pPr>
            <a:r>
              <a:rPr lang="en-US" sz="2200" dirty="0">
                <a:latin typeface="+mj-lt"/>
              </a:rPr>
              <a:t>Continuous Integration is a development practice in which the developers are required to commit changes to the source code in a shared repository several times a day or more frequently.</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Every commit made in the repository is then built. This allows the teams to detect the problems early.</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Continuous Integration tool is also used for automating building and testing applications </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Using CI , helps companies to save time on debugging and gives more time to add new features</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endParaRPr lang="en-US" sz="2200" dirty="0">
              <a:latin typeface="+mj-lt"/>
            </a:endParaRPr>
          </a:p>
          <a:p>
            <a:pPr>
              <a:buFont typeface="Wingdings" panose="05000000000000000000" pitchFamily="2" charset="2"/>
              <a:buChar char="§"/>
            </a:pPr>
            <a:endParaRPr lang="en-IN" sz="2200" dirty="0">
              <a:latin typeface="+mj-lt"/>
            </a:endParaRPr>
          </a:p>
        </p:txBody>
      </p:sp>
      <p:sp>
        <p:nvSpPr>
          <p:cNvPr id="4" name="Slide Number Placeholder 3">
            <a:extLst>
              <a:ext uri="{FF2B5EF4-FFF2-40B4-BE49-F238E27FC236}">
                <a16:creationId xmlns:a16="http://schemas.microsoft.com/office/drawing/2014/main" id="{97323539-CEBE-4C58-A078-E23653470CFE}"/>
              </a:ext>
            </a:extLst>
          </p:cNvPr>
          <p:cNvSpPr>
            <a:spLocks noGrp="1"/>
          </p:cNvSpPr>
          <p:nvPr>
            <p:ph type="sldNum" sz="quarter" idx="12"/>
          </p:nvPr>
        </p:nvSpPr>
        <p:spPr/>
        <p:txBody>
          <a:bodyPr/>
          <a:lstStyle/>
          <a:p>
            <a:fld id="{5F27E9EF-95AA-4262-B414-80A02587C90F}" type="slidenum">
              <a:rPr lang="en-IN" smtClean="0"/>
              <a:t>4</a:t>
            </a:fld>
            <a:endParaRPr lang="en-IN"/>
          </a:p>
        </p:txBody>
      </p:sp>
    </p:spTree>
    <p:extLst>
      <p:ext uri="{BB962C8B-B14F-4D97-AF65-F5344CB8AC3E}">
        <p14:creationId xmlns:p14="http://schemas.microsoft.com/office/powerpoint/2010/main" val="3036036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8C10-EAD7-41A1-AB42-E889B6360004}"/>
              </a:ext>
            </a:extLst>
          </p:cNvPr>
          <p:cNvSpPr>
            <a:spLocks noGrp="1"/>
          </p:cNvSpPr>
          <p:nvPr>
            <p:ph type="title"/>
          </p:nvPr>
        </p:nvSpPr>
        <p:spPr>
          <a:xfrm>
            <a:off x="273121" y="128820"/>
            <a:ext cx="10515600" cy="723936"/>
          </a:xfrm>
        </p:spPr>
        <p:txBody>
          <a:bodyPr>
            <a:normAutofit/>
          </a:bodyPr>
          <a:lstStyle/>
          <a:p>
            <a:r>
              <a:rPr lang="en-IN" sz="3600" b="1" dirty="0"/>
              <a:t>Parameterized Build &amp; Trigger</a:t>
            </a:r>
          </a:p>
        </p:txBody>
      </p:sp>
      <p:sp>
        <p:nvSpPr>
          <p:cNvPr id="3" name="Content Placeholder 2">
            <a:extLst>
              <a:ext uri="{FF2B5EF4-FFF2-40B4-BE49-F238E27FC236}">
                <a16:creationId xmlns:a16="http://schemas.microsoft.com/office/drawing/2014/main" id="{5F261E23-900F-476B-AB46-EEE85EC557B2}"/>
              </a:ext>
            </a:extLst>
          </p:cNvPr>
          <p:cNvSpPr>
            <a:spLocks noGrp="1"/>
          </p:cNvSpPr>
          <p:nvPr>
            <p:ph idx="1"/>
          </p:nvPr>
        </p:nvSpPr>
        <p:spPr>
          <a:xfrm>
            <a:off x="0" y="852756"/>
            <a:ext cx="12192000" cy="4944064"/>
          </a:xfrm>
        </p:spPr>
        <p:txBody>
          <a:bodyPr>
            <a:noAutofit/>
          </a:bodyPr>
          <a:lstStyle/>
          <a:p>
            <a:pPr>
              <a:buFont typeface="Wingdings" panose="05000000000000000000" pitchFamily="2" charset="2"/>
              <a:buChar char="§"/>
            </a:pPr>
            <a:r>
              <a:rPr lang="en-US" sz="2000" dirty="0">
                <a:latin typeface="+mj-lt"/>
              </a:rPr>
              <a:t>Build parameters allows to pass data into  Jenkins jobs.  </a:t>
            </a:r>
            <a:r>
              <a:rPr lang="en-US" sz="2000" dirty="0" err="1">
                <a:latin typeface="+mj-lt"/>
              </a:rPr>
              <a:t>Eg</a:t>
            </a:r>
            <a:r>
              <a:rPr lang="en-US" sz="2000" dirty="0">
                <a:latin typeface="+mj-lt"/>
              </a:rPr>
              <a:t>:  git branch name, secret credentials, hostnames ,ports, etc.</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US" sz="2000" dirty="0">
                <a:latin typeface="+mj-lt"/>
              </a:rPr>
              <a:t>Jenkins job or pipeline can be parameterized by checking the box on the General settings tab that says This project is parameterized:</a:t>
            </a:r>
          </a:p>
          <a:p>
            <a:endParaRPr lang="en-US" sz="2000" dirty="0">
              <a:latin typeface="+mj-lt"/>
            </a:endParaRPr>
          </a:p>
          <a:p>
            <a:pPr marL="0" indent="0">
              <a:buNone/>
            </a:pPr>
            <a:r>
              <a:rPr lang="en-US" sz="2000" dirty="0">
                <a:latin typeface="+mj-lt"/>
              </a:rPr>
              <a:t>Jenkins supports several parameter types. </a:t>
            </a:r>
          </a:p>
          <a:p>
            <a:endParaRPr lang="en-US" sz="2000" dirty="0">
              <a:latin typeface="+mj-lt"/>
            </a:endParaRPr>
          </a:p>
          <a:p>
            <a:r>
              <a:rPr lang="en-US" sz="2000" b="1" dirty="0">
                <a:latin typeface="+mj-lt"/>
              </a:rPr>
              <a:t>String</a:t>
            </a:r>
            <a:r>
              <a:rPr lang="en-US" sz="2000" dirty="0">
                <a:latin typeface="+mj-lt"/>
              </a:rPr>
              <a:t>: any combination of characters and numbers</a:t>
            </a:r>
          </a:p>
          <a:p>
            <a:r>
              <a:rPr lang="en-US" sz="2000" b="1" dirty="0">
                <a:latin typeface="+mj-lt"/>
              </a:rPr>
              <a:t>Choice:</a:t>
            </a:r>
            <a:r>
              <a:rPr lang="en-US" sz="2000" dirty="0">
                <a:latin typeface="+mj-lt"/>
              </a:rPr>
              <a:t> a pre-defined set of strings from which a user can pick a value</a:t>
            </a:r>
          </a:p>
          <a:p>
            <a:r>
              <a:rPr lang="en-US" sz="2000" b="1" dirty="0">
                <a:latin typeface="+mj-lt"/>
              </a:rPr>
              <a:t>Credentials</a:t>
            </a:r>
            <a:r>
              <a:rPr lang="en-US" sz="2000" dirty="0">
                <a:latin typeface="+mj-lt"/>
              </a:rPr>
              <a:t>: a pre-defined Jenkins credential</a:t>
            </a:r>
          </a:p>
          <a:p>
            <a:r>
              <a:rPr lang="en-US" sz="2000" b="1" dirty="0">
                <a:latin typeface="+mj-lt"/>
              </a:rPr>
              <a:t>File: </a:t>
            </a:r>
            <a:r>
              <a:rPr lang="en-US" sz="2000" dirty="0">
                <a:latin typeface="+mj-lt"/>
              </a:rPr>
              <a:t>the full path to a file on the filesystem</a:t>
            </a:r>
          </a:p>
          <a:p>
            <a:r>
              <a:rPr lang="en-US" sz="2000" b="1" dirty="0">
                <a:latin typeface="+mj-lt"/>
              </a:rPr>
              <a:t>Multi-line String: </a:t>
            </a:r>
            <a:r>
              <a:rPr lang="en-US" sz="2000" dirty="0">
                <a:latin typeface="+mj-lt"/>
              </a:rPr>
              <a:t>same as String, but allows newline characters</a:t>
            </a:r>
          </a:p>
          <a:p>
            <a:r>
              <a:rPr lang="en-US" sz="2000" b="1" dirty="0">
                <a:latin typeface="+mj-lt"/>
              </a:rPr>
              <a:t>Password: </a:t>
            </a:r>
            <a:r>
              <a:rPr lang="en-US" sz="2000" dirty="0">
                <a:latin typeface="+mj-lt"/>
              </a:rPr>
              <a:t>similar to the Credentials type, but allows us to pass a plain text parameter specific to the job or pipeline</a:t>
            </a:r>
          </a:p>
          <a:p>
            <a:r>
              <a:rPr lang="en-US" sz="2000" b="1" dirty="0">
                <a:latin typeface="+mj-lt"/>
              </a:rPr>
              <a:t>Run:</a:t>
            </a:r>
            <a:r>
              <a:rPr lang="en-US" sz="2000" dirty="0">
                <a:latin typeface="+mj-lt"/>
              </a:rPr>
              <a:t> an absolute URL to a single run of another job</a:t>
            </a:r>
          </a:p>
          <a:p>
            <a:endParaRPr lang="en-US" sz="2000" dirty="0">
              <a:latin typeface="+mj-lt"/>
            </a:endParaRPr>
          </a:p>
          <a:p>
            <a:endParaRPr lang="en-US" sz="2000" dirty="0">
              <a:latin typeface="+mj-lt"/>
            </a:endParaRPr>
          </a:p>
          <a:p>
            <a:r>
              <a:rPr lang="en-US" sz="2000" dirty="0">
                <a:latin typeface="+mj-lt"/>
              </a:rPr>
              <a:t>Parameterized Trigger plugin allows to trigger new builds when build has completed, with various ways of specifying parameters for the new build.</a:t>
            </a:r>
          </a:p>
          <a:p>
            <a:endParaRPr lang="en-US" sz="2000" dirty="0">
              <a:latin typeface="+mj-lt"/>
            </a:endParaRPr>
          </a:p>
        </p:txBody>
      </p:sp>
      <p:sp>
        <p:nvSpPr>
          <p:cNvPr id="4" name="Slide Number Placeholder 3">
            <a:extLst>
              <a:ext uri="{FF2B5EF4-FFF2-40B4-BE49-F238E27FC236}">
                <a16:creationId xmlns:a16="http://schemas.microsoft.com/office/drawing/2014/main" id="{DEDEAB0A-FADE-404E-9BDF-CEF2E8AA1C67}"/>
              </a:ext>
            </a:extLst>
          </p:cNvPr>
          <p:cNvSpPr>
            <a:spLocks noGrp="1"/>
          </p:cNvSpPr>
          <p:nvPr>
            <p:ph type="sldNum" sz="quarter" idx="12"/>
          </p:nvPr>
        </p:nvSpPr>
        <p:spPr/>
        <p:txBody>
          <a:bodyPr/>
          <a:lstStyle/>
          <a:p>
            <a:fld id="{438D3575-D51B-4FE5-9089-846D2D5D42BC}" type="slidenum">
              <a:rPr lang="en-IN" smtClean="0"/>
              <a:t>40</a:t>
            </a:fld>
            <a:endParaRPr lang="en-IN"/>
          </a:p>
        </p:txBody>
      </p:sp>
    </p:spTree>
    <p:extLst>
      <p:ext uri="{BB962C8B-B14F-4D97-AF65-F5344CB8AC3E}">
        <p14:creationId xmlns:p14="http://schemas.microsoft.com/office/powerpoint/2010/main" val="2148294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01DF-5910-437D-9491-BB3C340B4BF7}"/>
              </a:ext>
            </a:extLst>
          </p:cNvPr>
          <p:cNvSpPr>
            <a:spLocks noGrp="1"/>
          </p:cNvSpPr>
          <p:nvPr>
            <p:ph type="title"/>
          </p:nvPr>
        </p:nvSpPr>
        <p:spPr>
          <a:xfrm>
            <a:off x="-1536700" y="10274"/>
            <a:ext cx="7632700" cy="871537"/>
          </a:xfrm>
        </p:spPr>
        <p:txBody>
          <a:bodyPr>
            <a:normAutofit/>
          </a:bodyPr>
          <a:lstStyle/>
          <a:p>
            <a:pPr algn="ctr"/>
            <a:r>
              <a:rPr lang="en-IN" sz="3600" b="1" dirty="0"/>
              <a:t> Scheduling Jobs</a:t>
            </a:r>
          </a:p>
        </p:txBody>
      </p:sp>
      <p:sp>
        <p:nvSpPr>
          <p:cNvPr id="3" name="Content Placeholder 2">
            <a:extLst>
              <a:ext uri="{FF2B5EF4-FFF2-40B4-BE49-F238E27FC236}">
                <a16:creationId xmlns:a16="http://schemas.microsoft.com/office/drawing/2014/main" id="{BEBCD83C-3549-4D5B-9733-ABCE846042AD}"/>
              </a:ext>
            </a:extLst>
          </p:cNvPr>
          <p:cNvSpPr>
            <a:spLocks noGrp="1"/>
          </p:cNvSpPr>
          <p:nvPr>
            <p:ph idx="1"/>
          </p:nvPr>
        </p:nvSpPr>
        <p:spPr>
          <a:xfrm>
            <a:off x="308226" y="1037690"/>
            <a:ext cx="11883774" cy="5459545"/>
          </a:xfrm>
        </p:spPr>
        <p:txBody>
          <a:bodyPr>
            <a:normAutofit/>
          </a:bodyPr>
          <a:lstStyle/>
          <a:p>
            <a:pPr>
              <a:buFont typeface="Wingdings" panose="05000000000000000000" pitchFamily="2" charset="2"/>
              <a:buChar char="§"/>
            </a:pPr>
            <a:r>
              <a:rPr lang="en-US" sz="2000" dirty="0">
                <a:latin typeface="+mj-lt"/>
              </a:rPr>
              <a:t>CRON job in Jenkins Job build gives 2 options to build your job periodically.    Execute  job every time when something new is pushed into the repository since the last build. </a:t>
            </a:r>
          </a:p>
          <a:p>
            <a:pPr>
              <a:buFont typeface="Wingdings" panose="05000000000000000000" pitchFamily="2" charset="2"/>
              <a:buChar char="§"/>
            </a:pPr>
            <a:r>
              <a:rPr lang="en-US" sz="2000" dirty="0">
                <a:latin typeface="+mj-lt"/>
              </a:rPr>
              <a:t>Trigger the job at some fixed or periodic time intervals of your choices, regardless of the fact that if something is changed or not in your repository. </a:t>
            </a:r>
          </a:p>
          <a:p>
            <a:pPr marL="0" indent="0">
              <a:buNone/>
            </a:pPr>
            <a:r>
              <a:rPr lang="en-IN" sz="2000" b="1" dirty="0">
                <a:latin typeface="+mj-lt"/>
              </a:rPr>
              <a:t> E.g. :</a:t>
            </a:r>
            <a:r>
              <a:rPr lang="en-US" sz="2000" dirty="0">
                <a:latin typeface="+mj-lt"/>
              </a:rPr>
              <a:t>By setting the schedule period to 15 13 * * * you tell Jenkins to schedule the build every day of every month of every year at the 15th minute of the 13th hour of the day.</a:t>
            </a:r>
          </a:p>
          <a:p>
            <a:pPr marL="0" indent="0">
              <a:buNone/>
            </a:pPr>
            <a:r>
              <a:rPr lang="en-US" sz="2000" dirty="0">
                <a:latin typeface="+mj-lt"/>
              </a:rPr>
              <a:t>Jenkins used a </a:t>
            </a:r>
            <a:r>
              <a:rPr lang="en-US" sz="2000" dirty="0" err="1">
                <a:latin typeface="+mj-lt"/>
              </a:rPr>
              <a:t>cron</a:t>
            </a:r>
            <a:r>
              <a:rPr lang="en-US" sz="2000" dirty="0">
                <a:latin typeface="+mj-lt"/>
              </a:rPr>
              <a:t> expression, and the different fields are:</a:t>
            </a:r>
          </a:p>
          <a:p>
            <a:r>
              <a:rPr lang="en-US" sz="2000" b="1" dirty="0">
                <a:latin typeface="+mj-lt"/>
              </a:rPr>
              <a:t>MINUTES</a:t>
            </a:r>
            <a:r>
              <a:rPr lang="en-US" sz="2000" dirty="0">
                <a:latin typeface="+mj-lt"/>
              </a:rPr>
              <a:t>: Minutes in one hour (0-59)</a:t>
            </a:r>
          </a:p>
          <a:p>
            <a:r>
              <a:rPr lang="en-US" sz="2000" b="1" dirty="0">
                <a:latin typeface="+mj-lt"/>
              </a:rPr>
              <a:t>HOURS:</a:t>
            </a:r>
            <a:r>
              <a:rPr lang="en-US" sz="2000" dirty="0">
                <a:latin typeface="+mj-lt"/>
              </a:rPr>
              <a:t> Hours in one day (0-23)</a:t>
            </a:r>
          </a:p>
          <a:p>
            <a:r>
              <a:rPr lang="en-US" sz="2000" b="1" dirty="0">
                <a:latin typeface="+mj-lt"/>
              </a:rPr>
              <a:t>DAYMONTH:</a:t>
            </a:r>
            <a:r>
              <a:rPr lang="en-US" sz="2000" dirty="0">
                <a:latin typeface="+mj-lt"/>
              </a:rPr>
              <a:t> Day in a month (1-31)</a:t>
            </a:r>
          </a:p>
          <a:p>
            <a:r>
              <a:rPr lang="en-US" sz="2000" b="1" dirty="0">
                <a:latin typeface="+mj-lt"/>
              </a:rPr>
              <a:t>MONTH:</a:t>
            </a:r>
            <a:r>
              <a:rPr lang="en-US" sz="2000" dirty="0">
                <a:latin typeface="+mj-lt"/>
              </a:rPr>
              <a:t> Month in a year (1-12)</a:t>
            </a:r>
          </a:p>
          <a:p>
            <a:r>
              <a:rPr lang="en-US" sz="2000" b="1" dirty="0">
                <a:latin typeface="+mj-lt"/>
              </a:rPr>
              <a:t>DAYWEEK:</a:t>
            </a:r>
            <a:r>
              <a:rPr lang="en-US" sz="2000" dirty="0">
                <a:latin typeface="+mj-lt"/>
              </a:rPr>
              <a:t> Day of the week (0-7) where 0 and 7 are Sunday</a:t>
            </a:r>
            <a:endParaRPr lang="en-IN" sz="2000" dirty="0">
              <a:latin typeface="+mj-lt"/>
            </a:endParaRPr>
          </a:p>
        </p:txBody>
      </p:sp>
      <p:sp>
        <p:nvSpPr>
          <p:cNvPr id="4" name="Slide Number Placeholder 3">
            <a:extLst>
              <a:ext uri="{FF2B5EF4-FFF2-40B4-BE49-F238E27FC236}">
                <a16:creationId xmlns:a16="http://schemas.microsoft.com/office/drawing/2014/main" id="{D6DC7182-A506-4BFC-891C-3E81CD64979C}"/>
              </a:ext>
            </a:extLst>
          </p:cNvPr>
          <p:cNvSpPr>
            <a:spLocks noGrp="1"/>
          </p:cNvSpPr>
          <p:nvPr>
            <p:ph type="sldNum" sz="quarter" idx="12"/>
          </p:nvPr>
        </p:nvSpPr>
        <p:spPr/>
        <p:txBody>
          <a:bodyPr/>
          <a:lstStyle/>
          <a:p>
            <a:fld id="{438D3575-D51B-4FE5-9089-846D2D5D42BC}" type="slidenum">
              <a:rPr lang="en-IN" smtClean="0"/>
              <a:t>41</a:t>
            </a:fld>
            <a:endParaRPr lang="en-IN"/>
          </a:p>
        </p:txBody>
      </p:sp>
    </p:spTree>
    <p:extLst>
      <p:ext uri="{BB962C8B-B14F-4D97-AF65-F5344CB8AC3E}">
        <p14:creationId xmlns:p14="http://schemas.microsoft.com/office/powerpoint/2010/main" val="2366789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C3035-2E27-4E94-93E7-622A30AC015F}"/>
              </a:ext>
            </a:extLst>
          </p:cNvPr>
          <p:cNvSpPr>
            <a:spLocks noGrp="1"/>
          </p:cNvSpPr>
          <p:nvPr>
            <p:ph idx="1"/>
          </p:nvPr>
        </p:nvSpPr>
        <p:spPr>
          <a:xfrm>
            <a:off x="1220538" y="590844"/>
            <a:ext cx="9036496" cy="4194175"/>
          </a:xfrm>
        </p:spPr>
        <p:txBody>
          <a:bodyPr>
            <a:normAutofit/>
          </a:bodyPr>
          <a:lstStyle/>
          <a:p>
            <a:pPr algn="ctr"/>
            <a:endParaRPr lang="en-IN" sz="4400" b="1" dirty="0">
              <a:latin typeface="+mj-lt"/>
            </a:endParaRPr>
          </a:p>
          <a:p>
            <a:pPr algn="ctr"/>
            <a:endParaRPr lang="en-IN" sz="4400" b="1" dirty="0">
              <a:latin typeface="+mj-lt"/>
            </a:endParaRPr>
          </a:p>
          <a:p>
            <a:pPr marL="0" indent="0" algn="ctr">
              <a:buNone/>
            </a:pPr>
            <a:endParaRPr lang="en-IN" sz="4400" b="1" dirty="0">
              <a:latin typeface="+mj-lt"/>
            </a:endParaRPr>
          </a:p>
          <a:p>
            <a:pPr marL="0" indent="0" algn="ctr">
              <a:buNone/>
            </a:pPr>
            <a:r>
              <a:rPr lang="en-IN" sz="4400" b="1" dirty="0">
                <a:latin typeface="+mj-lt"/>
              </a:rPr>
              <a:t>Continuous Delivery using Pipelines</a:t>
            </a:r>
          </a:p>
        </p:txBody>
      </p:sp>
      <p:sp>
        <p:nvSpPr>
          <p:cNvPr id="2" name="Slide Number Placeholder 1">
            <a:extLst>
              <a:ext uri="{FF2B5EF4-FFF2-40B4-BE49-F238E27FC236}">
                <a16:creationId xmlns:a16="http://schemas.microsoft.com/office/drawing/2014/main" id="{041600C0-8060-46C6-A9EB-432A059C2C55}"/>
              </a:ext>
            </a:extLst>
          </p:cNvPr>
          <p:cNvSpPr>
            <a:spLocks noGrp="1"/>
          </p:cNvSpPr>
          <p:nvPr>
            <p:ph type="sldNum" sz="quarter" idx="12"/>
          </p:nvPr>
        </p:nvSpPr>
        <p:spPr/>
        <p:txBody>
          <a:bodyPr/>
          <a:lstStyle/>
          <a:p>
            <a:fld id="{438D3575-D51B-4FE5-9089-846D2D5D42BC}" type="slidenum">
              <a:rPr lang="en-IN" smtClean="0"/>
              <a:t>42</a:t>
            </a:fld>
            <a:endParaRPr lang="en-IN"/>
          </a:p>
        </p:txBody>
      </p:sp>
    </p:spTree>
    <p:extLst>
      <p:ext uri="{BB962C8B-B14F-4D97-AF65-F5344CB8AC3E}">
        <p14:creationId xmlns:p14="http://schemas.microsoft.com/office/powerpoint/2010/main" val="1369602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CBB9-F1A8-4B05-993B-56A39B1D3432}"/>
              </a:ext>
            </a:extLst>
          </p:cNvPr>
          <p:cNvSpPr>
            <a:spLocks noGrp="1"/>
          </p:cNvSpPr>
          <p:nvPr>
            <p:ph type="title"/>
          </p:nvPr>
        </p:nvSpPr>
        <p:spPr>
          <a:xfrm>
            <a:off x="0" y="0"/>
            <a:ext cx="10515600" cy="1325563"/>
          </a:xfrm>
        </p:spPr>
        <p:txBody>
          <a:bodyPr>
            <a:normAutofit/>
          </a:bodyPr>
          <a:lstStyle/>
          <a:p>
            <a:r>
              <a:rPr lang="en-IN" sz="3600" b="1" dirty="0"/>
              <a:t>  What are Pipelines</a:t>
            </a:r>
          </a:p>
        </p:txBody>
      </p:sp>
      <p:sp>
        <p:nvSpPr>
          <p:cNvPr id="3" name="Content Placeholder 2">
            <a:extLst>
              <a:ext uri="{FF2B5EF4-FFF2-40B4-BE49-F238E27FC236}">
                <a16:creationId xmlns:a16="http://schemas.microsoft.com/office/drawing/2014/main" id="{BF1F8851-6494-4B95-90BE-E4CE0FBDEE30}"/>
              </a:ext>
            </a:extLst>
          </p:cNvPr>
          <p:cNvSpPr>
            <a:spLocks noGrp="1"/>
          </p:cNvSpPr>
          <p:nvPr>
            <p:ph idx="1"/>
          </p:nvPr>
        </p:nvSpPr>
        <p:spPr>
          <a:xfrm>
            <a:off x="205484" y="1130158"/>
            <a:ext cx="11367392" cy="5457968"/>
          </a:xfrm>
        </p:spPr>
        <p:txBody>
          <a:bodyPr>
            <a:normAutofit/>
          </a:bodyPr>
          <a:lstStyle/>
          <a:p>
            <a:pPr marL="0" indent="0">
              <a:buNone/>
            </a:pPr>
            <a:r>
              <a:rPr lang="en-US" sz="2200" dirty="0">
                <a:latin typeface="+mj-lt"/>
              </a:rPr>
              <a:t>Jenkins Pipeline  is a suite of plugins which supports implementing and integrating continuous delivery pipelines into Jenkins </a:t>
            </a:r>
          </a:p>
          <a:p>
            <a:pPr marL="0" indent="0">
              <a:buNone/>
            </a:pPr>
            <a:endParaRPr lang="en-US" sz="2200" dirty="0">
              <a:latin typeface="+mj-lt"/>
            </a:endParaRPr>
          </a:p>
          <a:p>
            <a:pPr marL="0" indent="0">
              <a:buNone/>
            </a:pPr>
            <a:r>
              <a:rPr lang="en-US" sz="2200" dirty="0">
                <a:latin typeface="+mj-lt"/>
              </a:rPr>
              <a:t>Pipelines comprise:</a:t>
            </a:r>
          </a:p>
          <a:p>
            <a:r>
              <a:rPr lang="en-US" sz="2200" dirty="0">
                <a:latin typeface="+mj-lt"/>
              </a:rPr>
              <a:t>Jobs that define what to run. For example, code compilation or test runs.</a:t>
            </a:r>
          </a:p>
          <a:p>
            <a:r>
              <a:rPr lang="en-US" sz="2200" dirty="0">
                <a:latin typeface="+mj-lt"/>
              </a:rPr>
              <a:t>Stages that define when and how to run. For example, that tests run only after code compilation.</a:t>
            </a:r>
          </a:p>
          <a:p>
            <a:r>
              <a:rPr lang="en-US" sz="2200" dirty="0">
                <a:latin typeface="+mj-lt"/>
              </a:rPr>
              <a:t>Multiple jobs in the same stage are executed by Runners in parallel, if there are enough concurrent Runners.</a:t>
            </a:r>
          </a:p>
          <a:p>
            <a:pPr marL="0" indent="0">
              <a:buNone/>
            </a:pPr>
            <a:endParaRPr lang="en-US" sz="2200" dirty="0">
              <a:latin typeface="+mj-lt"/>
            </a:endParaRPr>
          </a:p>
          <a:p>
            <a:pPr marL="0" indent="0">
              <a:buNone/>
            </a:pPr>
            <a:r>
              <a:rPr lang="en-US" sz="2200" dirty="0">
                <a:latin typeface="+mj-lt"/>
              </a:rPr>
              <a:t> If all the jobs in a stage:</a:t>
            </a:r>
          </a:p>
          <a:p>
            <a:r>
              <a:rPr lang="en-US" sz="2200" dirty="0">
                <a:latin typeface="+mj-lt"/>
              </a:rPr>
              <a:t>Succeed, the pipeline moves on to the next stage.</a:t>
            </a:r>
          </a:p>
          <a:p>
            <a:r>
              <a:rPr lang="en-US" sz="2200" dirty="0">
                <a:latin typeface="+mj-lt"/>
              </a:rPr>
              <a:t>Fail, the next stage is not (usually) executed and the pipeline ends early.</a:t>
            </a:r>
          </a:p>
          <a:p>
            <a:pPr marL="0" indent="0">
              <a:buNone/>
            </a:pPr>
            <a:endParaRPr lang="en-US" sz="2200" dirty="0">
              <a:latin typeface="+mj-lt"/>
            </a:endParaRPr>
          </a:p>
          <a:p>
            <a:endParaRPr lang="en-IN" sz="2200" dirty="0">
              <a:latin typeface="+mj-lt"/>
            </a:endParaRPr>
          </a:p>
        </p:txBody>
      </p:sp>
      <p:sp>
        <p:nvSpPr>
          <p:cNvPr id="4" name="Slide Number Placeholder 3">
            <a:extLst>
              <a:ext uri="{FF2B5EF4-FFF2-40B4-BE49-F238E27FC236}">
                <a16:creationId xmlns:a16="http://schemas.microsoft.com/office/drawing/2014/main" id="{C23F822D-F021-4D92-B7CD-4BB8A2E06FB3}"/>
              </a:ext>
            </a:extLst>
          </p:cNvPr>
          <p:cNvSpPr>
            <a:spLocks noGrp="1"/>
          </p:cNvSpPr>
          <p:nvPr>
            <p:ph type="sldNum" sz="quarter" idx="12"/>
          </p:nvPr>
        </p:nvSpPr>
        <p:spPr/>
        <p:txBody>
          <a:bodyPr/>
          <a:lstStyle/>
          <a:p>
            <a:fld id="{438D3575-D51B-4FE5-9089-846D2D5D42BC}" type="slidenum">
              <a:rPr lang="en-IN" smtClean="0"/>
              <a:t>43</a:t>
            </a:fld>
            <a:endParaRPr lang="en-IN"/>
          </a:p>
        </p:txBody>
      </p:sp>
    </p:spTree>
    <p:extLst>
      <p:ext uri="{BB962C8B-B14F-4D97-AF65-F5344CB8AC3E}">
        <p14:creationId xmlns:p14="http://schemas.microsoft.com/office/powerpoint/2010/main" val="2200492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D12F-9B83-49DA-89C7-AF913514FE4E}"/>
              </a:ext>
            </a:extLst>
          </p:cNvPr>
          <p:cNvSpPr>
            <a:spLocks noGrp="1"/>
          </p:cNvSpPr>
          <p:nvPr>
            <p:ph type="title"/>
          </p:nvPr>
        </p:nvSpPr>
        <p:spPr>
          <a:xfrm>
            <a:off x="0" y="87723"/>
            <a:ext cx="10515600" cy="1325563"/>
          </a:xfrm>
        </p:spPr>
        <p:txBody>
          <a:bodyPr>
            <a:normAutofit/>
          </a:bodyPr>
          <a:lstStyle/>
          <a:p>
            <a:r>
              <a:rPr lang="en-IN" sz="3600" b="1" dirty="0"/>
              <a:t> Benefits of Pipelines</a:t>
            </a:r>
          </a:p>
        </p:txBody>
      </p:sp>
      <p:sp>
        <p:nvSpPr>
          <p:cNvPr id="3" name="Content Placeholder 2">
            <a:extLst>
              <a:ext uri="{FF2B5EF4-FFF2-40B4-BE49-F238E27FC236}">
                <a16:creationId xmlns:a16="http://schemas.microsoft.com/office/drawing/2014/main" id="{AC57B8DB-C658-4203-838D-9C07755707A9}"/>
              </a:ext>
            </a:extLst>
          </p:cNvPr>
          <p:cNvSpPr>
            <a:spLocks noGrp="1"/>
          </p:cNvSpPr>
          <p:nvPr>
            <p:ph idx="1"/>
          </p:nvPr>
        </p:nvSpPr>
        <p:spPr>
          <a:xfrm>
            <a:off x="240084" y="1587991"/>
            <a:ext cx="11951916" cy="4482182"/>
          </a:xfrm>
        </p:spPr>
        <p:txBody>
          <a:bodyPr>
            <a:normAutofit/>
          </a:bodyPr>
          <a:lstStyle/>
          <a:p>
            <a:pPr>
              <a:buFont typeface="Wingdings" panose="05000000000000000000" pitchFamily="2" charset="2"/>
              <a:buChar char="§"/>
            </a:pPr>
            <a:r>
              <a:rPr lang="en-US" sz="2200" dirty="0">
                <a:latin typeface="+mj-lt"/>
              </a:rPr>
              <a:t>Jenkins pipeline is implemented as a code which allows multiple users to edit and execute the pipeline process.</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Pipelines are robust. So if your server undergoes an unforeseen restart, the pipeline will be automatically resumed. </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Pause the pipeline process and make it wait to resume until there is an input from the user. </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Jenkins Pipelines support big projects. Multiple jobs can be run and also loops can be used in pipelines.</a:t>
            </a:r>
            <a:endParaRPr lang="en-IN" sz="2200" dirty="0">
              <a:latin typeface="+mj-lt"/>
            </a:endParaRPr>
          </a:p>
        </p:txBody>
      </p:sp>
      <p:sp>
        <p:nvSpPr>
          <p:cNvPr id="4" name="Slide Number Placeholder 3">
            <a:extLst>
              <a:ext uri="{FF2B5EF4-FFF2-40B4-BE49-F238E27FC236}">
                <a16:creationId xmlns:a16="http://schemas.microsoft.com/office/drawing/2014/main" id="{508CB950-07B6-4826-AA43-504E0DF92E5B}"/>
              </a:ext>
            </a:extLst>
          </p:cNvPr>
          <p:cNvSpPr>
            <a:spLocks noGrp="1"/>
          </p:cNvSpPr>
          <p:nvPr>
            <p:ph type="sldNum" sz="quarter" idx="12"/>
          </p:nvPr>
        </p:nvSpPr>
        <p:spPr/>
        <p:txBody>
          <a:bodyPr/>
          <a:lstStyle/>
          <a:p>
            <a:fld id="{438D3575-D51B-4FE5-9089-846D2D5D42BC}" type="slidenum">
              <a:rPr lang="en-IN" smtClean="0"/>
              <a:t>44</a:t>
            </a:fld>
            <a:endParaRPr lang="en-IN"/>
          </a:p>
        </p:txBody>
      </p:sp>
    </p:spTree>
    <p:extLst>
      <p:ext uri="{BB962C8B-B14F-4D97-AF65-F5344CB8AC3E}">
        <p14:creationId xmlns:p14="http://schemas.microsoft.com/office/powerpoint/2010/main" val="215923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F4F6-94B4-436A-AD8A-654AD0453AE3}"/>
              </a:ext>
            </a:extLst>
          </p:cNvPr>
          <p:cNvSpPr>
            <a:spLocks noGrp="1"/>
          </p:cNvSpPr>
          <p:nvPr>
            <p:ph type="title"/>
          </p:nvPr>
        </p:nvSpPr>
        <p:spPr>
          <a:xfrm>
            <a:off x="77912" y="50293"/>
            <a:ext cx="10515600" cy="1325563"/>
          </a:xfrm>
        </p:spPr>
        <p:txBody>
          <a:bodyPr>
            <a:normAutofit/>
          </a:bodyPr>
          <a:lstStyle/>
          <a:p>
            <a:r>
              <a:rPr lang="en-IN" sz="3600" b="1" dirty="0"/>
              <a:t> How Build Pipeline Works</a:t>
            </a:r>
          </a:p>
        </p:txBody>
      </p:sp>
      <p:pic>
        <p:nvPicPr>
          <p:cNvPr id="2050" name="Picture 2">
            <a:extLst>
              <a:ext uri="{FF2B5EF4-FFF2-40B4-BE49-F238E27FC236}">
                <a16:creationId xmlns:a16="http://schemas.microsoft.com/office/drawing/2014/main" id="{DBB01332-F577-4923-B8E9-2D4EE52976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9362" y="1047083"/>
            <a:ext cx="7632700" cy="16931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D94E61-EC42-419D-A6D3-7B50A70265F4}"/>
              </a:ext>
            </a:extLst>
          </p:cNvPr>
          <p:cNvSpPr txBox="1"/>
          <p:nvPr/>
        </p:nvSpPr>
        <p:spPr>
          <a:xfrm>
            <a:off x="0" y="2887039"/>
            <a:ext cx="11839810" cy="347787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It contains a group of states called build, deploy, test and release.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These events are interlinked with each other. Every state has its events, which work in a sequence called a continuous delivery pipeline.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A continuous delivery pipeline is an automated expression to display your process for getting software for version control. Thus, every change made in your software goes through a number of complex processes on its way to being released.</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 It also involves developing the software in a reliable and repeatable manner, and progression of the built software through multiple stages of testing and deployment.</a:t>
            </a:r>
            <a:endParaRPr kumimoji="0" lang="en-IN"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3" name="Slide Number Placeholder 2">
            <a:extLst>
              <a:ext uri="{FF2B5EF4-FFF2-40B4-BE49-F238E27FC236}">
                <a16:creationId xmlns:a16="http://schemas.microsoft.com/office/drawing/2014/main" id="{2EAE636F-CC08-4F44-BB22-23C1E18517D5}"/>
              </a:ext>
            </a:extLst>
          </p:cNvPr>
          <p:cNvSpPr>
            <a:spLocks noGrp="1"/>
          </p:cNvSpPr>
          <p:nvPr>
            <p:ph type="sldNum" sz="quarter" idx="12"/>
          </p:nvPr>
        </p:nvSpPr>
        <p:spPr/>
        <p:txBody>
          <a:bodyPr/>
          <a:lstStyle/>
          <a:p>
            <a:fld id="{438D3575-D51B-4FE5-9089-846D2D5D42BC}" type="slidenum">
              <a:rPr lang="en-IN" smtClean="0"/>
              <a:t>45</a:t>
            </a:fld>
            <a:endParaRPr lang="en-IN"/>
          </a:p>
        </p:txBody>
      </p:sp>
    </p:spTree>
    <p:extLst>
      <p:ext uri="{BB962C8B-B14F-4D97-AF65-F5344CB8AC3E}">
        <p14:creationId xmlns:p14="http://schemas.microsoft.com/office/powerpoint/2010/main" val="2681992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86A5-1285-4302-B2CC-37401CA64337}"/>
              </a:ext>
            </a:extLst>
          </p:cNvPr>
          <p:cNvSpPr>
            <a:spLocks noGrp="1"/>
          </p:cNvSpPr>
          <p:nvPr>
            <p:ph type="title"/>
          </p:nvPr>
        </p:nvSpPr>
        <p:spPr>
          <a:xfrm>
            <a:off x="0" y="138673"/>
            <a:ext cx="10515600" cy="1325563"/>
          </a:xfrm>
        </p:spPr>
        <p:txBody>
          <a:bodyPr>
            <a:normAutofit/>
          </a:bodyPr>
          <a:lstStyle/>
          <a:p>
            <a:r>
              <a:rPr lang="en-IN" sz="3600" b="1" dirty="0"/>
              <a:t> Jenkins Build Pipeline</a:t>
            </a:r>
          </a:p>
        </p:txBody>
      </p:sp>
      <p:pic>
        <p:nvPicPr>
          <p:cNvPr id="6" name="Content Placeholder 5">
            <a:extLst>
              <a:ext uri="{FF2B5EF4-FFF2-40B4-BE49-F238E27FC236}">
                <a16:creationId xmlns:a16="http://schemas.microsoft.com/office/drawing/2014/main" id="{FE3A1FAA-88EC-477F-8FFE-B8EA095EE687}"/>
              </a:ext>
            </a:extLst>
          </p:cNvPr>
          <p:cNvPicPr>
            <a:picLocks noGrp="1" noChangeAspect="1"/>
          </p:cNvPicPr>
          <p:nvPr>
            <p:ph idx="1"/>
          </p:nvPr>
        </p:nvPicPr>
        <p:blipFill>
          <a:blip r:embed="rId2"/>
          <a:stretch>
            <a:fillRect/>
          </a:stretch>
        </p:blipFill>
        <p:spPr>
          <a:xfrm>
            <a:off x="622478" y="1389533"/>
            <a:ext cx="10048125" cy="4887441"/>
          </a:xfrm>
          <a:prstGeom prst="rect">
            <a:avLst/>
          </a:prstGeom>
        </p:spPr>
      </p:pic>
      <p:sp>
        <p:nvSpPr>
          <p:cNvPr id="3" name="Slide Number Placeholder 2">
            <a:extLst>
              <a:ext uri="{FF2B5EF4-FFF2-40B4-BE49-F238E27FC236}">
                <a16:creationId xmlns:a16="http://schemas.microsoft.com/office/drawing/2014/main" id="{C5227771-84E5-4F6A-A4C2-7ED86A992071}"/>
              </a:ext>
            </a:extLst>
          </p:cNvPr>
          <p:cNvSpPr>
            <a:spLocks noGrp="1"/>
          </p:cNvSpPr>
          <p:nvPr>
            <p:ph type="sldNum" sz="quarter" idx="12"/>
          </p:nvPr>
        </p:nvSpPr>
        <p:spPr/>
        <p:txBody>
          <a:bodyPr/>
          <a:lstStyle/>
          <a:p>
            <a:fld id="{438D3575-D51B-4FE5-9089-846D2D5D42BC}" type="slidenum">
              <a:rPr lang="en-IN" smtClean="0"/>
              <a:t>46</a:t>
            </a:fld>
            <a:endParaRPr lang="en-IN"/>
          </a:p>
        </p:txBody>
      </p:sp>
    </p:spTree>
    <p:extLst>
      <p:ext uri="{BB962C8B-B14F-4D97-AF65-F5344CB8AC3E}">
        <p14:creationId xmlns:p14="http://schemas.microsoft.com/office/powerpoint/2010/main" val="3027416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1693-4113-46D1-886F-F79FB5170455}"/>
              </a:ext>
            </a:extLst>
          </p:cNvPr>
          <p:cNvSpPr>
            <a:spLocks noGrp="1"/>
          </p:cNvSpPr>
          <p:nvPr>
            <p:ph type="title"/>
          </p:nvPr>
        </p:nvSpPr>
        <p:spPr>
          <a:xfrm>
            <a:off x="170380" y="75405"/>
            <a:ext cx="10515600" cy="1325563"/>
          </a:xfrm>
        </p:spPr>
        <p:txBody>
          <a:bodyPr>
            <a:normAutofit/>
          </a:bodyPr>
          <a:lstStyle/>
          <a:p>
            <a:r>
              <a:rPr lang="en-IN" sz="3600" b="1" dirty="0"/>
              <a:t> Overview of Pipeline as a Code</a:t>
            </a:r>
          </a:p>
        </p:txBody>
      </p:sp>
      <p:sp>
        <p:nvSpPr>
          <p:cNvPr id="3" name="Content Placeholder 2">
            <a:extLst>
              <a:ext uri="{FF2B5EF4-FFF2-40B4-BE49-F238E27FC236}">
                <a16:creationId xmlns:a16="http://schemas.microsoft.com/office/drawing/2014/main" id="{D25E0E83-E92D-4E60-8A4D-EA3BE34E0E2B}"/>
              </a:ext>
            </a:extLst>
          </p:cNvPr>
          <p:cNvSpPr>
            <a:spLocks noGrp="1"/>
          </p:cNvSpPr>
          <p:nvPr>
            <p:ph idx="1"/>
          </p:nvPr>
        </p:nvSpPr>
        <p:spPr>
          <a:xfrm>
            <a:off x="170380" y="1768475"/>
            <a:ext cx="11439418" cy="4550132"/>
          </a:xfrm>
        </p:spPr>
        <p:txBody>
          <a:bodyPr>
            <a:normAutofit/>
          </a:bodyPr>
          <a:lstStyle/>
          <a:p>
            <a:pPr>
              <a:buFont typeface="Wingdings" panose="05000000000000000000" pitchFamily="2" charset="2"/>
              <a:buChar char="§"/>
            </a:pPr>
            <a:r>
              <a:rPr lang="en-US" sz="2200" dirty="0">
                <a:latin typeface="+mj-lt"/>
              </a:rPr>
              <a:t>Describes a  set of features that allow Jenkins users to define pipelined job processes with code, stored and versioned in a source repository. </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These features allow Jenkins to discover, manage, and run jobs for multiple source repositories and branches — eliminating the need for manual job creation and management.</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To use Pipeline as Code, projects must contain a file named </a:t>
            </a:r>
            <a:r>
              <a:rPr lang="en-US" sz="2200" dirty="0" err="1">
                <a:latin typeface="+mj-lt"/>
              </a:rPr>
              <a:t>JenkinsFile</a:t>
            </a:r>
            <a:r>
              <a:rPr lang="en-US" sz="2200" dirty="0">
                <a:latin typeface="+mj-lt"/>
              </a:rPr>
              <a:t> in the repository root, which contains a "Pipeline script."</a:t>
            </a:r>
            <a:endParaRPr lang="en-IN" sz="2200" dirty="0">
              <a:latin typeface="+mj-lt"/>
            </a:endParaRPr>
          </a:p>
        </p:txBody>
      </p:sp>
      <p:sp>
        <p:nvSpPr>
          <p:cNvPr id="4" name="Slide Number Placeholder 3">
            <a:extLst>
              <a:ext uri="{FF2B5EF4-FFF2-40B4-BE49-F238E27FC236}">
                <a16:creationId xmlns:a16="http://schemas.microsoft.com/office/drawing/2014/main" id="{78D71E89-3AD8-410D-AA19-D238A7491889}"/>
              </a:ext>
            </a:extLst>
          </p:cNvPr>
          <p:cNvSpPr>
            <a:spLocks noGrp="1"/>
          </p:cNvSpPr>
          <p:nvPr>
            <p:ph type="sldNum" sz="quarter" idx="12"/>
          </p:nvPr>
        </p:nvSpPr>
        <p:spPr/>
        <p:txBody>
          <a:bodyPr/>
          <a:lstStyle/>
          <a:p>
            <a:fld id="{438D3575-D51B-4FE5-9089-846D2D5D42BC}" type="slidenum">
              <a:rPr lang="en-IN" smtClean="0"/>
              <a:t>47</a:t>
            </a:fld>
            <a:endParaRPr lang="en-IN"/>
          </a:p>
        </p:txBody>
      </p:sp>
    </p:spTree>
    <p:extLst>
      <p:ext uri="{BB962C8B-B14F-4D97-AF65-F5344CB8AC3E}">
        <p14:creationId xmlns:p14="http://schemas.microsoft.com/office/powerpoint/2010/main" val="2154849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A8D7-A344-436C-A5A1-51577479E365}"/>
              </a:ext>
            </a:extLst>
          </p:cNvPr>
          <p:cNvSpPr>
            <a:spLocks noGrp="1"/>
          </p:cNvSpPr>
          <p:nvPr>
            <p:ph type="title"/>
          </p:nvPr>
        </p:nvSpPr>
        <p:spPr>
          <a:xfrm>
            <a:off x="80981" y="51371"/>
            <a:ext cx="7632700" cy="871537"/>
          </a:xfrm>
        </p:spPr>
        <p:txBody>
          <a:bodyPr>
            <a:normAutofit/>
          </a:bodyPr>
          <a:lstStyle/>
          <a:p>
            <a:r>
              <a:rPr lang="en-IN" sz="3600" b="1" dirty="0"/>
              <a:t>  Overview of </a:t>
            </a:r>
            <a:r>
              <a:rPr lang="en-IN" sz="3600" b="1" dirty="0" err="1"/>
              <a:t>Jenkinsfile</a:t>
            </a:r>
            <a:endParaRPr lang="en-IN" sz="3600" b="1" dirty="0"/>
          </a:p>
        </p:txBody>
      </p:sp>
      <p:sp>
        <p:nvSpPr>
          <p:cNvPr id="3" name="Content Placeholder 2">
            <a:extLst>
              <a:ext uri="{FF2B5EF4-FFF2-40B4-BE49-F238E27FC236}">
                <a16:creationId xmlns:a16="http://schemas.microsoft.com/office/drawing/2014/main" id="{EAD98802-236D-43B7-92EB-80B4337DEB6A}"/>
              </a:ext>
            </a:extLst>
          </p:cNvPr>
          <p:cNvSpPr>
            <a:spLocks noGrp="1"/>
          </p:cNvSpPr>
          <p:nvPr>
            <p:ph idx="1"/>
          </p:nvPr>
        </p:nvSpPr>
        <p:spPr>
          <a:xfrm>
            <a:off x="174661" y="1068513"/>
            <a:ext cx="11542837" cy="5122738"/>
          </a:xfrm>
        </p:spPr>
        <p:txBody>
          <a:bodyPr>
            <a:normAutofit/>
          </a:bodyPr>
          <a:lstStyle/>
          <a:p>
            <a:pPr>
              <a:buFont typeface="Wingdings" panose="05000000000000000000" pitchFamily="2" charset="2"/>
              <a:buChar char="§"/>
            </a:pPr>
            <a:r>
              <a:rPr lang="en-US" sz="2000" dirty="0">
                <a:latin typeface="+mj-lt"/>
              </a:rPr>
              <a:t>Text file that stores the entire workflow as code and it can be checked into a SCM on your local system. This enables the developers to access, edit and check the code at all times.</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US" sz="2000" dirty="0">
                <a:latin typeface="+mj-lt"/>
              </a:rPr>
              <a:t>Written using the Groovy DSL and it can be created through a text/groovy editor or through the configuration page on the Jenkins instance. It is written based on two syntaxes, namely:</a:t>
            </a:r>
          </a:p>
          <a:p>
            <a:pPr marL="0" indent="0">
              <a:buNone/>
            </a:pPr>
            <a:r>
              <a:rPr lang="en-US" sz="2000" dirty="0">
                <a:latin typeface="+mj-lt"/>
              </a:rPr>
              <a:t>     1.Declarative pipeline syntax</a:t>
            </a:r>
          </a:p>
          <a:p>
            <a:pPr marL="0" indent="0">
              <a:buNone/>
            </a:pPr>
            <a:r>
              <a:rPr lang="en-US" sz="2000" dirty="0">
                <a:latin typeface="+mj-lt"/>
              </a:rPr>
              <a:t>     2.Scripted pipeline syntax</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US" sz="2000" b="1" dirty="0">
                <a:latin typeface="+mj-lt"/>
              </a:rPr>
              <a:t>Declarative pipeline </a:t>
            </a:r>
            <a:r>
              <a:rPr lang="en-US" sz="2000" dirty="0">
                <a:latin typeface="+mj-lt"/>
              </a:rPr>
              <a:t>is a relatively new feature that supports the pipeline as code concept. It makes the pipeline code easier to read and write. This code is written in a </a:t>
            </a:r>
            <a:r>
              <a:rPr lang="en-US" sz="2000" dirty="0" err="1">
                <a:latin typeface="+mj-lt"/>
              </a:rPr>
              <a:t>Jenkinsfile</a:t>
            </a:r>
            <a:r>
              <a:rPr lang="en-US" sz="2000" dirty="0">
                <a:latin typeface="+mj-lt"/>
              </a:rPr>
              <a:t> which can be checked into a source control management system such as Git.</a:t>
            </a:r>
          </a:p>
          <a:p>
            <a:pPr>
              <a:buFont typeface="Wingdings" panose="05000000000000000000" pitchFamily="2" charset="2"/>
              <a:buChar char="§"/>
            </a:pPr>
            <a:endParaRPr lang="en-US" sz="2000" dirty="0">
              <a:latin typeface="+mj-lt"/>
            </a:endParaRPr>
          </a:p>
          <a:p>
            <a:pPr>
              <a:buFont typeface="Wingdings" panose="05000000000000000000" pitchFamily="2" charset="2"/>
              <a:buChar char="§"/>
            </a:pPr>
            <a:r>
              <a:rPr lang="en-US" sz="2000" b="1" dirty="0">
                <a:latin typeface="+mj-lt"/>
              </a:rPr>
              <a:t>Scripted pipeline </a:t>
            </a:r>
            <a:r>
              <a:rPr lang="en-US" sz="2000" dirty="0">
                <a:latin typeface="+mj-lt"/>
              </a:rPr>
              <a:t>is a traditional way of writing the code. In this pipeline, the </a:t>
            </a:r>
            <a:r>
              <a:rPr lang="en-US" sz="2000" dirty="0" err="1">
                <a:latin typeface="+mj-lt"/>
              </a:rPr>
              <a:t>Jenkinsfile</a:t>
            </a:r>
            <a:r>
              <a:rPr lang="en-US" sz="2000" dirty="0">
                <a:latin typeface="+mj-lt"/>
              </a:rPr>
              <a:t> is written on the Jenkins UI instance</a:t>
            </a:r>
            <a:endParaRPr lang="en-IN" sz="2000" dirty="0">
              <a:latin typeface="+mj-lt"/>
            </a:endParaRPr>
          </a:p>
        </p:txBody>
      </p:sp>
      <p:sp>
        <p:nvSpPr>
          <p:cNvPr id="4" name="Slide Number Placeholder 3">
            <a:extLst>
              <a:ext uri="{FF2B5EF4-FFF2-40B4-BE49-F238E27FC236}">
                <a16:creationId xmlns:a16="http://schemas.microsoft.com/office/drawing/2014/main" id="{1A54C3FC-7A5D-40A6-970E-95EBBE6EED83}"/>
              </a:ext>
            </a:extLst>
          </p:cNvPr>
          <p:cNvSpPr>
            <a:spLocks noGrp="1"/>
          </p:cNvSpPr>
          <p:nvPr>
            <p:ph type="sldNum" sz="quarter" idx="12"/>
          </p:nvPr>
        </p:nvSpPr>
        <p:spPr/>
        <p:txBody>
          <a:bodyPr/>
          <a:lstStyle/>
          <a:p>
            <a:fld id="{438D3575-D51B-4FE5-9089-846D2D5D42BC}" type="slidenum">
              <a:rPr lang="en-IN" smtClean="0"/>
              <a:t>48</a:t>
            </a:fld>
            <a:endParaRPr lang="en-IN"/>
          </a:p>
        </p:txBody>
      </p:sp>
    </p:spTree>
    <p:extLst>
      <p:ext uri="{BB962C8B-B14F-4D97-AF65-F5344CB8AC3E}">
        <p14:creationId xmlns:p14="http://schemas.microsoft.com/office/powerpoint/2010/main" val="3209506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C673-1530-4BF4-A62E-29875C3E9284}"/>
              </a:ext>
            </a:extLst>
          </p:cNvPr>
          <p:cNvSpPr>
            <a:spLocks noGrp="1"/>
          </p:cNvSpPr>
          <p:nvPr>
            <p:ph type="title"/>
          </p:nvPr>
        </p:nvSpPr>
        <p:spPr>
          <a:xfrm>
            <a:off x="0" y="0"/>
            <a:ext cx="10515600" cy="1325563"/>
          </a:xfrm>
        </p:spPr>
        <p:txBody>
          <a:bodyPr>
            <a:normAutofit/>
          </a:bodyPr>
          <a:lstStyle/>
          <a:p>
            <a:r>
              <a:rPr lang="en-IN" sz="3600" b="1" dirty="0"/>
              <a:t>  Pipeline Script </a:t>
            </a:r>
          </a:p>
        </p:txBody>
      </p:sp>
      <p:pic>
        <p:nvPicPr>
          <p:cNvPr id="8" name="Content Placeholder 7">
            <a:extLst>
              <a:ext uri="{FF2B5EF4-FFF2-40B4-BE49-F238E27FC236}">
                <a16:creationId xmlns:a16="http://schemas.microsoft.com/office/drawing/2014/main" id="{2009F147-5784-4FF4-8AEC-00C309326ED4}"/>
              </a:ext>
            </a:extLst>
          </p:cNvPr>
          <p:cNvPicPr>
            <a:picLocks noGrp="1" noChangeAspect="1"/>
          </p:cNvPicPr>
          <p:nvPr>
            <p:ph idx="1"/>
          </p:nvPr>
        </p:nvPicPr>
        <p:blipFill>
          <a:blip r:embed="rId2"/>
          <a:stretch>
            <a:fillRect/>
          </a:stretch>
        </p:blipFill>
        <p:spPr>
          <a:xfrm>
            <a:off x="1842444" y="1844824"/>
            <a:ext cx="8507113" cy="3607342"/>
          </a:xfrm>
          <a:prstGeom prst="rect">
            <a:avLst/>
          </a:prstGeom>
        </p:spPr>
      </p:pic>
      <p:sp>
        <p:nvSpPr>
          <p:cNvPr id="3" name="Slide Number Placeholder 2">
            <a:extLst>
              <a:ext uri="{FF2B5EF4-FFF2-40B4-BE49-F238E27FC236}">
                <a16:creationId xmlns:a16="http://schemas.microsoft.com/office/drawing/2014/main" id="{DA427B95-9316-4967-BD8C-4046CC48D1AF}"/>
              </a:ext>
            </a:extLst>
          </p:cNvPr>
          <p:cNvSpPr>
            <a:spLocks noGrp="1"/>
          </p:cNvSpPr>
          <p:nvPr>
            <p:ph type="sldNum" sz="quarter" idx="12"/>
          </p:nvPr>
        </p:nvSpPr>
        <p:spPr/>
        <p:txBody>
          <a:bodyPr/>
          <a:lstStyle/>
          <a:p>
            <a:fld id="{438D3575-D51B-4FE5-9089-846D2D5D42BC}" type="slidenum">
              <a:rPr lang="en-IN" smtClean="0"/>
              <a:t>49</a:t>
            </a:fld>
            <a:endParaRPr lang="en-IN"/>
          </a:p>
        </p:txBody>
      </p:sp>
    </p:spTree>
    <p:extLst>
      <p:ext uri="{BB962C8B-B14F-4D97-AF65-F5344CB8AC3E}">
        <p14:creationId xmlns:p14="http://schemas.microsoft.com/office/powerpoint/2010/main" val="257036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2DDC-A15E-48DE-8841-4428767E4E43}"/>
              </a:ext>
            </a:extLst>
          </p:cNvPr>
          <p:cNvSpPr>
            <a:spLocks noGrp="1"/>
          </p:cNvSpPr>
          <p:nvPr>
            <p:ph type="title"/>
          </p:nvPr>
        </p:nvSpPr>
        <p:spPr>
          <a:xfrm>
            <a:off x="396411" y="225424"/>
            <a:ext cx="10515600" cy="1325563"/>
          </a:xfrm>
        </p:spPr>
        <p:txBody>
          <a:bodyPr>
            <a:normAutofit/>
          </a:bodyPr>
          <a:lstStyle/>
          <a:p>
            <a:r>
              <a:rPr lang="en-IN" sz="3600" b="1" dirty="0"/>
              <a:t> What is Continuous Delivery (CD)?</a:t>
            </a:r>
          </a:p>
        </p:txBody>
      </p:sp>
      <p:sp>
        <p:nvSpPr>
          <p:cNvPr id="3" name="Content Placeholder 2">
            <a:extLst>
              <a:ext uri="{FF2B5EF4-FFF2-40B4-BE49-F238E27FC236}">
                <a16:creationId xmlns:a16="http://schemas.microsoft.com/office/drawing/2014/main" id="{EC808838-8A65-431D-87CA-B6907CAE2DC5}"/>
              </a:ext>
            </a:extLst>
          </p:cNvPr>
          <p:cNvSpPr>
            <a:spLocks noGrp="1"/>
          </p:cNvSpPr>
          <p:nvPr>
            <p:ph idx="1"/>
          </p:nvPr>
        </p:nvSpPr>
        <p:spPr>
          <a:xfrm>
            <a:off x="142875" y="1550987"/>
            <a:ext cx="11972925" cy="5200650"/>
          </a:xfrm>
        </p:spPr>
        <p:txBody>
          <a:bodyPr>
            <a:normAutofit/>
          </a:bodyPr>
          <a:lstStyle/>
          <a:p>
            <a:pPr>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Continuous delivery (CD) is a software release approach in which </a:t>
            </a:r>
            <a:r>
              <a:rPr lang="en-US" sz="2200">
                <a:latin typeface="Calibri Light" panose="020F0302020204030204" pitchFamily="34" charset="0"/>
                <a:cs typeface="Calibri Light" panose="020F0302020204030204" pitchFamily="34" charset="0"/>
              </a:rPr>
              <a:t>software can </a:t>
            </a:r>
            <a:r>
              <a:rPr lang="en-US" sz="2200" dirty="0">
                <a:latin typeface="Calibri Light" panose="020F0302020204030204" pitchFamily="34" charset="0"/>
                <a:cs typeface="Calibri Light" panose="020F0302020204030204" pitchFamily="34" charset="0"/>
              </a:rPr>
              <a:t>be released to production rapidly with a high degree of automation</a:t>
            </a:r>
          </a:p>
          <a:p>
            <a:pPr>
              <a:buFont typeface="Wingdings" panose="05000000000000000000" pitchFamily="2" charset="2"/>
              <a:buChar char="§"/>
            </a:pPr>
            <a:endParaRPr lang="en-US" sz="2200" dirty="0">
              <a:latin typeface="Calibri Light" panose="020F0302020204030204" pitchFamily="34" charset="0"/>
              <a:cs typeface="Calibri Light" panose="020F0302020204030204" pitchFamily="34" charset="0"/>
            </a:endParaRPr>
          </a:p>
          <a:p>
            <a:pPr>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CD is the ability to have new features, configuration changes, bug fixes and experiments into production environment in a sustainable way.</a:t>
            </a:r>
          </a:p>
          <a:p>
            <a:pPr>
              <a:buFont typeface="Wingdings" panose="05000000000000000000" pitchFamily="2" charset="2"/>
              <a:buChar char="§"/>
            </a:pPr>
            <a:endParaRPr lang="en-US" sz="2200" dirty="0">
              <a:latin typeface="Calibri Light" panose="020F0302020204030204" pitchFamily="34" charset="0"/>
              <a:cs typeface="Calibri Light" panose="020F0302020204030204" pitchFamily="34" charset="0"/>
            </a:endParaRPr>
          </a:p>
          <a:p>
            <a:pPr>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Low Risk Releases, Faster time to Market , Lower costs and Higher quality are the important benefits which companies can get using Continuous Delivery principles. </a:t>
            </a:r>
          </a:p>
          <a:p>
            <a:pPr>
              <a:buFont typeface="Wingdings" panose="05000000000000000000" pitchFamily="2" charset="2"/>
              <a:buChar char="§"/>
            </a:pPr>
            <a:endParaRPr lang="en-US" sz="2200" dirty="0">
              <a:latin typeface="Calibri Light" panose="020F0302020204030204" pitchFamily="34" charset="0"/>
              <a:cs typeface="Calibri Light" panose="020F0302020204030204" pitchFamily="34" charset="0"/>
            </a:endParaRPr>
          </a:p>
          <a:p>
            <a:pPr>
              <a:buFont typeface="Wingdings" panose="05000000000000000000" pitchFamily="2" charset="2"/>
              <a:buChar char="§"/>
            </a:pPr>
            <a:endParaRPr lang="en-IN" sz="22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2608BE37-5777-4AC5-A963-854DCA3ED583}"/>
              </a:ext>
            </a:extLst>
          </p:cNvPr>
          <p:cNvSpPr>
            <a:spLocks noGrp="1"/>
          </p:cNvSpPr>
          <p:nvPr>
            <p:ph type="sldNum" sz="quarter" idx="12"/>
          </p:nvPr>
        </p:nvSpPr>
        <p:spPr/>
        <p:txBody>
          <a:bodyPr/>
          <a:lstStyle/>
          <a:p>
            <a:fld id="{5F27E9EF-95AA-4262-B414-80A02587C90F}" type="slidenum">
              <a:rPr lang="en-IN" smtClean="0"/>
              <a:t>5</a:t>
            </a:fld>
            <a:endParaRPr lang="en-IN"/>
          </a:p>
        </p:txBody>
      </p:sp>
    </p:spTree>
    <p:extLst>
      <p:ext uri="{BB962C8B-B14F-4D97-AF65-F5344CB8AC3E}">
        <p14:creationId xmlns:p14="http://schemas.microsoft.com/office/powerpoint/2010/main" val="33811269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D35C-2692-4D1D-ABDD-ACA938B557BF}"/>
              </a:ext>
            </a:extLst>
          </p:cNvPr>
          <p:cNvSpPr>
            <a:spLocks noGrp="1"/>
          </p:cNvSpPr>
          <p:nvPr>
            <p:ph type="title"/>
          </p:nvPr>
        </p:nvSpPr>
        <p:spPr>
          <a:xfrm>
            <a:off x="0" y="0"/>
            <a:ext cx="10515600" cy="1325563"/>
          </a:xfrm>
        </p:spPr>
        <p:txBody>
          <a:bodyPr>
            <a:normAutofit/>
          </a:bodyPr>
          <a:lstStyle/>
          <a:p>
            <a:r>
              <a:rPr lang="en-IN" sz="3600" b="1" dirty="0"/>
              <a:t>   Docker Plugin for Jenkins</a:t>
            </a:r>
          </a:p>
        </p:txBody>
      </p:sp>
      <p:sp>
        <p:nvSpPr>
          <p:cNvPr id="3" name="Content Placeholder 2">
            <a:extLst>
              <a:ext uri="{FF2B5EF4-FFF2-40B4-BE49-F238E27FC236}">
                <a16:creationId xmlns:a16="http://schemas.microsoft.com/office/drawing/2014/main" id="{720E4AFF-C09E-4910-8581-7D1B7A5C58A5}"/>
              </a:ext>
            </a:extLst>
          </p:cNvPr>
          <p:cNvSpPr>
            <a:spLocks noGrp="1"/>
          </p:cNvSpPr>
          <p:nvPr>
            <p:ph idx="1"/>
          </p:nvPr>
        </p:nvSpPr>
        <p:spPr>
          <a:xfrm>
            <a:off x="0" y="1479479"/>
            <a:ext cx="11353800" cy="4697484"/>
          </a:xfrm>
        </p:spPr>
        <p:txBody>
          <a:bodyPr>
            <a:normAutofit/>
          </a:bodyPr>
          <a:lstStyle/>
          <a:p>
            <a:pPr>
              <a:buFont typeface="Wingdings" panose="05000000000000000000" pitchFamily="2" charset="2"/>
              <a:buChar char="§"/>
            </a:pPr>
            <a:r>
              <a:rPr lang="en-US" sz="2200" dirty="0">
                <a:latin typeface="+mj-lt"/>
              </a:rPr>
              <a:t>This plugin allows containers to be dynamically provisioned as Jenkins nodes using Docker. It is a Jenkins Cloud plugin for Docker.</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The aim of this docker plugin is to be able to use a Docker host to dynamically provision a docker container as a Jenkins agent node, let that run a single build, then tear-down that node, without the build process .</a:t>
            </a:r>
          </a:p>
          <a:p>
            <a:pPr>
              <a:buFont typeface="Wingdings" panose="05000000000000000000" pitchFamily="2" charset="2"/>
              <a:buChar char="§"/>
            </a:pPr>
            <a:endParaRPr lang="en-US" sz="2200" dirty="0">
              <a:latin typeface="+mj-lt"/>
            </a:endParaRPr>
          </a:p>
          <a:p>
            <a:pPr>
              <a:buFont typeface="Wingdings" panose="05000000000000000000" pitchFamily="2" charset="2"/>
              <a:buChar char="§"/>
            </a:pPr>
            <a:r>
              <a:rPr lang="en-US" sz="2200" dirty="0">
                <a:latin typeface="+mj-lt"/>
              </a:rPr>
              <a:t>The Jenkins administrator configures Jenkins with knowledge of one or more docker hosts (or swarms), knowledge of one or more "templates"  and Jenkins can then run docker containers to provide Jenkins (slave agent) Nodes on which Jenkins can run builds.</a:t>
            </a:r>
          </a:p>
          <a:p>
            <a:pPr>
              <a:buFont typeface="Wingdings" panose="05000000000000000000" pitchFamily="2" charset="2"/>
              <a:buChar char="Ø"/>
            </a:pPr>
            <a:endParaRPr lang="en-US" sz="2200" dirty="0">
              <a:latin typeface="+mj-lt"/>
            </a:endParaRPr>
          </a:p>
          <a:p>
            <a:pPr marL="0" indent="0">
              <a:buNone/>
            </a:pPr>
            <a:r>
              <a:rPr lang="en-US" sz="2200" dirty="0">
                <a:latin typeface="+mj-lt"/>
              </a:rPr>
              <a:t>   Ref:   </a:t>
            </a:r>
            <a:r>
              <a:rPr lang="en-IN" sz="2400" dirty="0">
                <a:hlinkClick r:id="rId2"/>
              </a:rPr>
              <a:t>https://plugins.jenkins.io/docker-plugin/</a:t>
            </a:r>
            <a:endParaRPr lang="en-IN" sz="2200" dirty="0">
              <a:latin typeface="+mj-lt"/>
            </a:endParaRPr>
          </a:p>
        </p:txBody>
      </p:sp>
      <p:sp>
        <p:nvSpPr>
          <p:cNvPr id="4" name="Slide Number Placeholder 3">
            <a:extLst>
              <a:ext uri="{FF2B5EF4-FFF2-40B4-BE49-F238E27FC236}">
                <a16:creationId xmlns:a16="http://schemas.microsoft.com/office/drawing/2014/main" id="{F41E0C4B-0ECA-4A0D-AC11-6A690BFFB24E}"/>
              </a:ext>
            </a:extLst>
          </p:cNvPr>
          <p:cNvSpPr>
            <a:spLocks noGrp="1"/>
          </p:cNvSpPr>
          <p:nvPr>
            <p:ph type="sldNum" sz="quarter" idx="12"/>
          </p:nvPr>
        </p:nvSpPr>
        <p:spPr/>
        <p:txBody>
          <a:bodyPr/>
          <a:lstStyle/>
          <a:p>
            <a:fld id="{438D3575-D51B-4FE5-9089-846D2D5D42BC}" type="slidenum">
              <a:rPr lang="en-IN" smtClean="0"/>
              <a:t>50</a:t>
            </a:fld>
            <a:endParaRPr lang="en-IN"/>
          </a:p>
        </p:txBody>
      </p:sp>
    </p:spTree>
    <p:extLst>
      <p:ext uri="{BB962C8B-B14F-4D97-AF65-F5344CB8AC3E}">
        <p14:creationId xmlns:p14="http://schemas.microsoft.com/office/powerpoint/2010/main" val="2293395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5465-CD3C-456A-BB9E-9E04BC0F9ED0}"/>
              </a:ext>
            </a:extLst>
          </p:cNvPr>
          <p:cNvSpPr>
            <a:spLocks noGrp="1"/>
          </p:cNvSpPr>
          <p:nvPr>
            <p:ph type="title"/>
          </p:nvPr>
        </p:nvSpPr>
        <p:spPr>
          <a:xfrm>
            <a:off x="209550" y="33337"/>
            <a:ext cx="10515600" cy="1325563"/>
          </a:xfrm>
        </p:spPr>
        <p:txBody>
          <a:bodyPr>
            <a:normAutofit/>
          </a:bodyPr>
          <a:lstStyle/>
          <a:p>
            <a:r>
              <a:rPr lang="en-US" sz="3600" b="1" dirty="0"/>
              <a:t>Using Docker with Pipeline</a:t>
            </a:r>
            <a:endParaRPr lang="en-IN" sz="3600" b="1" dirty="0"/>
          </a:p>
        </p:txBody>
      </p:sp>
      <p:sp>
        <p:nvSpPr>
          <p:cNvPr id="3" name="Content Placeholder 2">
            <a:extLst>
              <a:ext uri="{FF2B5EF4-FFF2-40B4-BE49-F238E27FC236}">
                <a16:creationId xmlns:a16="http://schemas.microsoft.com/office/drawing/2014/main" id="{5AB404E4-2481-4C29-A8B6-C45310112578}"/>
              </a:ext>
            </a:extLst>
          </p:cNvPr>
          <p:cNvSpPr>
            <a:spLocks noGrp="1"/>
          </p:cNvSpPr>
          <p:nvPr>
            <p:ph idx="1"/>
          </p:nvPr>
        </p:nvSpPr>
        <p:spPr>
          <a:xfrm>
            <a:off x="209550" y="1232899"/>
            <a:ext cx="10906125" cy="4477339"/>
          </a:xfrm>
        </p:spPr>
        <p:txBody>
          <a:bodyPr>
            <a:normAutofit/>
          </a:bodyPr>
          <a:lstStyle/>
          <a:p>
            <a:pPr>
              <a:buFont typeface="Wingdings" panose="05000000000000000000" pitchFamily="2" charset="2"/>
              <a:buChar char="§"/>
            </a:pPr>
            <a:r>
              <a:rPr lang="en-US" sz="2000" dirty="0">
                <a:latin typeface="+mj-lt"/>
              </a:rPr>
              <a:t>Pipeline is designed to easily use Docker images as the execution environment for a single Stage or the entire Pipeline. </a:t>
            </a:r>
          </a:p>
          <a:p>
            <a:pPr>
              <a:buFont typeface="Wingdings" panose="05000000000000000000" pitchFamily="2" charset="2"/>
              <a:buChar char="§"/>
            </a:pPr>
            <a:r>
              <a:rPr lang="en-US" sz="2000" dirty="0">
                <a:latin typeface="+mj-lt"/>
              </a:rPr>
              <a:t>A user can define the tools required for their Pipeline, without having to manually configure agents. </a:t>
            </a:r>
          </a:p>
          <a:p>
            <a:pPr>
              <a:buFont typeface="Wingdings" panose="05000000000000000000" pitchFamily="2" charset="2"/>
              <a:buChar char="§"/>
            </a:pPr>
            <a:r>
              <a:rPr lang="en-US" sz="2000" dirty="0">
                <a:latin typeface="+mj-lt"/>
              </a:rPr>
              <a:t>Any tool which can be packaged in a Docker container can be used with ease by making only minor edits to a </a:t>
            </a:r>
            <a:r>
              <a:rPr lang="en-US" sz="2000" dirty="0" err="1">
                <a:latin typeface="+mj-lt"/>
              </a:rPr>
              <a:t>Jenkinsfile</a:t>
            </a:r>
            <a:r>
              <a:rPr lang="en-US" sz="2000" dirty="0">
                <a:latin typeface="+mj-lt"/>
              </a:rPr>
              <a:t>.</a:t>
            </a:r>
          </a:p>
          <a:p>
            <a:pPr>
              <a:buFont typeface="Wingdings" panose="05000000000000000000" pitchFamily="2" charset="2"/>
              <a:buChar char="Ø"/>
            </a:pPr>
            <a:endParaRPr lang="en-US" sz="2000" dirty="0">
              <a:latin typeface="+mj-lt"/>
            </a:endParaRPr>
          </a:p>
          <a:p>
            <a:pPr marL="0" indent="0">
              <a:buNone/>
            </a:pPr>
            <a:r>
              <a:rPr lang="en-US" sz="2000" dirty="0">
                <a:latin typeface="+mj-lt"/>
              </a:rPr>
              <a:t>			</a:t>
            </a:r>
            <a:endParaRPr lang="en-IN" sz="2000" dirty="0">
              <a:latin typeface="+mj-lt"/>
            </a:endParaRPr>
          </a:p>
        </p:txBody>
      </p:sp>
      <p:pic>
        <p:nvPicPr>
          <p:cNvPr id="4" name="Picture 3">
            <a:extLst>
              <a:ext uri="{FF2B5EF4-FFF2-40B4-BE49-F238E27FC236}">
                <a16:creationId xmlns:a16="http://schemas.microsoft.com/office/drawing/2014/main" id="{0B5236E2-8ED5-4F21-A8CF-6FAEFFE5C2B7}"/>
              </a:ext>
            </a:extLst>
          </p:cNvPr>
          <p:cNvPicPr>
            <a:picLocks noChangeAspect="1"/>
          </p:cNvPicPr>
          <p:nvPr/>
        </p:nvPicPr>
        <p:blipFill>
          <a:blip r:embed="rId2"/>
          <a:stretch>
            <a:fillRect/>
          </a:stretch>
        </p:blipFill>
        <p:spPr>
          <a:xfrm>
            <a:off x="3209925" y="3087598"/>
            <a:ext cx="3875590" cy="3237067"/>
          </a:xfrm>
          <a:prstGeom prst="rect">
            <a:avLst/>
          </a:prstGeom>
        </p:spPr>
      </p:pic>
      <p:sp>
        <p:nvSpPr>
          <p:cNvPr id="5" name="TextBox 4">
            <a:extLst>
              <a:ext uri="{FF2B5EF4-FFF2-40B4-BE49-F238E27FC236}">
                <a16:creationId xmlns:a16="http://schemas.microsoft.com/office/drawing/2014/main" id="{50DB9E0A-C256-4E72-997B-20F4CF5152D3}"/>
              </a:ext>
            </a:extLst>
          </p:cNvPr>
          <p:cNvSpPr txBox="1"/>
          <p:nvPr/>
        </p:nvSpPr>
        <p:spPr>
          <a:xfrm>
            <a:off x="1895475" y="6155388"/>
            <a:ext cx="71437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Ref: </a:t>
            </a: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https://www.jenkins.io/doc/book/pipeline/docker/</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A8AF9223-89A3-4E0C-A0D3-2A0D644C6C91}"/>
              </a:ext>
            </a:extLst>
          </p:cNvPr>
          <p:cNvSpPr>
            <a:spLocks noGrp="1"/>
          </p:cNvSpPr>
          <p:nvPr>
            <p:ph type="sldNum" sz="quarter" idx="12"/>
          </p:nvPr>
        </p:nvSpPr>
        <p:spPr/>
        <p:txBody>
          <a:bodyPr/>
          <a:lstStyle/>
          <a:p>
            <a:fld id="{438D3575-D51B-4FE5-9089-846D2D5D42BC}" type="slidenum">
              <a:rPr lang="en-IN" smtClean="0"/>
              <a:t>51</a:t>
            </a:fld>
            <a:endParaRPr lang="en-IN"/>
          </a:p>
        </p:txBody>
      </p:sp>
    </p:spTree>
    <p:extLst>
      <p:ext uri="{BB962C8B-B14F-4D97-AF65-F5344CB8AC3E}">
        <p14:creationId xmlns:p14="http://schemas.microsoft.com/office/powerpoint/2010/main" val="1435899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A402B0-60FA-4D45-9DB2-216429C63985}"/>
              </a:ext>
            </a:extLst>
          </p:cNvPr>
          <p:cNvSpPr>
            <a:spLocks noGrp="1"/>
          </p:cNvSpPr>
          <p:nvPr>
            <p:ph idx="1"/>
          </p:nvPr>
        </p:nvSpPr>
        <p:spPr/>
        <p:txBody>
          <a:bodyPr>
            <a:normAutofit/>
          </a:bodyPr>
          <a:lstStyle/>
          <a:p>
            <a:pPr marL="0" indent="0">
              <a:buNone/>
            </a:pPr>
            <a:endParaRPr lang="en-IN" sz="4000" dirty="0"/>
          </a:p>
          <a:p>
            <a:pPr marL="0" indent="0">
              <a:buNone/>
            </a:pPr>
            <a:endParaRPr lang="en-IN" sz="4000" dirty="0"/>
          </a:p>
          <a:p>
            <a:pPr marL="0" indent="0">
              <a:buNone/>
            </a:pPr>
            <a:r>
              <a:rPr lang="en-IN" sz="4000" dirty="0"/>
              <a:t>                              THANKS</a:t>
            </a:r>
          </a:p>
        </p:txBody>
      </p:sp>
      <p:sp>
        <p:nvSpPr>
          <p:cNvPr id="2" name="Slide Number Placeholder 1">
            <a:extLst>
              <a:ext uri="{FF2B5EF4-FFF2-40B4-BE49-F238E27FC236}">
                <a16:creationId xmlns:a16="http://schemas.microsoft.com/office/drawing/2014/main" id="{52B392AC-AA6A-4F01-9E9B-23E571D82D3F}"/>
              </a:ext>
            </a:extLst>
          </p:cNvPr>
          <p:cNvSpPr>
            <a:spLocks noGrp="1"/>
          </p:cNvSpPr>
          <p:nvPr>
            <p:ph type="sldNum" sz="quarter" idx="12"/>
          </p:nvPr>
        </p:nvSpPr>
        <p:spPr/>
        <p:txBody>
          <a:bodyPr/>
          <a:lstStyle/>
          <a:p>
            <a:fld id="{438D3575-D51B-4FE5-9089-846D2D5D42BC}" type="slidenum">
              <a:rPr lang="en-IN" smtClean="0"/>
              <a:t>52</a:t>
            </a:fld>
            <a:endParaRPr lang="en-IN"/>
          </a:p>
        </p:txBody>
      </p:sp>
    </p:spTree>
    <p:extLst>
      <p:ext uri="{BB962C8B-B14F-4D97-AF65-F5344CB8AC3E}">
        <p14:creationId xmlns:p14="http://schemas.microsoft.com/office/powerpoint/2010/main" val="351512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3240-95BC-42F8-8353-589F93F7175A}"/>
              </a:ext>
            </a:extLst>
          </p:cNvPr>
          <p:cNvSpPr>
            <a:spLocks noGrp="1"/>
          </p:cNvSpPr>
          <p:nvPr>
            <p:ph type="title"/>
          </p:nvPr>
        </p:nvSpPr>
        <p:spPr>
          <a:xfrm>
            <a:off x="-2784296" y="102905"/>
            <a:ext cx="9288694" cy="840635"/>
          </a:xfrm>
        </p:spPr>
        <p:txBody>
          <a:bodyPr>
            <a:normAutofit/>
          </a:bodyPr>
          <a:lstStyle/>
          <a:p>
            <a:pPr algn="ctr"/>
            <a:r>
              <a:rPr lang="en-IN" sz="3600" b="1" dirty="0"/>
              <a:t>Benefits of CI/CD</a:t>
            </a:r>
          </a:p>
        </p:txBody>
      </p:sp>
      <p:sp>
        <p:nvSpPr>
          <p:cNvPr id="3" name="Content Placeholder 2">
            <a:extLst>
              <a:ext uri="{FF2B5EF4-FFF2-40B4-BE49-F238E27FC236}">
                <a16:creationId xmlns:a16="http://schemas.microsoft.com/office/drawing/2014/main" id="{AC53C1BD-845C-478C-8D9D-9AE7141491CB}"/>
              </a:ext>
            </a:extLst>
          </p:cNvPr>
          <p:cNvSpPr>
            <a:spLocks noGrp="1"/>
          </p:cNvSpPr>
          <p:nvPr>
            <p:ph idx="1"/>
          </p:nvPr>
        </p:nvSpPr>
        <p:spPr>
          <a:xfrm>
            <a:off x="303944" y="943540"/>
            <a:ext cx="8930060" cy="4194175"/>
          </a:xfrm>
        </p:spPr>
        <p:txBody>
          <a:bodyPr>
            <a:noAutofit/>
          </a:bodyPr>
          <a:lstStyle/>
          <a:p>
            <a:pPr>
              <a:buFont typeface="Wingdings" panose="05000000000000000000" pitchFamily="2" charset="2"/>
              <a:buChar char="§"/>
            </a:pPr>
            <a:r>
              <a:rPr lang="en-IN" sz="2200" dirty="0">
                <a:latin typeface="+mj-lt"/>
              </a:rPr>
              <a:t>Smaller Code Changes</a:t>
            </a:r>
          </a:p>
          <a:p>
            <a:pPr>
              <a:buFont typeface="Wingdings" panose="05000000000000000000" pitchFamily="2" charset="2"/>
              <a:buChar char="§"/>
            </a:pPr>
            <a:endParaRPr lang="en-IN" sz="2200" dirty="0">
              <a:latin typeface="+mj-lt"/>
            </a:endParaRPr>
          </a:p>
          <a:p>
            <a:pPr>
              <a:buFont typeface="Wingdings" panose="05000000000000000000" pitchFamily="2" charset="2"/>
              <a:buChar char="§"/>
            </a:pPr>
            <a:r>
              <a:rPr lang="en-IN" sz="2200" dirty="0">
                <a:latin typeface="+mj-lt"/>
              </a:rPr>
              <a:t>Faster Mean time to Resolution (MTTR)</a:t>
            </a:r>
          </a:p>
          <a:p>
            <a:pPr>
              <a:buFont typeface="Wingdings" panose="05000000000000000000" pitchFamily="2" charset="2"/>
              <a:buChar char="§"/>
            </a:pPr>
            <a:endParaRPr lang="en-IN" sz="2200" dirty="0">
              <a:latin typeface="+mj-lt"/>
            </a:endParaRPr>
          </a:p>
          <a:p>
            <a:pPr>
              <a:buFont typeface="Wingdings" panose="05000000000000000000" pitchFamily="2" charset="2"/>
              <a:buChar char="§"/>
            </a:pPr>
            <a:r>
              <a:rPr lang="en-IN" sz="2200" dirty="0">
                <a:latin typeface="+mj-lt"/>
              </a:rPr>
              <a:t>Increases Team Transparency and Accountability</a:t>
            </a:r>
          </a:p>
          <a:p>
            <a:pPr>
              <a:buFont typeface="Wingdings" panose="05000000000000000000" pitchFamily="2" charset="2"/>
              <a:buChar char="§"/>
            </a:pPr>
            <a:endParaRPr lang="en-IN" sz="2200" dirty="0">
              <a:latin typeface="+mj-lt"/>
            </a:endParaRPr>
          </a:p>
          <a:p>
            <a:pPr>
              <a:buFont typeface="Wingdings" panose="05000000000000000000" pitchFamily="2" charset="2"/>
              <a:buChar char="§"/>
            </a:pPr>
            <a:r>
              <a:rPr lang="en-IN" sz="2200" dirty="0">
                <a:latin typeface="+mj-lt"/>
              </a:rPr>
              <a:t>Faster Releases &amp; Effective Tests</a:t>
            </a:r>
          </a:p>
          <a:p>
            <a:pPr>
              <a:buFont typeface="Wingdings" panose="05000000000000000000" pitchFamily="2" charset="2"/>
              <a:buChar char="§"/>
            </a:pPr>
            <a:endParaRPr lang="en-IN" sz="2200" dirty="0">
              <a:latin typeface="+mj-lt"/>
            </a:endParaRPr>
          </a:p>
          <a:p>
            <a:pPr>
              <a:buFont typeface="Wingdings" panose="05000000000000000000" pitchFamily="2" charset="2"/>
              <a:buChar char="§"/>
            </a:pPr>
            <a:r>
              <a:rPr lang="en-IN" sz="2200" dirty="0">
                <a:latin typeface="+mj-lt"/>
              </a:rPr>
              <a:t>Customers are happy</a:t>
            </a:r>
          </a:p>
          <a:p>
            <a:pPr>
              <a:buFont typeface="Wingdings" panose="05000000000000000000" pitchFamily="2" charset="2"/>
              <a:buChar char="§"/>
            </a:pPr>
            <a:endParaRPr lang="en-IN" sz="2200" dirty="0">
              <a:latin typeface="+mj-lt"/>
            </a:endParaRPr>
          </a:p>
          <a:p>
            <a:pPr>
              <a:buFont typeface="Wingdings" panose="05000000000000000000" pitchFamily="2" charset="2"/>
              <a:buChar char="§"/>
            </a:pPr>
            <a:r>
              <a:rPr lang="en-IN" sz="2200" dirty="0">
                <a:latin typeface="+mj-lt"/>
              </a:rPr>
              <a:t>Reduce Costs</a:t>
            </a:r>
          </a:p>
          <a:p>
            <a:pPr>
              <a:buFont typeface="Wingdings" panose="05000000000000000000" pitchFamily="2" charset="2"/>
              <a:buChar char="§"/>
            </a:pPr>
            <a:endParaRPr lang="en-IN" sz="2200" dirty="0">
              <a:latin typeface="+mj-lt"/>
            </a:endParaRPr>
          </a:p>
          <a:p>
            <a:pPr>
              <a:buFont typeface="Wingdings" panose="05000000000000000000" pitchFamily="2" charset="2"/>
              <a:buChar char="§"/>
            </a:pPr>
            <a:r>
              <a:rPr lang="en-IN" sz="2200" dirty="0">
                <a:latin typeface="+mj-lt"/>
              </a:rPr>
              <a:t>Easy Maintenance</a:t>
            </a:r>
          </a:p>
          <a:p>
            <a:pPr>
              <a:buFont typeface="Wingdings" panose="05000000000000000000" pitchFamily="2" charset="2"/>
              <a:buChar char="§"/>
            </a:pPr>
            <a:endParaRPr lang="en-IN" sz="2200" dirty="0">
              <a:latin typeface="+mj-lt"/>
            </a:endParaRPr>
          </a:p>
        </p:txBody>
      </p:sp>
      <p:pic>
        <p:nvPicPr>
          <p:cNvPr id="5" name="Picture 4">
            <a:extLst>
              <a:ext uri="{FF2B5EF4-FFF2-40B4-BE49-F238E27FC236}">
                <a16:creationId xmlns:a16="http://schemas.microsoft.com/office/drawing/2014/main" id="{DCD8DE0F-2050-4291-B1C6-17BD754BF7AA}"/>
              </a:ext>
            </a:extLst>
          </p:cNvPr>
          <p:cNvPicPr>
            <a:picLocks noChangeAspect="1"/>
          </p:cNvPicPr>
          <p:nvPr/>
        </p:nvPicPr>
        <p:blipFill>
          <a:blip r:embed="rId2"/>
          <a:stretch>
            <a:fillRect/>
          </a:stretch>
        </p:blipFill>
        <p:spPr>
          <a:xfrm>
            <a:off x="6414499" y="2334245"/>
            <a:ext cx="4954365" cy="2436090"/>
          </a:xfrm>
          <a:prstGeom prst="rect">
            <a:avLst/>
          </a:prstGeom>
        </p:spPr>
      </p:pic>
      <p:sp>
        <p:nvSpPr>
          <p:cNvPr id="4" name="Slide Number Placeholder 3">
            <a:extLst>
              <a:ext uri="{FF2B5EF4-FFF2-40B4-BE49-F238E27FC236}">
                <a16:creationId xmlns:a16="http://schemas.microsoft.com/office/drawing/2014/main" id="{948F71E2-A24D-47D8-963C-472E7014CEB1}"/>
              </a:ext>
            </a:extLst>
          </p:cNvPr>
          <p:cNvSpPr>
            <a:spLocks noGrp="1"/>
          </p:cNvSpPr>
          <p:nvPr>
            <p:ph type="sldNum" sz="quarter" idx="12"/>
          </p:nvPr>
        </p:nvSpPr>
        <p:spPr/>
        <p:txBody>
          <a:bodyPr/>
          <a:lstStyle/>
          <a:p>
            <a:fld id="{5F27E9EF-95AA-4262-B414-80A02587C90F}" type="slidenum">
              <a:rPr lang="en-IN" smtClean="0"/>
              <a:t>6</a:t>
            </a:fld>
            <a:endParaRPr lang="en-IN"/>
          </a:p>
        </p:txBody>
      </p:sp>
    </p:spTree>
    <p:extLst>
      <p:ext uri="{BB962C8B-B14F-4D97-AF65-F5344CB8AC3E}">
        <p14:creationId xmlns:p14="http://schemas.microsoft.com/office/powerpoint/2010/main" val="16790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1731-AD96-451B-B158-64DE89FAEB82}"/>
              </a:ext>
            </a:extLst>
          </p:cNvPr>
          <p:cNvSpPr>
            <a:spLocks noGrp="1"/>
          </p:cNvSpPr>
          <p:nvPr>
            <p:ph type="title"/>
          </p:nvPr>
        </p:nvSpPr>
        <p:spPr>
          <a:xfrm>
            <a:off x="77912" y="118545"/>
            <a:ext cx="10515600" cy="1325563"/>
          </a:xfrm>
        </p:spPr>
        <p:txBody>
          <a:bodyPr>
            <a:normAutofit/>
          </a:bodyPr>
          <a:lstStyle/>
          <a:p>
            <a:r>
              <a:rPr lang="en-IN" sz="3600" b="1" dirty="0"/>
              <a:t>  CI /CD Features</a:t>
            </a:r>
          </a:p>
        </p:txBody>
      </p:sp>
      <p:sp>
        <p:nvSpPr>
          <p:cNvPr id="3" name="Content Placeholder 2">
            <a:extLst>
              <a:ext uri="{FF2B5EF4-FFF2-40B4-BE49-F238E27FC236}">
                <a16:creationId xmlns:a16="http://schemas.microsoft.com/office/drawing/2014/main" id="{21835F3E-5944-46A7-AAD5-E65364EE84A1}"/>
              </a:ext>
            </a:extLst>
          </p:cNvPr>
          <p:cNvSpPr>
            <a:spLocks noGrp="1"/>
          </p:cNvSpPr>
          <p:nvPr>
            <p:ph idx="1"/>
          </p:nvPr>
        </p:nvSpPr>
        <p:spPr>
          <a:xfrm>
            <a:off x="211476" y="1589320"/>
            <a:ext cx="10515600" cy="4351338"/>
          </a:xfrm>
        </p:spPr>
        <p:txBody>
          <a:bodyPr>
            <a:normAutofit/>
          </a:bodyPr>
          <a:lstStyle/>
          <a:p>
            <a:pPr>
              <a:buFont typeface="Wingdings" panose="05000000000000000000" pitchFamily="2" charset="2"/>
              <a:buChar char="§"/>
            </a:pPr>
            <a:r>
              <a:rPr lang="en-US" sz="2400" dirty="0">
                <a:latin typeface="+mj-lt"/>
              </a:rPr>
              <a:t>End-to-end security</a:t>
            </a:r>
          </a:p>
          <a:p>
            <a:pPr>
              <a:buFont typeface="Wingdings" panose="05000000000000000000" pitchFamily="2" charset="2"/>
              <a:buChar char="§"/>
            </a:pPr>
            <a:endParaRPr lang="en-US" sz="2400" dirty="0">
              <a:latin typeface="+mj-lt"/>
            </a:endParaRPr>
          </a:p>
          <a:p>
            <a:pPr>
              <a:buFont typeface="Wingdings" panose="05000000000000000000" pitchFamily="2" charset="2"/>
              <a:buChar char="§"/>
            </a:pPr>
            <a:r>
              <a:rPr lang="en-US" sz="2400" dirty="0">
                <a:latin typeface="+mj-lt"/>
              </a:rPr>
              <a:t>Ability to rollback with a fully reproducible audit trail</a:t>
            </a:r>
          </a:p>
          <a:p>
            <a:pPr>
              <a:buFont typeface="Wingdings" panose="05000000000000000000" pitchFamily="2" charset="2"/>
              <a:buChar char="§"/>
            </a:pPr>
            <a:endParaRPr lang="en-US" sz="2400" dirty="0">
              <a:latin typeface="+mj-lt"/>
            </a:endParaRPr>
          </a:p>
          <a:p>
            <a:pPr>
              <a:buFont typeface="Wingdings" panose="05000000000000000000" pitchFamily="2" charset="2"/>
              <a:buChar char="§"/>
            </a:pPr>
            <a:r>
              <a:rPr lang="en-US" sz="2400" dirty="0">
                <a:latin typeface="+mj-lt"/>
              </a:rPr>
              <a:t>Built-in observability and alerting</a:t>
            </a:r>
          </a:p>
          <a:p>
            <a:pPr>
              <a:buFont typeface="Wingdings" panose="05000000000000000000" pitchFamily="2" charset="2"/>
              <a:buChar char="§"/>
            </a:pPr>
            <a:endParaRPr lang="en-US" sz="2400" dirty="0">
              <a:latin typeface="+mj-lt"/>
            </a:endParaRPr>
          </a:p>
          <a:p>
            <a:pPr>
              <a:buFont typeface="Wingdings" panose="05000000000000000000" pitchFamily="2" charset="2"/>
              <a:buChar char="§"/>
            </a:pPr>
            <a:r>
              <a:rPr lang="en-US" sz="2400" dirty="0">
                <a:latin typeface="+mj-lt"/>
              </a:rPr>
              <a:t>A fast Mean Time to Deployment as well as a Fast Mean Time to Recovery</a:t>
            </a:r>
          </a:p>
          <a:p>
            <a:pPr>
              <a:buFont typeface="Wingdings" panose="05000000000000000000" pitchFamily="2" charset="2"/>
              <a:buChar char="§"/>
            </a:pPr>
            <a:endParaRPr lang="en-US" sz="2400" dirty="0">
              <a:latin typeface="+mj-lt"/>
            </a:endParaRPr>
          </a:p>
          <a:p>
            <a:pPr>
              <a:buFont typeface="Wingdings" panose="05000000000000000000" pitchFamily="2" charset="2"/>
              <a:buChar char="§"/>
            </a:pPr>
            <a:r>
              <a:rPr lang="en-US" sz="2400" dirty="0">
                <a:latin typeface="+mj-lt"/>
              </a:rPr>
              <a:t>Simple developer experience and workflows</a:t>
            </a:r>
            <a:endParaRPr lang="en-IN" sz="2400" dirty="0">
              <a:latin typeface="+mj-lt"/>
            </a:endParaRPr>
          </a:p>
        </p:txBody>
      </p:sp>
      <p:sp>
        <p:nvSpPr>
          <p:cNvPr id="4" name="Slide Number Placeholder 3">
            <a:extLst>
              <a:ext uri="{FF2B5EF4-FFF2-40B4-BE49-F238E27FC236}">
                <a16:creationId xmlns:a16="http://schemas.microsoft.com/office/drawing/2014/main" id="{4B51F91A-A92A-4960-A1F7-3A38AD0BF1E1}"/>
              </a:ext>
            </a:extLst>
          </p:cNvPr>
          <p:cNvSpPr>
            <a:spLocks noGrp="1"/>
          </p:cNvSpPr>
          <p:nvPr>
            <p:ph type="sldNum" sz="quarter" idx="12"/>
          </p:nvPr>
        </p:nvSpPr>
        <p:spPr/>
        <p:txBody>
          <a:bodyPr/>
          <a:lstStyle/>
          <a:p>
            <a:fld id="{5F27E9EF-95AA-4262-B414-80A02587C90F}" type="slidenum">
              <a:rPr lang="en-IN" smtClean="0"/>
              <a:t>7</a:t>
            </a:fld>
            <a:endParaRPr lang="en-IN"/>
          </a:p>
        </p:txBody>
      </p:sp>
    </p:spTree>
    <p:extLst>
      <p:ext uri="{BB962C8B-B14F-4D97-AF65-F5344CB8AC3E}">
        <p14:creationId xmlns:p14="http://schemas.microsoft.com/office/powerpoint/2010/main" val="352324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BAAB-09DA-43E7-AFCE-12A4C7B0A995}"/>
              </a:ext>
            </a:extLst>
          </p:cNvPr>
          <p:cNvSpPr>
            <a:spLocks noGrp="1"/>
          </p:cNvSpPr>
          <p:nvPr>
            <p:ph type="title"/>
          </p:nvPr>
        </p:nvSpPr>
        <p:spPr>
          <a:xfrm>
            <a:off x="-449173" y="118545"/>
            <a:ext cx="10868025" cy="1325563"/>
          </a:xfrm>
        </p:spPr>
        <p:txBody>
          <a:bodyPr>
            <a:noAutofit/>
          </a:bodyPr>
          <a:lstStyle/>
          <a:p>
            <a:pPr algn="ctr"/>
            <a:r>
              <a:rPr lang="en-IN" sz="3600" b="1" dirty="0"/>
              <a:t>      Continuous Integration / Continuous Delivery (CI/CD) </a:t>
            </a:r>
          </a:p>
        </p:txBody>
      </p:sp>
      <p:pic>
        <p:nvPicPr>
          <p:cNvPr id="1026" name="Picture 2">
            <a:extLst>
              <a:ext uri="{FF2B5EF4-FFF2-40B4-BE49-F238E27FC236}">
                <a16:creationId xmlns:a16="http://schemas.microsoft.com/office/drawing/2014/main" id="{7FCE7816-AA9D-411C-9743-2A8F78A2D6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3926" y="2177058"/>
            <a:ext cx="7488757" cy="42484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A1E24B6-FE8B-447A-800D-D49C39430699}"/>
              </a:ext>
            </a:extLst>
          </p:cNvPr>
          <p:cNvSpPr>
            <a:spLocks noGrp="1"/>
          </p:cNvSpPr>
          <p:nvPr>
            <p:ph type="sldNum" sz="quarter" idx="12"/>
          </p:nvPr>
        </p:nvSpPr>
        <p:spPr/>
        <p:txBody>
          <a:bodyPr/>
          <a:lstStyle/>
          <a:p>
            <a:fld id="{5F27E9EF-95AA-4262-B414-80A02587C90F}" type="slidenum">
              <a:rPr lang="en-IN" smtClean="0"/>
              <a:t>8</a:t>
            </a:fld>
            <a:endParaRPr lang="en-IN"/>
          </a:p>
        </p:txBody>
      </p:sp>
    </p:spTree>
    <p:extLst>
      <p:ext uri="{BB962C8B-B14F-4D97-AF65-F5344CB8AC3E}">
        <p14:creationId xmlns:p14="http://schemas.microsoft.com/office/powerpoint/2010/main" val="52141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8EBE-117F-419F-969E-1808638762F0}"/>
              </a:ext>
            </a:extLst>
          </p:cNvPr>
          <p:cNvSpPr>
            <a:spLocks noGrp="1"/>
          </p:cNvSpPr>
          <p:nvPr>
            <p:ph type="title"/>
          </p:nvPr>
        </p:nvSpPr>
        <p:spPr>
          <a:xfrm>
            <a:off x="-2424701" y="130254"/>
            <a:ext cx="9894870" cy="1068709"/>
          </a:xfrm>
        </p:spPr>
        <p:txBody>
          <a:bodyPr>
            <a:normAutofit/>
          </a:bodyPr>
          <a:lstStyle/>
          <a:p>
            <a:pPr algn="ctr"/>
            <a:r>
              <a:rPr lang="en-IN" sz="3600" b="1" dirty="0"/>
              <a:t>  CI/CD tools in the Market</a:t>
            </a:r>
          </a:p>
        </p:txBody>
      </p:sp>
      <p:pic>
        <p:nvPicPr>
          <p:cNvPr id="4" name="Content Placeholder 3">
            <a:extLst>
              <a:ext uri="{FF2B5EF4-FFF2-40B4-BE49-F238E27FC236}">
                <a16:creationId xmlns:a16="http://schemas.microsoft.com/office/drawing/2014/main" id="{9521A5F3-D300-439A-B800-37CFE6B7F2A0}"/>
              </a:ext>
            </a:extLst>
          </p:cNvPr>
          <p:cNvPicPr>
            <a:picLocks noGrp="1" noChangeAspect="1"/>
          </p:cNvPicPr>
          <p:nvPr>
            <p:ph idx="1"/>
          </p:nvPr>
        </p:nvPicPr>
        <p:blipFill>
          <a:blip r:embed="rId2"/>
          <a:stretch>
            <a:fillRect/>
          </a:stretch>
        </p:blipFill>
        <p:spPr>
          <a:xfrm>
            <a:off x="3143672" y="1052736"/>
            <a:ext cx="6264696" cy="5675010"/>
          </a:xfrm>
          <a:prstGeom prst="rect">
            <a:avLst/>
          </a:prstGeom>
        </p:spPr>
      </p:pic>
      <p:sp>
        <p:nvSpPr>
          <p:cNvPr id="3" name="Slide Number Placeholder 2">
            <a:extLst>
              <a:ext uri="{FF2B5EF4-FFF2-40B4-BE49-F238E27FC236}">
                <a16:creationId xmlns:a16="http://schemas.microsoft.com/office/drawing/2014/main" id="{DB41550B-5A25-4E58-9D21-CE09F144C9C2}"/>
              </a:ext>
            </a:extLst>
          </p:cNvPr>
          <p:cNvSpPr>
            <a:spLocks noGrp="1"/>
          </p:cNvSpPr>
          <p:nvPr>
            <p:ph type="sldNum" sz="quarter" idx="12"/>
          </p:nvPr>
        </p:nvSpPr>
        <p:spPr/>
        <p:txBody>
          <a:bodyPr/>
          <a:lstStyle/>
          <a:p>
            <a:fld id="{5F27E9EF-95AA-4262-B414-80A02587C90F}" type="slidenum">
              <a:rPr lang="en-IN" smtClean="0"/>
              <a:t>9</a:t>
            </a:fld>
            <a:endParaRPr lang="en-IN"/>
          </a:p>
        </p:txBody>
      </p:sp>
    </p:spTree>
    <p:extLst>
      <p:ext uri="{BB962C8B-B14F-4D97-AF65-F5344CB8AC3E}">
        <p14:creationId xmlns:p14="http://schemas.microsoft.com/office/powerpoint/2010/main" val="1070734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2914</Words>
  <Application>Microsoft Office PowerPoint</Application>
  <PresentationFormat>Widescreen</PresentationFormat>
  <Paragraphs>372</Paragraphs>
  <Slides>52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52</vt:i4>
      </vt:variant>
    </vt:vector>
  </HeadingPairs>
  <TitlesOfParts>
    <vt:vector size="59" baseType="lpstr">
      <vt:lpstr>Arial</vt:lpstr>
      <vt:lpstr>Bookman Old Style</vt:lpstr>
      <vt:lpstr>Calibri</vt:lpstr>
      <vt:lpstr>Calibri Light</vt:lpstr>
      <vt:lpstr>Wingdings</vt:lpstr>
      <vt:lpstr>Office Theme</vt:lpstr>
      <vt:lpstr>1_Office Theme</vt:lpstr>
      <vt:lpstr> Introduction to CI/CD using Jenkins</vt:lpstr>
      <vt:lpstr>Agenda</vt:lpstr>
      <vt:lpstr>PowerPoint Presentation</vt:lpstr>
      <vt:lpstr> What is Continuous Integration (CI)?</vt:lpstr>
      <vt:lpstr> What is Continuous Delivery (CD)?</vt:lpstr>
      <vt:lpstr>Benefits of CI/CD</vt:lpstr>
      <vt:lpstr>  CI /CD Features</vt:lpstr>
      <vt:lpstr>      Continuous Integration / Continuous Delivery (CI/CD) </vt:lpstr>
      <vt:lpstr>  CI/CD tools in the Market</vt:lpstr>
      <vt:lpstr> Comparison of CI/CD Tools</vt:lpstr>
      <vt:lpstr>PowerPoint Presentation</vt:lpstr>
      <vt:lpstr>  Overview of Jenkins</vt:lpstr>
      <vt:lpstr>         Jenkins Workflow</vt:lpstr>
      <vt:lpstr>  Jenkins Benefits &amp; Adoption</vt:lpstr>
      <vt:lpstr> Jenkins Integration</vt:lpstr>
      <vt:lpstr> Jenkins Architecture</vt:lpstr>
      <vt:lpstr> Important Jenkins Terms</vt:lpstr>
      <vt:lpstr> Jenkins Lifecycle</vt:lpstr>
      <vt:lpstr>PowerPoint Presentation</vt:lpstr>
      <vt:lpstr> Installing Jenkins </vt:lpstr>
      <vt:lpstr>  Jenkins Releases</vt:lpstr>
      <vt:lpstr> Platforms Supported</vt:lpstr>
      <vt:lpstr> Jenkins Dashboard</vt:lpstr>
      <vt:lpstr> Jenkins Workspace</vt:lpstr>
      <vt:lpstr>   Managing Plugins</vt:lpstr>
      <vt:lpstr> Installing &amp; Updating Plugins</vt:lpstr>
      <vt:lpstr>Uninstalling &amp; Disabling Plugin</vt:lpstr>
      <vt:lpstr>PowerPoint Presentation</vt:lpstr>
      <vt:lpstr>  Source Code Polling </vt:lpstr>
      <vt:lpstr> Source Code Polling </vt:lpstr>
      <vt:lpstr> Triggering Jenkins Build</vt:lpstr>
      <vt:lpstr> Jenkins Builds</vt:lpstr>
      <vt:lpstr>   Jenkins CLI</vt:lpstr>
      <vt:lpstr> Jenkins Architecture</vt:lpstr>
      <vt:lpstr> Jenkins Master</vt:lpstr>
      <vt:lpstr> Jenkins Slave Node</vt:lpstr>
      <vt:lpstr>  Configure Jenkins Master Slave Setup</vt:lpstr>
      <vt:lpstr>  Jenkins Distributed Build </vt:lpstr>
      <vt:lpstr> Support for Build Tools (Gradle, Maven, ANT)</vt:lpstr>
      <vt:lpstr>Parameterized Build &amp; Trigger</vt:lpstr>
      <vt:lpstr> Scheduling Jobs</vt:lpstr>
      <vt:lpstr>PowerPoint Presentation</vt:lpstr>
      <vt:lpstr>  What are Pipelines</vt:lpstr>
      <vt:lpstr> Benefits of Pipelines</vt:lpstr>
      <vt:lpstr> How Build Pipeline Works</vt:lpstr>
      <vt:lpstr> Jenkins Build Pipeline</vt:lpstr>
      <vt:lpstr> Overview of Pipeline as a Code</vt:lpstr>
      <vt:lpstr>  Overview of Jenkinsfile</vt:lpstr>
      <vt:lpstr>  Pipeline Script </vt:lpstr>
      <vt:lpstr>   Docker Plugin for Jenkins</vt:lpstr>
      <vt:lpstr>Using Docker with Pipeline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CI/CD</dc:title>
  <dc:creator>Chaitanya Gaajula</dc:creator>
  <cp:lastModifiedBy>Chaitanya Gaajula</cp:lastModifiedBy>
  <cp:revision>24</cp:revision>
  <dcterms:created xsi:type="dcterms:W3CDTF">2020-05-03T06:32:51Z</dcterms:created>
  <dcterms:modified xsi:type="dcterms:W3CDTF">2022-09-27T06:17:20Z</dcterms:modified>
</cp:coreProperties>
</file>