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9" r:id="rId7"/>
    <p:sldId id="268"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052E23-617C-4A47-8B67-3552670FF4CC}"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D5EE9-89F3-4DC8-8741-A5BF87F93B9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52E23-617C-4A47-8B67-3552670FF4CC}"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D5EE9-89F3-4DC8-8741-A5BF87F93B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52E23-617C-4A47-8B67-3552670FF4CC}"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D5EE9-89F3-4DC8-8741-A5BF87F93B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52E23-617C-4A47-8B67-3552670FF4CC}"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D5EE9-89F3-4DC8-8741-A5BF87F93B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052E23-617C-4A47-8B67-3552670FF4CC}"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D5EE9-89F3-4DC8-8741-A5BF87F93B9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052E23-617C-4A47-8B67-3552670FF4CC}"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D5EE9-89F3-4DC8-8741-A5BF87F93B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052E23-617C-4A47-8B67-3552670FF4CC}" type="datetimeFigureOut">
              <a:rPr lang="en-US" smtClean="0"/>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8D5EE9-89F3-4DC8-8741-A5BF87F93B9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052E23-617C-4A47-8B67-3552670FF4CC}" type="datetimeFigureOut">
              <a:rPr lang="en-US" smtClean="0"/>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8D5EE9-89F3-4DC8-8741-A5BF87F93B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052E23-617C-4A47-8B67-3552670FF4CC}" type="datetimeFigureOut">
              <a:rPr lang="en-US" smtClean="0"/>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8D5EE9-89F3-4DC8-8741-A5BF87F93B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52E23-617C-4A47-8B67-3552670FF4CC}"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D5EE9-89F3-4DC8-8741-A5BF87F93B9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52E23-617C-4A47-8B67-3552670FF4CC}"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D5EE9-89F3-4DC8-8741-A5BF87F93B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52E23-617C-4A47-8B67-3552670FF4CC}" type="datetimeFigureOut">
              <a:rPr lang="en-US" smtClean="0"/>
              <a:t>11/27/2020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D5EE9-89F3-4DC8-8741-A5BF87F93B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785794"/>
            <a:ext cx="364333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800" dirty="0" smtClean="0"/>
              <a:t>PROBLEM STATEMENT</a:t>
            </a:r>
            <a:endParaRPr lang="en-US" sz="2800" dirty="0"/>
          </a:p>
        </p:txBody>
      </p:sp>
      <p:sp>
        <p:nvSpPr>
          <p:cNvPr id="3" name="TextBox 2"/>
          <p:cNvSpPr txBox="1"/>
          <p:nvPr/>
        </p:nvSpPr>
        <p:spPr>
          <a:xfrm>
            <a:off x="0" y="2786058"/>
            <a:ext cx="9144000" cy="33239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a:t>We basically have  data relating to various news articles, their  writers, headlines  and the target variable (label) 0 stands for not fake news and 1 stands for fake news</a:t>
            </a:r>
            <a:r>
              <a:rPr lang="en-IN" sz="2400" dirty="0" smtClean="0"/>
              <a:t>. We </a:t>
            </a:r>
            <a:r>
              <a:rPr lang="en-IN" sz="2400" dirty="0"/>
              <a:t>have to build a model to predict whether the news is fake or not</a:t>
            </a:r>
            <a:r>
              <a:rPr lang="en-IN" sz="2400" dirty="0" smtClean="0"/>
              <a:t>. This </a:t>
            </a:r>
            <a:r>
              <a:rPr lang="en-IN" sz="2400" dirty="0"/>
              <a:t>problem is a very practical problem in our real life scenarios ,as in today’s time there is a huge spread of rumours/fake news which can lead to economic</a:t>
            </a:r>
            <a:r>
              <a:rPr lang="en-IN" sz="2400" dirty="0" smtClean="0"/>
              <a:t>, global </a:t>
            </a:r>
            <a:r>
              <a:rPr lang="en-IN" sz="2400" dirty="0"/>
              <a:t>and political consequences</a:t>
            </a:r>
            <a:r>
              <a:rPr lang="en-IN" sz="2400" dirty="0" smtClean="0"/>
              <a:t>. Also </a:t>
            </a:r>
            <a:r>
              <a:rPr lang="en-IN" sz="2400" dirty="0"/>
              <a:t>the news here in our dataset is majorly related to the recent us </a:t>
            </a:r>
            <a:r>
              <a:rPr lang="en-IN" sz="2400" dirty="0" smtClean="0"/>
              <a:t>elections , which </a:t>
            </a:r>
            <a:r>
              <a:rPr lang="en-IN" sz="2400" dirty="0"/>
              <a:t>was quite a hot topic for last few days.</a:t>
            </a:r>
            <a:endParaRPr lang="en-US" sz="2400" dirty="0"/>
          </a:p>
          <a:p>
            <a:endParaRPr lang="en-US" dirty="0"/>
          </a:p>
        </p:txBody>
      </p:sp>
      <p:sp>
        <p:nvSpPr>
          <p:cNvPr id="4" name="TextBox 3"/>
          <p:cNvSpPr txBox="1"/>
          <p:nvPr/>
        </p:nvSpPr>
        <p:spPr>
          <a:xfrm>
            <a:off x="142844" y="1428736"/>
            <a:ext cx="8572560"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2800" dirty="0" smtClean="0"/>
              <a:t>Precisely, building a classifier to detect whether the news is fake or not</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500174"/>
            <a:ext cx="8215370" cy="440120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800" dirty="0"/>
              <a:t>features = </a:t>
            </a:r>
            <a:r>
              <a:rPr lang="en-IN" sz="2800" dirty="0" err="1"/>
              <a:t>tf_vec.fit_transform</a:t>
            </a:r>
            <a:r>
              <a:rPr lang="en-IN" sz="2800" dirty="0"/>
              <a:t>(</a:t>
            </a:r>
            <a:r>
              <a:rPr lang="en-IN" sz="2800" dirty="0" err="1"/>
              <a:t>df</a:t>
            </a:r>
            <a:r>
              <a:rPr lang="en-IN" sz="2800" dirty="0"/>
              <a:t>['news'])</a:t>
            </a:r>
            <a:endParaRPr lang="en-US" sz="2800" dirty="0"/>
          </a:p>
          <a:p>
            <a:r>
              <a:rPr lang="en-IN" sz="2800" dirty="0"/>
              <a:t> </a:t>
            </a:r>
            <a:endParaRPr lang="en-US" sz="2800" dirty="0"/>
          </a:p>
          <a:p>
            <a:r>
              <a:rPr lang="en-IN" sz="2800" dirty="0"/>
              <a:t>X = features</a:t>
            </a:r>
            <a:endParaRPr lang="en-US" sz="2800" dirty="0"/>
          </a:p>
          <a:p>
            <a:r>
              <a:rPr lang="en-IN" sz="2800" dirty="0"/>
              <a:t>y = </a:t>
            </a:r>
            <a:r>
              <a:rPr lang="en-IN" sz="2800" dirty="0" err="1"/>
              <a:t>df</a:t>
            </a:r>
            <a:r>
              <a:rPr lang="en-IN" sz="2800" dirty="0"/>
              <a:t>['label</a:t>
            </a:r>
            <a:r>
              <a:rPr lang="en-IN" sz="2800" dirty="0" smtClean="0"/>
              <a:t>']</a:t>
            </a:r>
          </a:p>
          <a:p>
            <a:r>
              <a:rPr lang="en-US" sz="2800" dirty="0" smtClean="0"/>
              <a:t>Feature extraction and assortment of selection methods has been facilitated by the python’s “</a:t>
            </a:r>
            <a:r>
              <a:rPr lang="en-US" sz="2800" dirty="0" err="1" smtClean="0"/>
              <a:t>scikitlearn</a:t>
            </a:r>
            <a:r>
              <a:rPr lang="en-US" sz="2800" dirty="0" smtClean="0"/>
              <a:t>” library. For feature selection, the use of methods like simple bag-of-words and n-grams and then term frequency like </a:t>
            </a:r>
            <a:r>
              <a:rPr lang="en-US" sz="2800" dirty="0" err="1" smtClean="0"/>
              <a:t>tf-idf</a:t>
            </a:r>
            <a:r>
              <a:rPr lang="en-US" sz="2800" dirty="0" smtClean="0"/>
              <a:t> weighting can be done</a:t>
            </a:r>
            <a:endParaRPr lang="en-US" sz="2800" dirty="0"/>
          </a:p>
          <a:p>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5918" y="857232"/>
            <a:ext cx="4429156"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sz="3200" dirty="0" smtClean="0"/>
              <a:t>Best Model</a:t>
            </a:r>
            <a:endParaRPr lang="en-US" sz="3200" dirty="0"/>
          </a:p>
        </p:txBody>
      </p:sp>
      <p:sp>
        <p:nvSpPr>
          <p:cNvPr id="4" name="TextBox 3"/>
          <p:cNvSpPr txBox="1"/>
          <p:nvPr/>
        </p:nvSpPr>
        <p:spPr>
          <a:xfrm>
            <a:off x="642910" y="1785926"/>
            <a:ext cx="7858180" cy="48320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smtClean="0"/>
              <a:t>The results show that SVM and logistic regression classifier have the best performance on this dataset in the model, with SVM having a slightly better performance than logistic regression classifier. The same can be perceived from the f1 </a:t>
            </a:r>
            <a:r>
              <a:rPr lang="en-US" sz="2800" dirty="0" err="1" smtClean="0"/>
              <a:t>scores.Also</a:t>
            </a:r>
            <a:r>
              <a:rPr lang="en-US" sz="2800" dirty="0" smtClean="0"/>
              <a:t>, the training data is largely based on US politics and economics news so it has been observed in our test cases, that the news statements related to US politics have been correctly classified and fake news was detected. But the test cases which have news related to technology have been wrongly predicted.</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86908" cy="34163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IN" sz="3600" dirty="0" smtClean="0"/>
              <a:t>LOGISTIC REGRESSION RESULTS</a:t>
            </a:r>
          </a:p>
          <a:p>
            <a:endParaRPr lang="en-IN" sz="3600" dirty="0"/>
          </a:p>
          <a:p>
            <a:endParaRPr lang="en-IN" sz="3600" dirty="0" smtClean="0"/>
          </a:p>
          <a:p>
            <a:endParaRPr lang="en-IN" sz="3600" dirty="0"/>
          </a:p>
          <a:p>
            <a:r>
              <a:rPr lang="en-US" sz="3600" dirty="0" smtClean="0"/>
              <a:t/>
            </a:r>
            <a:br>
              <a:rPr lang="en-US" sz="3600" dirty="0" smtClean="0"/>
            </a:br>
            <a:endParaRPr lang="en-US" sz="3600" dirty="0"/>
          </a:p>
        </p:txBody>
      </p:sp>
      <p:pic>
        <p:nvPicPr>
          <p:cNvPr id="4" name="Picture 3" descr="lg.JPG"/>
          <p:cNvPicPr>
            <a:picLocks noChangeAspect="1"/>
          </p:cNvPicPr>
          <p:nvPr/>
        </p:nvPicPr>
        <p:blipFill>
          <a:blip r:embed="rId2"/>
          <a:stretch>
            <a:fillRect/>
          </a:stretch>
        </p:blipFill>
        <p:spPr>
          <a:xfrm>
            <a:off x="131642" y="2285992"/>
            <a:ext cx="8338309" cy="328614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428604"/>
            <a:ext cx="8715436" cy="58477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IN" sz="3200" dirty="0" smtClean="0"/>
              <a:t>CONCLUSION</a:t>
            </a:r>
            <a:endParaRPr lang="en-US" sz="3200" dirty="0"/>
          </a:p>
        </p:txBody>
      </p:sp>
      <p:sp>
        <p:nvSpPr>
          <p:cNvPr id="3" name="TextBox 2"/>
          <p:cNvSpPr txBox="1"/>
          <p:nvPr/>
        </p:nvSpPr>
        <p:spPr>
          <a:xfrm>
            <a:off x="285720" y="1214423"/>
            <a:ext cx="8643998" cy="526297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t>The fake news challenge is  vital  challenge which needs our attention in today’s  era of digital world  and is spreading rapidly like a wildfire as it becomes easier for information to reach the mass in various </a:t>
            </a:r>
            <a:r>
              <a:rPr lang="en-US" sz="2400" dirty="0" err="1" smtClean="0"/>
              <a:t>flavours</a:t>
            </a:r>
            <a:r>
              <a:rPr lang="en-US" sz="2400" dirty="0" smtClean="0"/>
              <a:t>. Reports have shown that, just like in the last US presidential elections, fake news can have a huge impact in politics and thereafter on the people like a domino effect. With the help of artificial intelligence, we can control and limit the spread of such misinformation more quickly and efficiently as compared to manual efforts. The work in this project proposes model which fine tunes the informational insight gained from the data at each step and then tries to make a prediction.. For future improvements, concepts like POS tagging, word2vec and topic </a:t>
            </a:r>
            <a:r>
              <a:rPr lang="en-US" sz="2400" dirty="0" err="1" smtClean="0"/>
              <a:t>modelling</a:t>
            </a:r>
            <a:r>
              <a:rPr lang="en-US" sz="2400" dirty="0" smtClean="0"/>
              <a:t> can be utilized. These will give the model a lot more depth in terms of feature extraction and fine-tuned classification.</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98" y="1071546"/>
            <a:ext cx="400052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3600" dirty="0" smtClean="0"/>
              <a:t>What is fake news?</a:t>
            </a:r>
            <a:endParaRPr lang="en-US" sz="3600" dirty="0"/>
          </a:p>
        </p:txBody>
      </p:sp>
      <p:sp>
        <p:nvSpPr>
          <p:cNvPr id="3" name="TextBox 2"/>
          <p:cNvSpPr txBox="1"/>
          <p:nvPr/>
        </p:nvSpPr>
        <p:spPr>
          <a:xfrm>
            <a:off x="214250" y="1928802"/>
            <a:ext cx="8929750" cy="1200329"/>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400" b="1" dirty="0" smtClean="0"/>
              <a:t>The term “Fake News” was a lot less unheard of and not prevalent a couple of decades ago but in this digital era of social media, it has surfaced as a huge monster.</a:t>
            </a:r>
            <a:endParaRPr lang="en-US" sz="2400" b="1" dirty="0"/>
          </a:p>
        </p:txBody>
      </p:sp>
      <p:sp>
        <p:nvSpPr>
          <p:cNvPr id="4" name="TextBox 3"/>
          <p:cNvSpPr txBox="1"/>
          <p:nvPr/>
        </p:nvSpPr>
        <p:spPr>
          <a:xfrm>
            <a:off x="785786" y="3571876"/>
            <a:ext cx="6858048"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3200" dirty="0" smtClean="0"/>
              <a:t>What kind of fake news do we have?</a:t>
            </a:r>
            <a:endParaRPr lang="en-US" sz="3200" dirty="0"/>
          </a:p>
        </p:txBody>
      </p:sp>
      <p:sp>
        <p:nvSpPr>
          <p:cNvPr id="5" name="TextBox 4"/>
          <p:cNvSpPr txBox="1"/>
          <p:nvPr/>
        </p:nvSpPr>
        <p:spPr>
          <a:xfrm>
            <a:off x="714348" y="4429132"/>
            <a:ext cx="6572264" cy="1077218"/>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sz="3200" dirty="0" smtClean="0"/>
              <a:t>We have news related to the recent us elections, politics and economics.</a:t>
            </a: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0"/>
            <a:ext cx="428628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3200" dirty="0" smtClean="0"/>
              <a:t>DOMAIN KNOWLEDGE</a:t>
            </a:r>
            <a:endParaRPr lang="en-US" sz="3200" dirty="0"/>
          </a:p>
        </p:txBody>
      </p:sp>
      <p:sp>
        <p:nvSpPr>
          <p:cNvPr id="3" name="TextBox 2"/>
          <p:cNvSpPr txBox="1"/>
          <p:nvPr/>
        </p:nvSpPr>
        <p:spPr>
          <a:xfrm>
            <a:off x="0" y="642918"/>
            <a:ext cx="9144000" cy="563231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sz="2400" b="1" dirty="0"/>
              <a:t>Herein the two major domains </a:t>
            </a:r>
            <a:r>
              <a:rPr lang="en-IN" sz="2400" b="1" dirty="0" smtClean="0"/>
              <a:t>are-</a:t>
            </a:r>
            <a:endParaRPr lang="en-US" sz="2400" b="1" dirty="0"/>
          </a:p>
          <a:p>
            <a:r>
              <a:rPr lang="en-IN" sz="2400" b="1" dirty="0" smtClean="0"/>
              <a:t>1,Machine </a:t>
            </a:r>
            <a:r>
              <a:rPr lang="en-IN" sz="2400" b="1" dirty="0"/>
              <a:t>learning-Machine Learning is the field of study that gives computers the capability to learn without being explicitly programmed. ML is one of the most exciting technologies that one would have ever come across. As it is evident from the name, it gives the computer that makes it more similar to humans: </a:t>
            </a:r>
            <a:r>
              <a:rPr lang="en-IN" sz="2400" b="1" i="1" dirty="0"/>
              <a:t>The ability to learn</a:t>
            </a:r>
            <a:r>
              <a:rPr lang="en-IN" sz="2400" b="1" dirty="0"/>
              <a:t>. Machine learning is actively being used today, perhaps in many more places than one would expect</a:t>
            </a:r>
            <a:r>
              <a:rPr lang="en-IN" sz="2400" b="1" dirty="0" smtClean="0"/>
              <a:t>.</a:t>
            </a:r>
            <a:endParaRPr lang="en-US" sz="2400" b="1" dirty="0"/>
          </a:p>
          <a:p>
            <a:r>
              <a:rPr lang="en-IN" sz="2400" b="1" dirty="0"/>
              <a:t>Machine learning is a broad concept we will be focusing on the concept of classification for this problem</a:t>
            </a:r>
            <a:endParaRPr lang="en-US" sz="2400" b="1" dirty="0"/>
          </a:p>
          <a:p>
            <a:r>
              <a:rPr lang="en-IN" sz="2400" b="1" dirty="0"/>
              <a:t>In Machine Learning and Statistics, Classification is the problem of identifying to which of a set of categories (sub populations), a new observation belongs to, on the basis of a training set of data containing observations and whose categories membership is </a:t>
            </a:r>
            <a:r>
              <a:rPr lang="en-IN" sz="2400" b="1" dirty="0" smtClean="0"/>
              <a:t>known.</a:t>
            </a:r>
            <a:endParaRPr lang="en-US" sz="2400" b="1" dirty="0"/>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500174"/>
            <a:ext cx="8215370"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2800" dirty="0" smtClean="0"/>
              <a:t>2</a:t>
            </a:r>
            <a:r>
              <a:rPr lang="en-IN" sz="2800" baseline="30000" dirty="0" smtClean="0"/>
              <a:t>nd</a:t>
            </a:r>
            <a:r>
              <a:rPr lang="en-IN" sz="2800" dirty="0" smtClean="0"/>
              <a:t> Domain and the main domain as our data is purely a text data</a:t>
            </a:r>
          </a:p>
          <a:p>
            <a:r>
              <a:rPr lang="en-IN" sz="2800" dirty="0" smtClean="0"/>
              <a:t>NLP-</a:t>
            </a:r>
            <a:r>
              <a:rPr lang="en-IN" sz="2800" dirty="0"/>
              <a:t>Natural language processing is a subfield of linguistics, computer science, and artificial intelligence concerned with the interactions between computers and human language, in particular how to program computers to process and analyze large amounts of natural language data.</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14338"/>
            <a:ext cx="8215370" cy="86177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sz="3200" dirty="0" smtClean="0"/>
              <a:t>Data Pre Processing/Data Cleaning</a:t>
            </a:r>
          </a:p>
          <a:p>
            <a:endParaRPr lang="en-US" dirty="0"/>
          </a:p>
        </p:txBody>
      </p:sp>
      <p:sp>
        <p:nvSpPr>
          <p:cNvPr id="5121" name="Rectangle 1"/>
          <p:cNvSpPr>
            <a:spLocks noChangeArrowheads="1"/>
          </p:cNvSpPr>
          <p:nvPr/>
        </p:nvSpPr>
        <p:spPr bwMode="auto">
          <a:xfrm>
            <a:off x="1142976" y="1214422"/>
            <a:ext cx="7143800" cy="489364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1.Tokenize Text-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t>
            </a:r>
            <a:r>
              <a:rPr kumimoji="0" lang="en-US" sz="2400" b="1" i="0" u="none" strike="noStrike" cap="none" normalizeH="0" baseline="0" dirty="0" smtClean="0">
                <a:ln>
                  <a:noFill/>
                </a:ln>
                <a:solidFill>
                  <a:srgbClr val="202124"/>
                </a:solidFill>
                <a:effectLst/>
                <a:latin typeface="Arial" pitchFamily="34" charset="0"/>
                <a:ea typeface="Calibri" pitchFamily="34" charset="0"/>
                <a:cs typeface="Arial" pitchFamily="34" charset="0"/>
              </a:rPr>
              <a:t>okenization</a:t>
            </a:r>
            <a:r>
              <a:rPr kumimoji="0" lang="en-US" sz="2400" b="0" i="0" u="none" strike="noStrike" cap="none" normalizeH="0" baseline="0" dirty="0" smtClean="0">
                <a:ln>
                  <a:noFill/>
                </a:ln>
                <a:solidFill>
                  <a:srgbClr val="202124"/>
                </a:solidFill>
                <a:effectLst/>
                <a:latin typeface="Calibri"/>
                <a:ea typeface="Calibri" pitchFamily="34" charset="0"/>
                <a:cs typeface="Arial" pitchFamily="34" charset="0"/>
              </a:rPr>
              <a:t> </a:t>
            </a:r>
            <a:r>
              <a:rPr kumimoji="0" lang="en-US" sz="2400" b="0" i="0" u="none" strike="noStrike" cap="none" normalizeH="0" baseline="0" dirty="0" smtClean="0">
                <a:ln>
                  <a:noFill/>
                </a:ln>
                <a:solidFill>
                  <a:srgbClr val="202124"/>
                </a:solidFill>
                <a:effectLst/>
                <a:latin typeface="Arial" pitchFamily="34" charset="0"/>
                <a:ea typeface="Calibri" pitchFamily="34" charset="0"/>
                <a:cs typeface="Arial" pitchFamily="34" charset="0"/>
              </a:rPr>
              <a:t>is the process of turning a meaningful piece of data, such as an account number, into a random string of characters called a token that has no meaningful value if breached. Tokens serve as reference to the original data, but cannot be used to guess those values.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2.Word Tokenization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1" i="0" u="none" strike="noStrike" cap="none" normalizeH="0" baseline="0" dirty="0" smtClean="0">
                <a:ln>
                  <a:noFill/>
                </a:ln>
                <a:solidFill>
                  <a:srgbClr val="222222"/>
                </a:solidFill>
                <a:effectLst/>
                <a:latin typeface="Arial" pitchFamily="34" charset="0"/>
                <a:ea typeface="Calibri" pitchFamily="34" charset="0"/>
                <a:cs typeface="Arial" pitchFamily="34" charset="0"/>
              </a:rPr>
              <a:t>Word tokenization</a:t>
            </a:r>
            <a:r>
              <a:rPr kumimoji="0" lang="en-US" sz="2400" b="0" i="0" u="none" strike="noStrike" cap="none" normalizeH="0" baseline="0" dirty="0" smtClean="0">
                <a:ln>
                  <a:noFill/>
                </a:ln>
                <a:solidFill>
                  <a:srgbClr val="222222"/>
                </a:solidFill>
                <a:effectLst/>
                <a:latin typeface="Calibri"/>
                <a:ea typeface="Calibri" pitchFamily="34" charset="0"/>
                <a:cs typeface="Arial" pitchFamily="34" charset="0"/>
              </a:rPr>
              <a:t> </a:t>
            </a:r>
            <a:r>
              <a:rPr kumimoji="0" lang="en-US" sz="24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is the process of splitting a large sample of text into</a:t>
            </a:r>
            <a:r>
              <a:rPr kumimoji="0" lang="en-US" sz="2400" b="0" i="0" u="none" strike="noStrike" cap="none" normalizeH="0" baseline="0" dirty="0" smtClean="0">
                <a:ln>
                  <a:noFill/>
                </a:ln>
                <a:solidFill>
                  <a:srgbClr val="222222"/>
                </a:solidFill>
                <a:effectLst/>
                <a:latin typeface="Calibri"/>
                <a:ea typeface="Calibri" pitchFamily="34" charset="0"/>
                <a:cs typeface="Arial" pitchFamily="34" charset="0"/>
              </a:rPr>
              <a:t> </a:t>
            </a:r>
            <a:r>
              <a:rPr kumimoji="0" lang="en-US" sz="2400" b="1" i="0" u="none" strike="noStrike" cap="none" normalizeH="0" baseline="0" dirty="0" smtClean="0">
                <a:ln>
                  <a:noFill/>
                </a:ln>
                <a:solidFill>
                  <a:srgbClr val="222222"/>
                </a:solidFill>
                <a:effectLst/>
                <a:latin typeface="Arial" pitchFamily="34" charset="0"/>
                <a:ea typeface="Calibri" pitchFamily="34" charset="0"/>
                <a:cs typeface="Arial" pitchFamily="34" charset="0"/>
              </a:rPr>
              <a:t>words</a:t>
            </a:r>
            <a:r>
              <a:rPr kumimoji="0" lang="en-US" sz="24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 This is a requirement in natural language processing tasks where each</a:t>
            </a:r>
            <a:r>
              <a:rPr kumimoji="0" lang="en-US" sz="2400" b="0" i="0" u="none" strike="noStrike" cap="none" normalizeH="0" baseline="0" dirty="0" smtClean="0">
                <a:ln>
                  <a:noFill/>
                </a:ln>
                <a:solidFill>
                  <a:srgbClr val="222222"/>
                </a:solidFill>
                <a:effectLst/>
                <a:latin typeface="Calibri"/>
                <a:ea typeface="Calibri" pitchFamily="34" charset="0"/>
                <a:cs typeface="Arial" pitchFamily="34" charset="0"/>
              </a:rPr>
              <a:t> </a:t>
            </a:r>
            <a:r>
              <a:rPr kumimoji="0" lang="en-US" sz="2400" b="1" i="0" u="none" strike="noStrike" cap="none" normalizeH="0" baseline="0" dirty="0" smtClean="0">
                <a:ln>
                  <a:noFill/>
                </a:ln>
                <a:solidFill>
                  <a:srgbClr val="222222"/>
                </a:solidFill>
                <a:effectLst/>
                <a:latin typeface="Arial" pitchFamily="34" charset="0"/>
                <a:ea typeface="Calibri" pitchFamily="34" charset="0"/>
                <a:cs typeface="Arial" pitchFamily="34" charset="0"/>
              </a:rPr>
              <a:t>word</a:t>
            </a:r>
            <a:r>
              <a:rPr kumimoji="0" lang="en-US" sz="2400" b="0" i="0" u="none" strike="noStrike" cap="none" normalizeH="0" baseline="0" dirty="0" smtClean="0">
                <a:ln>
                  <a:noFill/>
                </a:ln>
                <a:solidFill>
                  <a:srgbClr val="222222"/>
                </a:solidFill>
                <a:effectLst/>
                <a:latin typeface="Calibri"/>
                <a:ea typeface="Calibri" pitchFamily="34" charset="0"/>
                <a:cs typeface="Arial" pitchFamily="34" charset="0"/>
              </a:rPr>
              <a:t> </a:t>
            </a:r>
            <a:r>
              <a:rPr kumimoji="0" lang="en-US" sz="24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needs to be captured and subjected to further analysis like classifying and counting them for a particular sentiment etc.</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7403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lvl="0" eaLnBrk="0" fontAlgn="base" hangingPunct="0">
              <a:spcBef>
                <a:spcPct val="0"/>
              </a:spcBef>
              <a:spcAft>
                <a:spcPct val="0"/>
              </a:spcAft>
            </a:pP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eaLnBrk="0" fontAlgn="base" hangingPunct="0">
              <a:spcBef>
                <a:spcPct val="0"/>
              </a:spcBef>
              <a:spcAft>
                <a:spcPct val="0"/>
              </a:spcAf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3.Stop Word Removal</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0" i="0" u="none" strike="noStrike" cap="none" normalizeH="0" baseline="0" dirty="0" smtClean="0">
                <a:ln>
                  <a:noFill/>
                </a:ln>
                <a:solidFill>
                  <a:srgbClr val="202124"/>
                </a:solidFill>
                <a:effectLst/>
                <a:latin typeface="Arial" pitchFamily="34" charset="0"/>
                <a:ea typeface="Calibri" pitchFamily="34" charset="0"/>
                <a:cs typeface="Arial" pitchFamily="34" charset="0"/>
              </a:rPr>
              <a:t>The process of converting data to something a computer can understand is referred to as pre-processing. One of the major forms of pre-processing is to filter out useless data. In natural language processing, useless</a:t>
            </a:r>
            <a:r>
              <a:rPr lang="en-US" sz="2400" dirty="0">
                <a:solidFill>
                  <a:srgbClr val="202124"/>
                </a:solidFill>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words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(data), are referred to as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stop words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4.Stemming and Lemmatization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1" i="0" u="none" strike="noStrike" cap="none" normalizeH="0" baseline="0" dirty="0" smtClean="0">
                <a:ln>
                  <a:noFill/>
                </a:ln>
                <a:solidFill>
                  <a:srgbClr val="202124"/>
                </a:solidFill>
                <a:effectLst/>
                <a:latin typeface="Arial" pitchFamily="34" charset="0"/>
                <a:ea typeface="Calibri" pitchFamily="34" charset="0"/>
                <a:cs typeface="Arial" pitchFamily="34" charset="0"/>
              </a:rPr>
              <a:t>Stemming</a:t>
            </a:r>
            <a:r>
              <a:rPr lang="en-US" sz="2400" dirty="0">
                <a:solidFill>
                  <a:srgbClr val="202124"/>
                </a:solidFill>
                <a:ea typeface="Calibri" pitchFamily="34" charset="0"/>
                <a:cs typeface="Arial" pitchFamily="34" charset="0"/>
              </a:rPr>
              <a:t> </a:t>
            </a:r>
            <a:r>
              <a:rPr kumimoji="0" lang="en-US" sz="2400" b="0" i="0" u="none" strike="noStrike" cap="none" normalizeH="0" baseline="0" dirty="0" smtClean="0">
                <a:ln>
                  <a:noFill/>
                </a:ln>
                <a:solidFill>
                  <a:srgbClr val="202124"/>
                </a:solidFill>
                <a:effectLst/>
                <a:latin typeface="Arial" pitchFamily="34" charset="0"/>
                <a:ea typeface="Calibri" pitchFamily="34" charset="0"/>
                <a:cs typeface="Arial" pitchFamily="34" charset="0"/>
              </a:rPr>
              <a:t>and</a:t>
            </a:r>
            <a:r>
              <a:rPr lang="en-US" sz="2400" dirty="0">
                <a:solidFill>
                  <a:srgbClr val="202124"/>
                </a:solidFill>
                <a:ea typeface="Calibri" pitchFamily="34" charset="0"/>
                <a:cs typeface="Arial" pitchFamily="34" charset="0"/>
              </a:rPr>
              <a:t> </a:t>
            </a:r>
            <a:r>
              <a:rPr kumimoji="0" lang="en-US" sz="2400" b="1" i="0" u="none" strike="noStrike" cap="none" normalizeH="0" baseline="0" dirty="0" smtClean="0">
                <a:ln>
                  <a:noFill/>
                </a:ln>
                <a:solidFill>
                  <a:srgbClr val="202124"/>
                </a:solidFill>
                <a:effectLst/>
                <a:latin typeface="Arial" pitchFamily="34" charset="0"/>
                <a:ea typeface="Calibri" pitchFamily="34" charset="0"/>
                <a:cs typeface="Arial" pitchFamily="34" charset="0"/>
              </a:rPr>
              <a:t>Lemmatization</a:t>
            </a:r>
            <a:r>
              <a:rPr lang="en-US" sz="2400" dirty="0">
                <a:solidFill>
                  <a:srgbClr val="202124"/>
                </a:solidFill>
                <a:ea typeface="Calibri" pitchFamily="34" charset="0"/>
                <a:cs typeface="Arial" pitchFamily="34" charset="0"/>
              </a:rPr>
              <a:t> </a:t>
            </a:r>
            <a:r>
              <a:rPr kumimoji="0" lang="en-US" sz="2400" b="0" i="0" u="none" strike="noStrike" cap="none" normalizeH="0" baseline="0" dirty="0" smtClean="0">
                <a:ln>
                  <a:noFill/>
                </a:ln>
                <a:solidFill>
                  <a:srgbClr val="202124"/>
                </a:solidFill>
                <a:effectLst/>
                <a:latin typeface="Arial" pitchFamily="34" charset="0"/>
                <a:ea typeface="Calibri" pitchFamily="34" charset="0"/>
                <a:cs typeface="Arial" pitchFamily="34" charset="0"/>
              </a:rPr>
              <a:t>both generate the root form of the inflected words. The difference is that</a:t>
            </a:r>
            <a:r>
              <a:rPr lang="en-US" sz="2400" dirty="0">
                <a:solidFill>
                  <a:srgbClr val="202124"/>
                </a:solidFill>
                <a:ea typeface="Calibri" pitchFamily="34" charset="0"/>
                <a:cs typeface="Arial" pitchFamily="34" charset="0"/>
              </a:rPr>
              <a:t> </a:t>
            </a:r>
            <a:r>
              <a:rPr kumimoji="0" lang="en-US" sz="2400" b="1" i="0" u="none" strike="noStrike" cap="none" normalizeH="0" baseline="0" dirty="0" smtClean="0">
                <a:ln>
                  <a:noFill/>
                </a:ln>
                <a:solidFill>
                  <a:srgbClr val="202124"/>
                </a:solidFill>
                <a:effectLst/>
                <a:latin typeface="Arial" pitchFamily="34" charset="0"/>
                <a:ea typeface="Calibri" pitchFamily="34" charset="0"/>
                <a:cs typeface="Arial" pitchFamily="34" charset="0"/>
              </a:rPr>
              <a:t>stem</a:t>
            </a:r>
            <a:r>
              <a:rPr lang="en-US" sz="2400" dirty="0">
                <a:solidFill>
                  <a:srgbClr val="202124"/>
                </a:solidFill>
                <a:ea typeface="Calibri" pitchFamily="34" charset="0"/>
                <a:cs typeface="Arial" pitchFamily="34" charset="0"/>
              </a:rPr>
              <a:t> </a:t>
            </a:r>
            <a:r>
              <a:rPr kumimoji="0" lang="en-US" sz="2400" b="0" i="0" u="none" strike="noStrike" cap="none" normalizeH="0" baseline="0" dirty="0" smtClean="0">
                <a:ln>
                  <a:noFill/>
                </a:ln>
                <a:solidFill>
                  <a:srgbClr val="202124"/>
                </a:solidFill>
                <a:effectLst/>
                <a:latin typeface="Arial" pitchFamily="34" charset="0"/>
                <a:ea typeface="Calibri" pitchFamily="34" charset="0"/>
                <a:cs typeface="Arial" pitchFamily="34" charset="0"/>
              </a:rPr>
              <a:t>might not be an actual word whereas, lemma is an actual language word.</a:t>
            </a:r>
            <a:r>
              <a:rPr lang="en-US" sz="2400" dirty="0">
                <a:solidFill>
                  <a:srgbClr val="202124"/>
                </a:solidFill>
                <a:ea typeface="Calibri" pitchFamily="34" charset="0"/>
                <a:cs typeface="Arial" pitchFamily="34" charset="0"/>
              </a:rPr>
              <a:t> </a:t>
            </a:r>
            <a:r>
              <a:rPr kumimoji="0" lang="en-US" sz="2400" b="1" i="0" u="none" strike="noStrike" cap="none" normalizeH="0" baseline="0" dirty="0" smtClean="0">
                <a:ln>
                  <a:noFill/>
                </a:ln>
                <a:solidFill>
                  <a:srgbClr val="202124"/>
                </a:solidFill>
                <a:effectLst/>
                <a:latin typeface="Arial" pitchFamily="34" charset="0"/>
                <a:ea typeface="Calibri" pitchFamily="34" charset="0"/>
                <a:cs typeface="Arial" pitchFamily="34" charset="0"/>
              </a:rPr>
              <a:t>Stemming</a:t>
            </a:r>
            <a:r>
              <a:rPr lang="en-US" sz="2400" dirty="0">
                <a:solidFill>
                  <a:srgbClr val="202124"/>
                </a:solidFill>
                <a:ea typeface="Calibri" pitchFamily="34" charset="0"/>
                <a:cs typeface="Arial" pitchFamily="34" charset="0"/>
              </a:rPr>
              <a:t> </a:t>
            </a:r>
            <a:r>
              <a:rPr kumimoji="0" lang="en-US" sz="2400" b="0" i="0" u="none" strike="noStrike" cap="none" normalizeH="0" baseline="0" dirty="0" smtClean="0">
                <a:ln>
                  <a:noFill/>
                </a:ln>
                <a:solidFill>
                  <a:srgbClr val="202124"/>
                </a:solidFill>
                <a:effectLst/>
                <a:latin typeface="Arial" pitchFamily="34" charset="0"/>
                <a:ea typeface="Calibri" pitchFamily="34" charset="0"/>
                <a:cs typeface="Arial" pitchFamily="34" charset="0"/>
              </a:rPr>
              <a:t>follows an algorithm with steps to perform on the words which makes it </a:t>
            </a:r>
            <a:r>
              <a:rPr kumimoji="0" lang="en-US" sz="2400" b="0" i="0" u="none" strike="noStrike" cap="none" normalizeH="0" baseline="0" dirty="0" err="1" smtClean="0">
                <a:ln>
                  <a:noFill/>
                </a:ln>
                <a:solidFill>
                  <a:srgbClr val="202124"/>
                </a:solidFill>
                <a:effectLst/>
                <a:latin typeface="Arial" pitchFamily="34" charset="0"/>
                <a:ea typeface="Calibri" pitchFamily="34" charset="0"/>
                <a:cs typeface="Arial" pitchFamily="34" charset="0"/>
              </a:rPr>
              <a:t>faster.For</a:t>
            </a:r>
            <a:r>
              <a:rPr kumimoji="0" lang="en-US" sz="2400" b="0" i="0" u="none" strike="noStrike" cap="none" normalizeH="0" baseline="0" dirty="0" smtClean="0">
                <a:ln>
                  <a:noFill/>
                </a:ln>
                <a:solidFill>
                  <a:srgbClr val="202124"/>
                </a:solidFill>
                <a:effectLst/>
                <a:latin typeface="Arial" pitchFamily="34" charset="0"/>
                <a:ea typeface="Calibri" pitchFamily="34" charset="0"/>
                <a:cs typeface="Arial" pitchFamily="34" charset="0"/>
              </a:rPr>
              <a:t> my dataset I have used lemmatization</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eaLnBrk="0" fontAlgn="base" hangingPunct="0">
              <a:spcBef>
                <a:spcPct val="0"/>
              </a:spcBef>
              <a:spcAft>
                <a:spcPct val="0"/>
              </a:spcAf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5.And the most import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tf-idf</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vectorization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0" i="0" u="none" strike="noStrike" cap="none" normalizeH="0" baseline="0" dirty="0" smtClean="0">
                <a:ln>
                  <a:noFill/>
                </a:ln>
                <a:solidFill>
                  <a:srgbClr val="292929"/>
                </a:solidFill>
                <a:effectLst/>
                <a:latin typeface="Georgia" pitchFamily="18" charset="0"/>
                <a:ea typeface="Calibri" pitchFamily="34" charset="0"/>
                <a:cs typeface="Times New Roman" pitchFamily="18" charset="0"/>
              </a:rPr>
              <a:t> TF-IDF is an abbreviation for Term Frequency Inverse Document Frequency. This is very common algorithm to transform text into a meaningful representation of numbers which is used to fit machine algorithm for prediction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1" u="none" strike="noStrike" cap="none" normalizeH="0" baseline="0" dirty="0" err="1" smtClean="0">
                <a:ln>
                  <a:noFill/>
                </a:ln>
                <a:solidFill>
                  <a:schemeClr val="tx1"/>
                </a:solidFill>
                <a:effectLst/>
                <a:latin typeface="Georgia" pitchFamily="18" charset="0"/>
                <a:ea typeface="Calibri" pitchFamily="34" charset="0"/>
                <a:cs typeface="Times New Roman" pitchFamily="18" charset="0"/>
              </a:rPr>
              <a:t>tf-idf</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consider overall documents of weight of words.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214290"/>
            <a:ext cx="6572296" cy="46166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sz="2400" dirty="0" smtClean="0"/>
              <a:t>SOME  OBSERVATIONS FROM VISUALISATIONS</a:t>
            </a:r>
            <a:endParaRPr lang="en-US" sz="2400" dirty="0"/>
          </a:p>
        </p:txBody>
      </p:sp>
      <p:sp>
        <p:nvSpPr>
          <p:cNvPr id="3" name="TextBox 2"/>
          <p:cNvSpPr txBox="1"/>
          <p:nvPr/>
        </p:nvSpPr>
        <p:spPr>
          <a:xfrm>
            <a:off x="357158" y="1000108"/>
            <a:ext cx="8501090" cy="526297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IN" sz="2800" dirty="0"/>
              <a:t>-equal data for both the labels 0 and 1</a:t>
            </a:r>
            <a:endParaRPr lang="en-US" sz="2800" dirty="0"/>
          </a:p>
          <a:p>
            <a:r>
              <a:rPr lang="en-IN" sz="2800" dirty="0"/>
              <a:t>-data for fake and not fake is very similar</a:t>
            </a:r>
            <a:endParaRPr lang="en-US" sz="2800" dirty="0"/>
          </a:p>
          <a:p>
            <a:r>
              <a:rPr lang="en-IN" sz="2800" dirty="0"/>
              <a:t>-only a few things, like presence of </a:t>
            </a:r>
            <a:r>
              <a:rPr lang="en-IN" sz="2800" dirty="0" err="1"/>
              <a:t>mr</a:t>
            </a:r>
            <a:r>
              <a:rPr lang="en-IN" sz="2800" dirty="0"/>
              <a:t> and </a:t>
            </a:r>
            <a:r>
              <a:rPr lang="en-IN" sz="2800" dirty="0" err="1"/>
              <a:t>mrs</a:t>
            </a:r>
            <a:r>
              <a:rPr lang="en-IN" sz="2800" dirty="0"/>
              <a:t> in the not fake news, occurrences of word may ,often in fake news.</a:t>
            </a:r>
            <a:endParaRPr lang="en-US" sz="2800" dirty="0"/>
          </a:p>
          <a:p>
            <a:r>
              <a:rPr lang="en-IN" sz="2800" dirty="0"/>
              <a:t>-data is all about elections, mostly revolving around trump, Hillary Clinton, campaigns </a:t>
            </a:r>
            <a:endParaRPr lang="en-US" sz="2800" dirty="0"/>
          </a:p>
          <a:p>
            <a:r>
              <a:rPr lang="en-IN" sz="2800" dirty="0"/>
              <a:t>             -the id is unique </a:t>
            </a:r>
            <a:endParaRPr lang="en-US" sz="2800" dirty="0"/>
          </a:p>
          <a:p>
            <a:r>
              <a:rPr lang="en-IN" sz="2800" dirty="0"/>
              <a:t>            -we can also observe </a:t>
            </a:r>
            <a:r>
              <a:rPr lang="en-IN" sz="2800" dirty="0" err="1"/>
              <a:t>thier</a:t>
            </a:r>
            <a:r>
              <a:rPr lang="en-IN" sz="2800" dirty="0"/>
              <a:t> are 4165</a:t>
            </a:r>
            <a:endParaRPr lang="en-US" sz="2800" dirty="0"/>
          </a:p>
          <a:p>
            <a:r>
              <a:rPr lang="en-IN" sz="2800" dirty="0"/>
              <a:t>            Unique authors and top 10 authors can be seen while plotting </a:t>
            </a:r>
            <a:r>
              <a:rPr lang="en-IN" sz="2800" dirty="0" err="1"/>
              <a:t>barplot</a:t>
            </a:r>
            <a:r>
              <a:rPr lang="en-IN" sz="2800" dirty="0"/>
              <a:t> by value counts</a:t>
            </a:r>
            <a:endParaRPr lang="en-US" sz="2800" dirty="0"/>
          </a:p>
          <a:p>
            <a:r>
              <a:rPr lang="en-IN" sz="2800" dirty="0"/>
              <a:t>-in cleaning of the </a:t>
            </a:r>
            <a:r>
              <a:rPr lang="en-IN" sz="2800" dirty="0" err="1"/>
              <a:t>texts,there</a:t>
            </a:r>
            <a:r>
              <a:rPr lang="en-IN" sz="2800" dirty="0"/>
              <a:t> were many </a:t>
            </a:r>
            <a:r>
              <a:rPr lang="en-IN" sz="2800" dirty="0" err="1"/>
              <a:t>symbols,links,punctuations</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0"/>
            <a:ext cx="5000660"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UNICODE</a:t>
            </a:r>
            <a:endPar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TextBox 2"/>
          <p:cNvSpPr txBox="1"/>
          <p:nvPr/>
        </p:nvSpPr>
        <p:spPr>
          <a:xfrm>
            <a:off x="571472" y="642918"/>
            <a:ext cx="8072494" cy="304698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b="1" dirty="0"/>
              <a:t>Unicode</a:t>
            </a:r>
            <a:r>
              <a:rPr lang="en-US" sz="2400" dirty="0"/>
              <a:t> is a standard encoding system to represent text electronically and currently supports more than a million </a:t>
            </a:r>
            <a:r>
              <a:rPr lang="en-US" sz="2400" b="1" dirty="0"/>
              <a:t>characters</a:t>
            </a:r>
            <a:r>
              <a:rPr lang="en-US" sz="2400" dirty="0"/>
              <a:t>. </a:t>
            </a:r>
            <a:r>
              <a:rPr lang="en-US" sz="2400" b="1" dirty="0"/>
              <a:t>Unicode</a:t>
            </a:r>
            <a:r>
              <a:rPr lang="en-US" sz="2400" dirty="0"/>
              <a:t> is implemented in different encodings such as UTF-8, UTF-16 and UTF-32. The difference between these encodings has to do with the number of bytes used to store each </a:t>
            </a:r>
            <a:r>
              <a:rPr lang="en-US" sz="2400" b="1" dirty="0"/>
              <a:t>Unicode </a:t>
            </a:r>
            <a:r>
              <a:rPr lang="en-US" sz="2400" b="1" dirty="0" err="1" smtClean="0"/>
              <a:t>character.While</a:t>
            </a:r>
            <a:r>
              <a:rPr lang="en-US" sz="2400" b="1" dirty="0" smtClean="0"/>
              <a:t> loading our dataset I enabled latin-1,Many of the characters were </a:t>
            </a:r>
            <a:r>
              <a:rPr lang="en-US" sz="2400" b="1" dirty="0" err="1" smtClean="0"/>
              <a:t>were</a:t>
            </a:r>
            <a:r>
              <a:rPr lang="en-US" sz="2400" b="1" dirty="0" smtClean="0"/>
              <a:t> </a:t>
            </a:r>
            <a:r>
              <a:rPr lang="en-US" sz="2400" b="1" dirty="0" err="1" smtClean="0"/>
              <a:t>unicoded</a:t>
            </a:r>
            <a:endParaRPr lang="en-US" sz="2400" dirty="0"/>
          </a:p>
        </p:txBody>
      </p:sp>
      <p:sp>
        <p:nvSpPr>
          <p:cNvPr id="4" name="TextBox 3"/>
          <p:cNvSpPr txBox="1"/>
          <p:nvPr/>
        </p:nvSpPr>
        <p:spPr>
          <a:xfrm>
            <a:off x="428596" y="4000504"/>
            <a:ext cx="8215370" cy="206210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3200" dirty="0" smtClean="0"/>
              <a:t>How to remove them?</a:t>
            </a:r>
          </a:p>
          <a:p>
            <a:r>
              <a:rPr lang="en-US" sz="3200" dirty="0" err="1" smtClean="0"/>
              <a:t>df</a:t>
            </a:r>
            <a:r>
              <a:rPr lang="en-US" sz="3200" dirty="0" smtClean="0"/>
              <a:t>["news"]=</a:t>
            </a:r>
            <a:r>
              <a:rPr lang="en-US" sz="3200" dirty="0" err="1" smtClean="0"/>
              <a:t>df.news.str.replace</a:t>
            </a:r>
            <a:r>
              <a:rPr lang="en-US" sz="3200" dirty="0" smtClean="0"/>
              <a:t>('[^\w\.]',' ')</a:t>
            </a:r>
          </a:p>
          <a:p>
            <a:r>
              <a:rPr lang="en-US" sz="3200" dirty="0"/>
              <a:t>The \w </a:t>
            </a:r>
            <a:r>
              <a:rPr lang="en-US" sz="3200" dirty="0" err="1"/>
              <a:t>metacharacter</a:t>
            </a:r>
            <a:r>
              <a:rPr lang="en-US" sz="3200" dirty="0"/>
              <a:t> is used to find a word character.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2322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sz="2800" dirty="0" smtClean="0"/>
              <a:t>Building the model</a:t>
            </a:r>
            <a:endParaRPr lang="en-US" sz="2800" dirty="0"/>
          </a:p>
        </p:txBody>
      </p:sp>
      <p:sp>
        <p:nvSpPr>
          <p:cNvPr id="3" name="TextBox 2"/>
          <p:cNvSpPr txBox="1"/>
          <p:nvPr/>
        </p:nvSpPr>
        <p:spPr>
          <a:xfrm>
            <a:off x="0" y="1164134"/>
            <a:ext cx="9001156" cy="569386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800" dirty="0" smtClean="0"/>
              <a:t>The performance of a classifier may vary based on the size and quality of the text data (or corpus) and also the features of the text vectors. Common noisy </a:t>
            </a:r>
            <a:r>
              <a:rPr lang="en-US" sz="2800" dirty="0" err="1" smtClean="0"/>
              <a:t>wordscalled</a:t>
            </a:r>
            <a:r>
              <a:rPr lang="en-US" sz="2800" dirty="0" smtClean="0"/>
              <a:t> ‘</a:t>
            </a:r>
            <a:r>
              <a:rPr lang="en-US" sz="2800" dirty="0" err="1" smtClean="0"/>
              <a:t>stopwords</a:t>
            </a:r>
            <a:r>
              <a:rPr lang="en-US" sz="2800" dirty="0" smtClean="0"/>
              <a:t>’ are less important words when it comes to text feature extraction, they don’t contribute towards the actual meaning of a sentence and they only contribute towards feature dimensionality and may be discarded for better performance. This helps in reducing the size/dimensionality of the text corpus and add text context for feature extraction. Also, lemmatization is used to convert words to their core meaning and this result in multiple word conversion into a single discrete representation </a:t>
            </a:r>
          </a:p>
          <a:p>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830</Words>
  <Application>Microsoft Office PowerPoint</Application>
  <PresentationFormat>On-screen Show (4:3)</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dc:creator>
  <cp:lastModifiedBy>COMP</cp:lastModifiedBy>
  <cp:revision>2</cp:revision>
  <dcterms:created xsi:type="dcterms:W3CDTF">2020-11-26T19:43:56Z</dcterms:created>
  <dcterms:modified xsi:type="dcterms:W3CDTF">2020-11-26T21:05:51Z</dcterms:modified>
</cp:coreProperties>
</file>