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8" r:id="rId3"/>
    <p:sldId id="269" r:id="rId4"/>
    <p:sldId id="259" r:id="rId5"/>
    <p:sldId id="262" r:id="rId6"/>
    <p:sldId id="270" r:id="rId7"/>
    <p:sldId id="271" r:id="rId8"/>
    <p:sldId id="263" r:id="rId9"/>
    <p:sldId id="264" r:id="rId10"/>
    <p:sldId id="266" r:id="rId11"/>
    <p:sldId id="272" r:id="rId12"/>
    <p:sldId id="267" r:id="rId13"/>
    <p:sldId id="268" r:id="rId14"/>
    <p:sldId id="26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412" autoAdjust="0"/>
    <p:restoredTop sz="94624" autoAdjust="0"/>
  </p:normalViewPr>
  <p:slideViewPr>
    <p:cSldViewPr>
      <p:cViewPr varScale="1">
        <p:scale>
          <a:sx n="69" d="100"/>
          <a:sy n="69" d="100"/>
        </p:scale>
        <p:origin x="-146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88C57B-DCDD-459B-BB5A-628F7E327028}" type="datetimeFigureOut">
              <a:rPr lang="en-US" smtClean="0"/>
              <a:t>12/6/2020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A08E5A-7524-4B33-AE77-E0946E9008A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CFBD43-1A48-4C46-8D94-C36A3B35EDD3}"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238D5-B1C2-42C0-A402-6712A2F69B4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CFBD43-1A48-4C46-8D94-C36A3B35EDD3}"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238D5-B1C2-42C0-A402-6712A2F69B4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CFBD43-1A48-4C46-8D94-C36A3B35EDD3}"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238D5-B1C2-42C0-A402-6712A2F69B4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CFBD43-1A48-4C46-8D94-C36A3B35EDD3}"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238D5-B1C2-42C0-A402-6712A2F69B4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CFBD43-1A48-4C46-8D94-C36A3B35EDD3}"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238D5-B1C2-42C0-A402-6712A2F69B4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CFBD43-1A48-4C46-8D94-C36A3B35EDD3}" type="datetimeFigureOut">
              <a:rPr lang="en-US" smtClean="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238D5-B1C2-42C0-A402-6712A2F69B4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CFBD43-1A48-4C46-8D94-C36A3B35EDD3}" type="datetimeFigureOut">
              <a:rPr lang="en-US" smtClean="0"/>
              <a:t>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5238D5-B1C2-42C0-A402-6712A2F69B4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CFBD43-1A48-4C46-8D94-C36A3B35EDD3}" type="datetimeFigureOut">
              <a:rPr lang="en-US" smtClean="0"/>
              <a:t>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5238D5-B1C2-42C0-A402-6712A2F69B4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CFBD43-1A48-4C46-8D94-C36A3B35EDD3}" type="datetimeFigureOut">
              <a:rPr lang="en-US" smtClean="0"/>
              <a:t>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5238D5-B1C2-42C0-A402-6712A2F69B4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CFBD43-1A48-4C46-8D94-C36A3B35EDD3}" type="datetimeFigureOut">
              <a:rPr lang="en-US" smtClean="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238D5-B1C2-42C0-A402-6712A2F69B4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CFBD43-1A48-4C46-8D94-C36A3B35EDD3}" type="datetimeFigureOut">
              <a:rPr lang="en-US" smtClean="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238D5-B1C2-42C0-A402-6712A2F69B4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CFBD43-1A48-4C46-8D94-C36A3B35EDD3}" type="datetimeFigureOut">
              <a:rPr lang="en-US" smtClean="0"/>
              <a:t>12/6/2020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5238D5-B1C2-42C0-A402-6712A2F69B4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Binary_classification"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5852" y="0"/>
            <a:ext cx="6429420" cy="52322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n-IN" sz="2800" dirty="0" smtClean="0"/>
              <a:t>PROBLEM STATEMENT</a:t>
            </a:r>
            <a:endParaRPr lang="en-US" sz="2800" dirty="0"/>
          </a:p>
        </p:txBody>
      </p:sp>
      <p:sp>
        <p:nvSpPr>
          <p:cNvPr id="4" name="TextBox 3"/>
          <p:cNvSpPr txBox="1"/>
          <p:nvPr/>
        </p:nvSpPr>
        <p:spPr>
          <a:xfrm>
            <a:off x="285720" y="1071546"/>
            <a:ext cx="8572560" cy="295465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smtClean="0"/>
              <a:t>Keeping online conversations constructive and inclusive is a crucial task for platform providers. Automatic classification of toxic comments, such as hate speech, threats, and insults, can help in keeping discussions </a:t>
            </a:r>
            <a:r>
              <a:rPr lang="en-US" sz="2400" dirty="0" err="1" smtClean="0"/>
              <a:t>fruitful.So</a:t>
            </a:r>
            <a:r>
              <a:rPr lang="en-US" sz="2400" dirty="0" smtClean="0"/>
              <a:t> basically we have given a dataset which has various </a:t>
            </a:r>
            <a:r>
              <a:rPr lang="en-US" sz="2400" dirty="0" err="1" smtClean="0"/>
              <a:t>comment_texts,we</a:t>
            </a:r>
            <a:r>
              <a:rPr lang="en-US" sz="2400" dirty="0" smtClean="0"/>
              <a:t> have to build a classifier which helps us in classification of the type of toxicity in the comment</a:t>
            </a:r>
          </a:p>
          <a:p>
            <a:endParaRPr lang="en-US" dirty="0"/>
          </a:p>
        </p:txBody>
      </p:sp>
      <p:sp>
        <p:nvSpPr>
          <p:cNvPr id="5" name="TextBox 4"/>
          <p:cNvSpPr txBox="1"/>
          <p:nvPr/>
        </p:nvSpPr>
        <p:spPr>
          <a:xfrm>
            <a:off x="285720" y="4286256"/>
            <a:ext cx="8572528" cy="224676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IN" sz="2000" dirty="0" smtClean="0"/>
              <a:t>What are these types of comments</a:t>
            </a:r>
          </a:p>
          <a:p>
            <a:r>
              <a:rPr lang="en-US" sz="2000" dirty="0" smtClean="0"/>
              <a:t>Malignant</a:t>
            </a:r>
          </a:p>
          <a:p>
            <a:r>
              <a:rPr lang="en-US" sz="2000" dirty="0" err="1" smtClean="0"/>
              <a:t>highly_malignant</a:t>
            </a:r>
            <a:endParaRPr lang="en-US" sz="2000" dirty="0" smtClean="0"/>
          </a:p>
          <a:p>
            <a:r>
              <a:rPr lang="en-US" sz="2000" dirty="0" smtClean="0"/>
              <a:t>Rude</a:t>
            </a:r>
          </a:p>
          <a:p>
            <a:r>
              <a:rPr lang="en-US" sz="2000" dirty="0" smtClean="0"/>
              <a:t>Threat</a:t>
            </a:r>
          </a:p>
          <a:p>
            <a:r>
              <a:rPr lang="en-US" sz="2000" dirty="0" smtClean="0"/>
              <a:t>Abuse</a:t>
            </a:r>
          </a:p>
          <a:p>
            <a:r>
              <a:rPr lang="en-US" sz="2000" dirty="0" smtClean="0"/>
              <a:t>loathe</a:t>
            </a:r>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0"/>
            <a:ext cx="4929222"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IN" sz="2400" dirty="0" smtClean="0"/>
              <a:t> ALGORITHMS SCORE</a:t>
            </a:r>
            <a:endParaRPr lang="en-US" sz="2400" dirty="0"/>
          </a:p>
        </p:txBody>
      </p:sp>
      <p:sp>
        <p:nvSpPr>
          <p:cNvPr id="3" name="TextBox 2"/>
          <p:cNvSpPr txBox="1"/>
          <p:nvPr/>
        </p:nvSpPr>
        <p:spPr>
          <a:xfrm>
            <a:off x="0" y="428604"/>
            <a:ext cx="9358346" cy="674030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fontAlgn="base" latinLnBrk="1"/>
            <a:r>
              <a:rPr lang="en-US" dirty="0" smtClean="0"/>
              <a:t>. </a:t>
            </a:r>
            <a:r>
              <a:rPr lang="en-US" dirty="0" err="1"/>
              <a:t>OneVsRestClassifier</a:t>
            </a:r>
            <a:endParaRPr lang="en-US" dirty="0"/>
          </a:p>
          <a:p>
            <a:pPr fontAlgn="base" latinLnBrk="1"/>
            <a:r>
              <a:rPr lang="en-US" dirty="0"/>
              <a:t>**toxicity type- malignant comments...**</a:t>
            </a:r>
          </a:p>
          <a:p>
            <a:pPr fontAlgn="base" latinLnBrk="1"/>
            <a:r>
              <a:rPr lang="en-US" dirty="0"/>
              <a:t>Test accuracy is 0.8926666666666667</a:t>
            </a:r>
          </a:p>
          <a:p>
            <a:pPr fontAlgn="base" latinLnBrk="1"/>
            <a:r>
              <a:rPr lang="en-US" dirty="0"/>
              <a:t> </a:t>
            </a:r>
          </a:p>
          <a:p>
            <a:pPr fontAlgn="base" latinLnBrk="1"/>
            <a:r>
              <a:rPr lang="en-US" dirty="0"/>
              <a:t> </a:t>
            </a:r>
          </a:p>
          <a:p>
            <a:pPr fontAlgn="base" latinLnBrk="1"/>
            <a:r>
              <a:rPr lang="en-US" dirty="0"/>
              <a:t>**toxicity type- </a:t>
            </a:r>
            <a:r>
              <a:rPr lang="en-US" dirty="0" err="1"/>
              <a:t>highly_malignant</a:t>
            </a:r>
            <a:r>
              <a:rPr lang="en-US" dirty="0"/>
              <a:t> comments...**</a:t>
            </a:r>
          </a:p>
          <a:p>
            <a:pPr fontAlgn="base" latinLnBrk="1"/>
            <a:r>
              <a:rPr lang="en-US" dirty="0"/>
              <a:t>Test accuracy is 0.986</a:t>
            </a:r>
          </a:p>
          <a:p>
            <a:pPr fontAlgn="base" latinLnBrk="1"/>
            <a:r>
              <a:rPr lang="en-US" dirty="0"/>
              <a:t> </a:t>
            </a:r>
          </a:p>
          <a:p>
            <a:pPr fontAlgn="base" latinLnBrk="1"/>
            <a:r>
              <a:rPr lang="en-US" dirty="0"/>
              <a:t> </a:t>
            </a:r>
          </a:p>
          <a:p>
            <a:pPr fontAlgn="base" latinLnBrk="1"/>
            <a:r>
              <a:rPr lang="en-US" dirty="0"/>
              <a:t>**toxicity type- rude comments...**</a:t>
            </a:r>
          </a:p>
          <a:p>
            <a:pPr fontAlgn="base" latinLnBrk="1"/>
            <a:r>
              <a:rPr lang="en-US" dirty="0"/>
              <a:t>Test accuracy is 0.9353333333333333</a:t>
            </a:r>
          </a:p>
          <a:p>
            <a:pPr fontAlgn="base" latinLnBrk="1"/>
            <a:r>
              <a:rPr lang="en-US" dirty="0"/>
              <a:t> </a:t>
            </a:r>
          </a:p>
          <a:p>
            <a:pPr fontAlgn="base" latinLnBrk="1"/>
            <a:r>
              <a:rPr lang="en-US" dirty="0"/>
              <a:t> </a:t>
            </a:r>
          </a:p>
          <a:p>
            <a:pPr fontAlgn="base" latinLnBrk="1"/>
            <a:r>
              <a:rPr lang="en-US" dirty="0"/>
              <a:t>**toxicity type- threat comments...**</a:t>
            </a:r>
          </a:p>
          <a:p>
            <a:pPr fontAlgn="base" latinLnBrk="1"/>
            <a:r>
              <a:rPr lang="en-US" dirty="0"/>
              <a:t>Test accuracy is 0.9966666666666667</a:t>
            </a:r>
          </a:p>
          <a:p>
            <a:pPr fontAlgn="base" latinLnBrk="1"/>
            <a:r>
              <a:rPr lang="en-US" dirty="0"/>
              <a:t> </a:t>
            </a:r>
          </a:p>
          <a:p>
            <a:pPr fontAlgn="base" latinLnBrk="1"/>
            <a:r>
              <a:rPr lang="en-US" dirty="0"/>
              <a:t> </a:t>
            </a:r>
          </a:p>
          <a:p>
            <a:pPr fontAlgn="base" latinLnBrk="1"/>
            <a:r>
              <a:rPr lang="en-US" dirty="0"/>
              <a:t>**toxicity type- abuse comments...**</a:t>
            </a:r>
          </a:p>
          <a:p>
            <a:pPr fontAlgn="base" latinLnBrk="1"/>
            <a:r>
              <a:rPr lang="en-US" dirty="0"/>
              <a:t>Test accuracy is 0.946</a:t>
            </a:r>
          </a:p>
          <a:p>
            <a:pPr fontAlgn="base" latinLnBrk="1"/>
            <a:r>
              <a:rPr lang="en-US" dirty="0"/>
              <a:t> </a:t>
            </a:r>
          </a:p>
          <a:p>
            <a:pPr fontAlgn="base" latinLnBrk="1"/>
            <a:r>
              <a:rPr lang="en-US" dirty="0"/>
              <a:t> </a:t>
            </a:r>
          </a:p>
          <a:p>
            <a:pPr fontAlgn="base" latinLnBrk="1"/>
            <a:r>
              <a:rPr lang="en-US" dirty="0"/>
              <a:t>**toxicity type- loathe comments...**</a:t>
            </a:r>
          </a:p>
          <a:p>
            <a:pPr fontAlgn="base" latinLnBrk="1"/>
            <a:r>
              <a:rPr lang="en-US" dirty="0"/>
              <a:t>Test accuracy is 0.992</a:t>
            </a:r>
          </a:p>
          <a:p>
            <a:pPr fontAlgn="base" latinLnBrk="1"/>
            <a:r>
              <a:rPr lang="en-US" dirty="0"/>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285860"/>
            <a:ext cx="8429684" cy="5170646"/>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fontAlgn="base" latinLnBrk="1"/>
            <a:r>
              <a:rPr lang="en-US" sz="2400" dirty="0" smtClean="0"/>
              <a:t>. </a:t>
            </a:r>
            <a:r>
              <a:rPr lang="en-US" sz="2400" dirty="0" err="1" smtClean="0"/>
              <a:t>ClassifierChain</a:t>
            </a:r>
            <a:endParaRPr lang="en-US" sz="2400" dirty="0" smtClean="0"/>
          </a:p>
          <a:p>
            <a:pPr fontAlgn="base" latinLnBrk="1"/>
            <a:r>
              <a:rPr lang="en-US" sz="2400" dirty="0" smtClean="0"/>
              <a:t>Accuracy =  0.8886666666666667</a:t>
            </a:r>
          </a:p>
          <a:p>
            <a:pPr fontAlgn="base" latinLnBrk="1"/>
            <a:r>
              <a:rPr lang="en-US" sz="2400" dirty="0" smtClean="0"/>
              <a:t>. </a:t>
            </a:r>
            <a:r>
              <a:rPr lang="en-US" sz="2400" dirty="0" err="1" smtClean="0"/>
              <a:t>LabelPowerset</a:t>
            </a:r>
            <a:endParaRPr lang="en-US" sz="2400" dirty="0" smtClean="0"/>
          </a:p>
          <a:p>
            <a:pPr fontAlgn="base" latinLnBrk="1"/>
            <a:r>
              <a:rPr lang="en-US" sz="2400" dirty="0" smtClean="0"/>
              <a:t>Accuracy =  0.892</a:t>
            </a:r>
          </a:p>
          <a:p>
            <a:pPr fontAlgn="base" latinLnBrk="1"/>
            <a:r>
              <a:rPr lang="en-US" sz="2400" dirty="0" smtClean="0"/>
              <a:t> </a:t>
            </a:r>
          </a:p>
          <a:p>
            <a:pPr fontAlgn="base" latinLnBrk="1"/>
            <a:r>
              <a:rPr lang="en-US" sz="2400" dirty="0" smtClean="0"/>
              <a:t>Accuracy =  0.892</a:t>
            </a:r>
          </a:p>
          <a:p>
            <a:pPr fontAlgn="base" latinLnBrk="1"/>
            <a:r>
              <a:rPr lang="en-US" sz="2400" dirty="0" smtClean="0"/>
              <a:t>results with naive </a:t>
            </a:r>
            <a:r>
              <a:rPr lang="en-US" sz="2400" dirty="0" err="1" smtClean="0"/>
              <a:t>bayes</a:t>
            </a:r>
            <a:endParaRPr lang="en-US" sz="2400" dirty="0" smtClean="0"/>
          </a:p>
          <a:p>
            <a:pPr fontAlgn="base" latinLnBrk="1"/>
            <a:r>
              <a:rPr lang="en-US" sz="2400" dirty="0" smtClean="0"/>
              <a:t> </a:t>
            </a:r>
          </a:p>
          <a:p>
            <a:pPr fontAlgn="base" latinLnBrk="1"/>
            <a:r>
              <a:rPr lang="en-US" sz="2400" dirty="0" smtClean="0"/>
              <a:t>.mlknn(adapted algorithm)</a:t>
            </a:r>
          </a:p>
          <a:p>
            <a:pPr fontAlgn="base" latinLnBrk="1"/>
            <a:r>
              <a:rPr lang="en-US" sz="2400" dirty="0" smtClean="0"/>
              <a:t>Accuracy =  0.892</a:t>
            </a:r>
          </a:p>
          <a:p>
            <a:pPr fontAlgn="base" latinLnBrk="1"/>
            <a:r>
              <a:rPr lang="en-US" dirty="0" smtClean="0"/>
              <a:t> </a:t>
            </a:r>
          </a:p>
          <a:p>
            <a:r>
              <a:rPr lang="en-IN" dirty="0" smtClean="0"/>
              <a:t> </a:t>
            </a:r>
            <a:endParaRPr lang="en-US" dirty="0" smtClean="0"/>
          </a:p>
          <a:p>
            <a:r>
              <a:rPr lang="en-IN" dirty="0" smtClean="0"/>
              <a:t> </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3108" y="1000108"/>
            <a:ext cx="4214842"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IN" sz="2400" dirty="0" smtClean="0"/>
              <a:t>BEST ALGORITHM</a:t>
            </a:r>
            <a:endParaRPr lang="en-US" sz="2400" dirty="0"/>
          </a:p>
        </p:txBody>
      </p:sp>
      <p:sp>
        <p:nvSpPr>
          <p:cNvPr id="3" name="TextBox 2"/>
          <p:cNvSpPr txBox="1"/>
          <p:nvPr/>
        </p:nvSpPr>
        <p:spPr>
          <a:xfrm>
            <a:off x="0" y="1785926"/>
            <a:ext cx="7858148" cy="258532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smtClean="0"/>
              <a:t>In </a:t>
            </a:r>
            <a:r>
              <a:rPr lang="en-US" sz="2400" dirty="0"/>
              <a:t>an extensive comparison with other approaches, label-</a:t>
            </a:r>
            <a:r>
              <a:rPr lang="en-US" sz="2400" dirty="0" err="1"/>
              <a:t>powerset</a:t>
            </a:r>
            <a:r>
              <a:rPr lang="en-US" sz="2400" dirty="0"/>
              <a:t> method scores best, followed by the one-against-all </a:t>
            </a:r>
            <a:r>
              <a:rPr lang="en-US" sz="2400" dirty="0" smtClean="0"/>
              <a:t>method.</a:t>
            </a:r>
            <a:endParaRPr lang="en-US" sz="2400" dirty="0"/>
          </a:p>
          <a:p>
            <a:r>
              <a:rPr lang="en-US" sz="2400" dirty="0"/>
              <a:t>Both ML-KNN and label-</a:t>
            </a:r>
            <a:r>
              <a:rPr lang="en-US" sz="2400" dirty="0" err="1"/>
              <a:t>powerset</a:t>
            </a:r>
            <a:r>
              <a:rPr lang="en-US" sz="2400" dirty="0"/>
              <a:t> take considerable amount of time when run on this dataset, so experimentation was done on a random sample of the train data.</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3108" y="714356"/>
            <a:ext cx="3643338"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IN" sz="3200" dirty="0" smtClean="0"/>
              <a:t>LIMITATIONS</a:t>
            </a:r>
            <a:endParaRPr lang="en-US" sz="3200" dirty="0"/>
          </a:p>
        </p:txBody>
      </p:sp>
      <p:sp>
        <p:nvSpPr>
          <p:cNvPr id="3" name="TextBox 2"/>
          <p:cNvSpPr txBox="1"/>
          <p:nvPr/>
        </p:nvSpPr>
        <p:spPr>
          <a:xfrm>
            <a:off x="0" y="1928802"/>
            <a:ext cx="7715272" cy="230832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sz="2400" dirty="0" smtClean="0"/>
              <a:t>1.MEMORY ISSUES</a:t>
            </a:r>
          </a:p>
          <a:p>
            <a:r>
              <a:rPr lang="en-IN" sz="2400" dirty="0" smtClean="0"/>
              <a:t>2.HANDLED A SMALL SAMPLE</a:t>
            </a:r>
          </a:p>
          <a:p>
            <a:r>
              <a:rPr lang="en-IN" sz="2400" dirty="0" smtClean="0"/>
              <a:t>3.TRAINING TOOK A LOT OF TIME</a:t>
            </a:r>
          </a:p>
          <a:p>
            <a:r>
              <a:rPr lang="en-IN" sz="2400" dirty="0" smtClean="0"/>
              <a:t>4.NEED OF BETTER EVALUATION METRICS FOR MULTI LABEL CLASSIFICATION OTHER THAN ACCUARCY SCORE TO VALIDATE OUR RESULTS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0"/>
            <a:ext cx="8858280" cy="58477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IN" sz="3200" dirty="0" smtClean="0"/>
              <a:t>CONCLUSION &amp; WHAT ELSE CAN WE DO?</a:t>
            </a:r>
            <a:endParaRPr lang="en-US" sz="3200" dirty="0"/>
          </a:p>
        </p:txBody>
      </p:sp>
      <p:sp>
        <p:nvSpPr>
          <p:cNvPr id="3" name="TextBox 2"/>
          <p:cNvSpPr txBox="1"/>
          <p:nvPr/>
        </p:nvSpPr>
        <p:spPr>
          <a:xfrm>
            <a:off x="0" y="3929066"/>
            <a:ext cx="9144000" cy="295465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800" dirty="0"/>
              <a:t>Further improvements:</a:t>
            </a:r>
          </a:p>
          <a:p>
            <a:pPr lvl="0"/>
            <a:r>
              <a:rPr lang="en-US" sz="2800" dirty="0"/>
              <a:t>The same problem can be solved using LSTMs in deep learning.</a:t>
            </a:r>
          </a:p>
          <a:p>
            <a:pPr lvl="0"/>
            <a:r>
              <a:rPr lang="en-US" sz="2800" dirty="0"/>
              <a:t>For more speed we could use decision trees and for a reasonable trade-off between speed and accuracy we could also opt for ensemble models</a:t>
            </a:r>
          </a:p>
          <a:p>
            <a:endParaRPr lang="en-US" dirty="0"/>
          </a:p>
        </p:txBody>
      </p:sp>
      <p:sp>
        <p:nvSpPr>
          <p:cNvPr id="4" name="TextBox 3"/>
          <p:cNvSpPr txBox="1"/>
          <p:nvPr/>
        </p:nvSpPr>
        <p:spPr>
          <a:xfrm>
            <a:off x="214282" y="642918"/>
            <a:ext cx="8643998" cy="320087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lvl="0"/>
            <a:r>
              <a:rPr lang="en-US" sz="2000" dirty="0"/>
              <a:t>Problem transformation methods transform the multi-label problem into a set of </a:t>
            </a:r>
            <a:r>
              <a:rPr lang="en-US" sz="2000" dirty="0">
                <a:hlinkClick r:id="rId2"/>
              </a:rPr>
              <a:t>binary classification</a:t>
            </a:r>
            <a:r>
              <a:rPr lang="en-US" sz="2000" dirty="0"/>
              <a:t> problems, which can then be handled using single-class classifiers.</a:t>
            </a:r>
          </a:p>
          <a:p>
            <a:pPr lvl="0"/>
            <a:r>
              <a:rPr lang="en-US" sz="2000" dirty="0"/>
              <a:t>Whereas algorithm adaptation methods adapt the algorithms to directly perform multi-label classification. In other words, rather than trying to convert the problem to a simpler problem, they try to address the problem in its full form.</a:t>
            </a:r>
          </a:p>
          <a:p>
            <a:pPr lvl="0"/>
            <a:r>
              <a:rPr lang="en-US" sz="2000" dirty="0"/>
              <a:t>In an extensive comparison with other approaches, label-</a:t>
            </a:r>
            <a:r>
              <a:rPr lang="en-US" sz="2000" dirty="0" err="1"/>
              <a:t>powerset</a:t>
            </a:r>
            <a:r>
              <a:rPr lang="en-US" sz="2000" dirty="0"/>
              <a:t> method scores best, followed by the one-against-all method.</a:t>
            </a:r>
          </a:p>
          <a:p>
            <a:r>
              <a:rPr lang="en-IN" sz="2400" dirty="0"/>
              <a:t> </a:t>
            </a:r>
            <a:endParaRPr lang="en-US" sz="2400" dirty="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76944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sz="4400" dirty="0" smtClean="0"/>
              <a:t>DOMAIN</a:t>
            </a:r>
            <a:endParaRPr lang="en-US" sz="4400" dirty="0"/>
          </a:p>
        </p:txBody>
      </p:sp>
      <p:sp>
        <p:nvSpPr>
          <p:cNvPr id="3" name="TextBox 2"/>
          <p:cNvSpPr txBox="1"/>
          <p:nvPr/>
        </p:nvSpPr>
        <p:spPr>
          <a:xfrm>
            <a:off x="0" y="856357"/>
            <a:ext cx="9144000" cy="563231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IN" sz="2400" dirty="0"/>
              <a:t>This is basically a text classification </a:t>
            </a:r>
            <a:r>
              <a:rPr lang="en-IN" sz="2400" dirty="0" err="1"/>
              <a:t>problem,the</a:t>
            </a:r>
            <a:r>
              <a:rPr lang="en-IN" sz="2400" dirty="0"/>
              <a:t>  domain herein is a mix of </a:t>
            </a:r>
            <a:r>
              <a:rPr lang="en-IN" sz="2400" dirty="0" err="1"/>
              <a:t>nlp</a:t>
            </a:r>
            <a:r>
              <a:rPr lang="en-IN" sz="2400" dirty="0"/>
              <a:t> and classification( machine learning technique),a brief about these domains is given below.</a:t>
            </a:r>
            <a:endParaRPr lang="en-US" sz="2400" dirty="0"/>
          </a:p>
          <a:p>
            <a:r>
              <a:rPr lang="en-IN" sz="2400" dirty="0"/>
              <a:t>NLP-NLP aims at converting unstructured data into computer-readable language by following attributes of natural language. Machines employ complex algorithms to break down any text content to extract meaningful information from it. The collected data is then used to further teach machines the logics of natural language. </a:t>
            </a:r>
            <a:endParaRPr lang="en-US" sz="2400" dirty="0"/>
          </a:p>
          <a:p>
            <a:r>
              <a:rPr lang="en-US" sz="2400" dirty="0"/>
              <a:t>Machine learning-Machine learning is perhaps the principal technology behind two emerging domains: data science and artificial intelligence. The rise of machine learning is coming about through the availability of data and computation, but machine learning </a:t>
            </a:r>
            <a:r>
              <a:rPr lang="en-US" sz="2400" dirty="0" err="1"/>
              <a:t>methdologies</a:t>
            </a:r>
            <a:r>
              <a:rPr lang="en-US" sz="2400" dirty="0"/>
              <a:t> are fundamentally dependent on models.</a:t>
            </a:r>
          </a:p>
          <a:p>
            <a:r>
              <a:rPr lang="en-US" sz="2400" dirty="0"/>
              <a:t>The emergence of machine learning is closely tied to the emergence of widely available data.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8662" y="642918"/>
            <a:ext cx="7000924" cy="267765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sz="2400" b="1" dirty="0" smtClean="0"/>
              <a:t>POINT TO BE NOTED-This problem is basically a classification problem, there can be various approaches to solve this problem .The approach which I followed was machine learning(multi label classification).This can be also treated as a </a:t>
            </a:r>
            <a:r>
              <a:rPr lang="en-IN" sz="2400" b="1" dirty="0" err="1" smtClean="0"/>
              <a:t>lstm</a:t>
            </a:r>
            <a:r>
              <a:rPr lang="en-IN" sz="2400" b="1" dirty="0" smtClean="0"/>
              <a:t> model, which will then involved deep learning, </a:t>
            </a:r>
            <a:r>
              <a:rPr lang="en-IN" sz="2400" b="1" dirty="0" err="1" smtClean="0"/>
              <a:t>rnn</a:t>
            </a:r>
            <a:r>
              <a:rPr lang="en-IN" sz="2400" b="1" dirty="0" smtClean="0"/>
              <a:t> concepts.</a:t>
            </a:r>
            <a:endParaRPr lang="en-US" sz="24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00108"/>
            <a:ext cx="5786446"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sz="2400" dirty="0" smtClean="0"/>
              <a:t>MULTI LABEL TEXT CLASSIFICATION</a:t>
            </a:r>
            <a:endParaRPr lang="en-US" sz="2400" dirty="0"/>
          </a:p>
        </p:txBody>
      </p:sp>
      <p:sp>
        <p:nvSpPr>
          <p:cNvPr id="3" name="TextBox 2"/>
          <p:cNvSpPr txBox="1"/>
          <p:nvPr/>
        </p:nvSpPr>
        <p:spPr>
          <a:xfrm>
            <a:off x="214282" y="1785926"/>
            <a:ext cx="8929718" cy="341632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smtClean="0"/>
              <a:t>Traditional single-label classification is concerned with learning from a set of examples that are associated with a single label l from a set of disjoint labels L, |L| &gt; 1. If |L| = 2, then the learning problem is called a binary classification problem (or filtering in the case of textual and web data), while if |L| &gt; 2, then it is called a multi-class classification problem. In multi-label classification, the examples are associated with a set of labels Y ⊆ L. In the past, </a:t>
            </a:r>
            <a:r>
              <a:rPr lang="en-US" sz="2400" dirty="0" err="1" smtClean="0"/>
              <a:t>multilabel</a:t>
            </a:r>
            <a:r>
              <a:rPr lang="en-US" sz="2400" dirty="0" smtClean="0"/>
              <a:t> classification was mainly motivated by the tasks of text categorization and medical diagnosis. Text documents usually belong to more than one conceptual class</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285728"/>
            <a:ext cx="6215106" cy="1077218"/>
          </a:xfrm>
          <a:prstGeom prst="rect">
            <a:avLst/>
          </a:prstGeom>
          <a:noFill/>
        </p:spPr>
        <p:txBody>
          <a:bodyPr wrap="square" rtlCol="0">
            <a:spAutoFit/>
          </a:bodyPr>
          <a:lstStyle/>
          <a:p>
            <a:r>
              <a:rPr lang="en-IN" sz="3200" dirty="0" smtClean="0"/>
              <a:t>HOW CAN WE SOLVE A MULTI LABEL CLASSIFICATION PROBLEM?</a:t>
            </a:r>
            <a:endParaRPr lang="en-US" sz="3200" dirty="0"/>
          </a:p>
        </p:txBody>
      </p:sp>
      <p:sp>
        <p:nvSpPr>
          <p:cNvPr id="3" name="TextBox 2"/>
          <p:cNvSpPr txBox="1"/>
          <p:nvPr/>
        </p:nvSpPr>
        <p:spPr>
          <a:xfrm>
            <a:off x="357158" y="1714488"/>
            <a:ext cx="8358246" cy="406265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400" dirty="0"/>
              <a:t>1. </a:t>
            </a:r>
            <a:r>
              <a:rPr lang="en-US" sz="2400" dirty="0" err="1"/>
              <a:t>OneVsRest</a:t>
            </a:r>
            <a:endParaRPr lang="en-US" sz="2400" dirty="0"/>
          </a:p>
          <a:p>
            <a:pPr lvl="0"/>
            <a:r>
              <a:rPr lang="en-US" sz="2400" dirty="0"/>
              <a:t>Traditional two-class and multi-class problems can both be cast into multi-label ones by restricting each instance to have only one label. On the other hand, the generality of multi-label problems inevitably makes it more difficult to learn. An intuitive approach to solving multi-label problem is to decompose it into multiple independent binary classification problems (one per category).</a:t>
            </a:r>
          </a:p>
          <a:p>
            <a:pPr lvl="0"/>
            <a:r>
              <a:rPr lang="en-US" sz="2400" dirty="0"/>
              <a:t>In an “one-to-rest” strategy, one could build multiple independent classifiers and, for an unseen instance, choose the class for which the confidence is maximized.</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726352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800" dirty="0"/>
              <a:t>2. Binary Relevance</a:t>
            </a:r>
          </a:p>
          <a:p>
            <a:pPr lvl="0"/>
            <a:r>
              <a:rPr lang="en-US" sz="2800" dirty="0"/>
              <a:t>In this case an ensemble of single-label binary classifiers is trained, one for each class. Each classifier predicts either the membership or the non-membership of one class. The union of all classes that were predicted is taken as the multi-label output. This approach is popular because it is easy to implement, however it also ignores the possible correlations between class labels.</a:t>
            </a:r>
          </a:p>
          <a:p>
            <a:r>
              <a:rPr lang="en-IN" sz="2800" dirty="0" smtClean="0"/>
              <a:t>3.</a:t>
            </a:r>
            <a:r>
              <a:rPr lang="en-US" sz="2800" dirty="0"/>
              <a:t> 3. Classifier Chains</a:t>
            </a:r>
          </a:p>
          <a:p>
            <a:pPr lvl="0"/>
            <a:r>
              <a:rPr lang="en-US" sz="2800" dirty="0"/>
              <a:t>A chain of binary classifiers C0, C1, . . . , </a:t>
            </a:r>
            <a:r>
              <a:rPr lang="en-US" sz="2800" dirty="0" err="1"/>
              <a:t>Cn</a:t>
            </a:r>
            <a:r>
              <a:rPr lang="en-US" sz="2800" dirty="0"/>
              <a:t> is constructed, where a classifier </a:t>
            </a:r>
            <a:r>
              <a:rPr lang="en-US" sz="2800" dirty="0" err="1"/>
              <a:t>Ci</a:t>
            </a:r>
            <a:r>
              <a:rPr lang="en-US" sz="2800" dirty="0"/>
              <a:t> uses the predictions of all the classifier </a:t>
            </a:r>
            <a:r>
              <a:rPr lang="en-US" sz="2800" dirty="0" err="1"/>
              <a:t>Cj</a:t>
            </a:r>
            <a:r>
              <a:rPr lang="en-US" sz="2800" dirty="0"/>
              <a:t> , where j &lt; </a:t>
            </a:r>
            <a:r>
              <a:rPr lang="en-US" sz="2800" dirty="0" err="1"/>
              <a:t>i</a:t>
            </a:r>
            <a:r>
              <a:rPr lang="en-US" sz="2800" dirty="0"/>
              <a:t>. This way the method, also called classifier chains (CC), can take into account label correlations.</a:t>
            </a:r>
          </a:p>
          <a:p>
            <a:pPr lvl="0"/>
            <a:r>
              <a:rPr lang="en-US" sz="2800" dirty="0"/>
              <a:t>The total number of classifiers needed for this approach is equal to the number of classes, but the training of the classifiers is more involved</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1142984"/>
            <a:ext cx="8286808" cy="452431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4. Label </a:t>
            </a:r>
            <a:r>
              <a:rPr lang="en-US" sz="2400" dirty="0" err="1"/>
              <a:t>Powerset</a:t>
            </a:r>
            <a:endParaRPr lang="en-US" sz="2400" dirty="0"/>
          </a:p>
          <a:p>
            <a:pPr lvl="0"/>
            <a:r>
              <a:rPr lang="en-US" sz="2400" dirty="0"/>
              <a:t>This approach does take possible correlations between class labels into account. More commonly this approach is called the label-</a:t>
            </a:r>
            <a:r>
              <a:rPr lang="en-US" sz="2400" dirty="0" err="1"/>
              <a:t>powerset</a:t>
            </a:r>
            <a:r>
              <a:rPr lang="en-US" sz="2400" dirty="0"/>
              <a:t> method, because it considers each member of the power set of labels in the training set as a single label.</a:t>
            </a:r>
          </a:p>
          <a:p>
            <a:pPr lvl="0"/>
            <a:r>
              <a:rPr lang="en-IN" sz="2400" dirty="0" smtClean="0"/>
              <a:t>5.</a:t>
            </a:r>
            <a:r>
              <a:rPr lang="en-US" sz="2400" dirty="0"/>
              <a:t> Algorithm adaptation methods for multi-label classification concentrate on adapting single-label classification algorithms to the multi-label case usually by changes in cost/decision functions.</a:t>
            </a:r>
          </a:p>
          <a:p>
            <a:r>
              <a:rPr lang="en-US" sz="2400" dirty="0"/>
              <a:t>Here we use a multi-label lazy learning approach named </a:t>
            </a:r>
            <a:r>
              <a:rPr lang="en-US" sz="2400" b="1" i="1" dirty="0"/>
              <a:t>ML-KNN</a:t>
            </a:r>
            <a:r>
              <a:rPr lang="en-US" sz="2400" dirty="0"/>
              <a:t> which is derived from the traditional K-nearest neighbor (KNN) algorithm</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0"/>
            <a:ext cx="4500594" cy="52322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IN" sz="2800" dirty="0" smtClean="0"/>
              <a:t>PRE PROCESSING</a:t>
            </a:r>
            <a:endParaRPr lang="en-US" sz="2800" dirty="0"/>
          </a:p>
        </p:txBody>
      </p:sp>
      <p:sp>
        <p:nvSpPr>
          <p:cNvPr id="3" name="TextBox 2"/>
          <p:cNvSpPr txBox="1"/>
          <p:nvPr/>
        </p:nvSpPr>
        <p:spPr>
          <a:xfrm>
            <a:off x="0" y="671691"/>
            <a:ext cx="9144000" cy="6186309"/>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IN" sz="2400" dirty="0" smtClean="0"/>
              <a:t>DATA CLEANING-</a:t>
            </a:r>
          </a:p>
          <a:p>
            <a:r>
              <a:rPr lang="en-IN" sz="2400" dirty="0" smtClean="0"/>
              <a:t>1.Removal of unwanted punctuations</a:t>
            </a:r>
          </a:p>
          <a:p>
            <a:r>
              <a:rPr lang="en-IN" sz="2400" dirty="0" smtClean="0"/>
              <a:t>2.Removal of </a:t>
            </a:r>
            <a:r>
              <a:rPr lang="en-IN" sz="2400" dirty="0" err="1" smtClean="0"/>
              <a:t>stopwords</a:t>
            </a:r>
            <a:endParaRPr lang="en-IN" sz="2400" dirty="0" smtClean="0"/>
          </a:p>
          <a:p>
            <a:r>
              <a:rPr lang="en-IN" sz="2400" dirty="0" smtClean="0"/>
              <a:t>3.Removing </a:t>
            </a:r>
            <a:r>
              <a:rPr lang="en-IN" sz="2400" dirty="0" err="1" smtClean="0"/>
              <a:t>unncessary</a:t>
            </a:r>
            <a:r>
              <a:rPr lang="en-IN" sz="2400" dirty="0" smtClean="0"/>
              <a:t> space(new line chars)</a:t>
            </a:r>
          </a:p>
          <a:p>
            <a:r>
              <a:rPr lang="en-IN" sz="2400" dirty="0" smtClean="0"/>
              <a:t>4.Stemming</a:t>
            </a:r>
          </a:p>
          <a:p>
            <a:pPr lvl="0"/>
            <a:r>
              <a:rPr lang="en-IN" sz="2400" dirty="0" smtClean="0"/>
              <a:t>5.TF-IDF- </a:t>
            </a:r>
            <a:r>
              <a:rPr lang="en-IN" sz="2400" dirty="0" err="1"/>
              <a:t>Tf</a:t>
            </a:r>
            <a:r>
              <a:rPr lang="en-IN" sz="2400" dirty="0"/>
              <a:t>-id -</a:t>
            </a:r>
            <a:r>
              <a:rPr lang="en-US" sz="2400" dirty="0"/>
              <a:t>One technique is to pick the most frequently occurring terms (words with high </a:t>
            </a:r>
            <a:r>
              <a:rPr lang="en-US" sz="2400" b="1" i="1" dirty="0"/>
              <a:t>term frequency</a:t>
            </a:r>
            <a:r>
              <a:rPr lang="en-US" sz="2400" dirty="0"/>
              <a:t> or </a:t>
            </a:r>
            <a:r>
              <a:rPr lang="en-US" sz="2400" i="1" dirty="0" err="1"/>
              <a:t>tf</a:t>
            </a:r>
            <a:r>
              <a:rPr lang="en-US" sz="2400" dirty="0"/>
              <a:t>). However, the most frequent word is a less useful metric since some words like ‘</a:t>
            </a:r>
            <a:r>
              <a:rPr lang="en-US" sz="2400" i="1" dirty="0"/>
              <a:t>this</a:t>
            </a:r>
            <a:r>
              <a:rPr lang="en-US" sz="2400" dirty="0"/>
              <a:t>’, ‘</a:t>
            </a:r>
            <a:r>
              <a:rPr lang="en-US" sz="2400" i="1" dirty="0"/>
              <a:t>a</a:t>
            </a:r>
            <a:r>
              <a:rPr lang="en-US" sz="2400" dirty="0"/>
              <a:t>’ occur very frequently across all documents.</a:t>
            </a:r>
          </a:p>
          <a:p>
            <a:pPr lvl="0"/>
            <a:r>
              <a:rPr lang="en-US" sz="2400" dirty="0"/>
              <a:t>Hence, we also want a measure of how unique a word is i.e. how infrequently the word occurs across all documents (i</a:t>
            </a:r>
            <a:r>
              <a:rPr lang="en-US" sz="2400" b="1" i="1" dirty="0"/>
              <a:t>nverse document frequency</a:t>
            </a:r>
            <a:r>
              <a:rPr lang="en-US" sz="2400" dirty="0"/>
              <a:t> or </a:t>
            </a:r>
            <a:r>
              <a:rPr lang="en-US" sz="2400" i="1" dirty="0" err="1"/>
              <a:t>idf</a:t>
            </a:r>
            <a:r>
              <a:rPr lang="en-US" sz="2400" dirty="0"/>
              <a:t>).</a:t>
            </a:r>
          </a:p>
          <a:p>
            <a:pPr lvl="0"/>
            <a:r>
              <a:rPr lang="en-US" sz="2400" dirty="0"/>
              <a:t>So, the product of </a:t>
            </a:r>
            <a:r>
              <a:rPr lang="en-US" sz="2400" dirty="0" err="1"/>
              <a:t>tf</a:t>
            </a:r>
            <a:r>
              <a:rPr lang="en-US" sz="2400" dirty="0"/>
              <a:t> &amp; </a:t>
            </a:r>
            <a:r>
              <a:rPr lang="en-US" sz="2400" dirty="0" err="1"/>
              <a:t>idf</a:t>
            </a:r>
            <a:r>
              <a:rPr lang="en-US" sz="2400" dirty="0"/>
              <a:t> (</a:t>
            </a:r>
            <a:r>
              <a:rPr lang="en-US" sz="2400" b="1" i="1" dirty="0"/>
              <a:t>TF-IDF</a:t>
            </a:r>
            <a:r>
              <a:rPr lang="en-US" sz="2400" dirty="0"/>
              <a:t>) of a word gives a product of how frequent this word is in the document multiplied by how unique the word is </a:t>
            </a:r>
            <a:r>
              <a:rPr lang="en-US" sz="2400" dirty="0" err="1"/>
              <a:t>w.r.t</a:t>
            </a:r>
            <a:r>
              <a:rPr lang="en-US" sz="2400" dirty="0"/>
              <a:t>. the entire corpus of documents</a:t>
            </a:r>
          </a:p>
          <a:p>
            <a:endParaRPr lang="en-IN"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42852"/>
            <a:ext cx="3786214" cy="461665"/>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IN" sz="2400" dirty="0" smtClean="0"/>
              <a:t>SPLITTING INTO X AND Y</a:t>
            </a:r>
            <a:endParaRPr lang="en-US" sz="2400" dirty="0"/>
          </a:p>
        </p:txBody>
      </p:sp>
      <p:sp>
        <p:nvSpPr>
          <p:cNvPr id="3" name="TextBox 2"/>
          <p:cNvSpPr txBox="1"/>
          <p:nvPr/>
        </p:nvSpPr>
        <p:spPr>
          <a:xfrm>
            <a:off x="0" y="642918"/>
            <a:ext cx="9144000" cy="181588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sz="2800" dirty="0" smtClean="0"/>
              <a:t>For binary </a:t>
            </a:r>
            <a:r>
              <a:rPr lang="en-IN" sz="2800" dirty="0" err="1" smtClean="0"/>
              <a:t>relevance,I</a:t>
            </a:r>
            <a:r>
              <a:rPr lang="en-IN" sz="2800" dirty="0" smtClean="0"/>
              <a:t> took 1,00,000 samples for training both from(train and test datasets) and 20,000 for testing</a:t>
            </a:r>
          </a:p>
          <a:p>
            <a:r>
              <a:rPr lang="en-IN" sz="2800" dirty="0" smtClean="0"/>
              <a:t>For the other algorithms I took a small sample as I encountered memory issues </a:t>
            </a:r>
            <a:endParaRPr lang="en-US" sz="2800" dirty="0"/>
          </a:p>
        </p:txBody>
      </p:sp>
      <p:sp>
        <p:nvSpPr>
          <p:cNvPr id="4" name="TextBox 3"/>
          <p:cNvSpPr txBox="1"/>
          <p:nvPr/>
        </p:nvSpPr>
        <p:spPr>
          <a:xfrm>
            <a:off x="428596" y="2643182"/>
            <a:ext cx="4929222"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IN" sz="2800" dirty="0" smtClean="0"/>
              <a:t>VISUALIZATION OBSERVATIONS</a:t>
            </a:r>
            <a:endParaRPr lang="en-US" sz="2800" dirty="0"/>
          </a:p>
        </p:txBody>
      </p:sp>
      <p:sp>
        <p:nvSpPr>
          <p:cNvPr id="5" name="TextBox 4"/>
          <p:cNvSpPr txBox="1"/>
          <p:nvPr/>
        </p:nvSpPr>
        <p:spPr>
          <a:xfrm>
            <a:off x="428596" y="3143248"/>
            <a:ext cx="8143932" cy="34778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IN" sz="2000" dirty="0"/>
              <a:t>I observed that an average length of comment is short ,some comments even have length of 2,5 .considering the whole dataset average length was 400</a:t>
            </a:r>
            <a:endParaRPr lang="en-US" sz="2000" dirty="0"/>
          </a:p>
          <a:p>
            <a:r>
              <a:rPr lang="en-IN" sz="2000" dirty="0"/>
              <a:t>Then while plotting word </a:t>
            </a:r>
            <a:r>
              <a:rPr lang="en-IN" sz="2000" dirty="0" err="1"/>
              <a:t>clouds,I</a:t>
            </a:r>
            <a:r>
              <a:rPr lang="en-IN" sz="2000" dirty="0"/>
              <a:t> observed that there was no significant word which would make a clear distinction among the </a:t>
            </a:r>
            <a:r>
              <a:rPr lang="en-IN" sz="2000" dirty="0" err="1"/>
              <a:t>categories,all</a:t>
            </a:r>
            <a:r>
              <a:rPr lang="en-IN" sz="2000" dirty="0"/>
              <a:t> the categories had cuss words and </a:t>
            </a:r>
            <a:r>
              <a:rPr lang="en-IN" sz="2000" dirty="0" err="1"/>
              <a:t>infact</a:t>
            </a:r>
            <a:r>
              <a:rPr lang="en-IN" sz="2000" dirty="0"/>
              <a:t> majority had similar cuss </a:t>
            </a:r>
            <a:r>
              <a:rPr lang="en-IN" sz="2000" dirty="0" err="1"/>
              <a:t>words,but</a:t>
            </a:r>
            <a:r>
              <a:rPr lang="en-IN" sz="2000" dirty="0"/>
              <a:t> in case of threat there were words like die </a:t>
            </a:r>
            <a:r>
              <a:rPr lang="en-IN" sz="2000" dirty="0" err="1"/>
              <a:t>die</a:t>
            </a:r>
            <a:r>
              <a:rPr lang="en-IN" sz="2000" dirty="0"/>
              <a:t> so that was the only difference I observed among all the categories</a:t>
            </a:r>
            <a:endParaRPr lang="en-US" sz="2000" dirty="0"/>
          </a:p>
          <a:p>
            <a:r>
              <a:rPr lang="en-IN" sz="2000" dirty="0"/>
              <a:t>Next I observed there are many rows which have no toxic </a:t>
            </a:r>
            <a:r>
              <a:rPr lang="en-IN" sz="2000" dirty="0" err="1"/>
              <a:t>comment,around</a:t>
            </a:r>
            <a:r>
              <a:rPr lang="en-IN" sz="2000" dirty="0"/>
              <a:t> 4000 are toxic comments Rest are clean</a:t>
            </a:r>
            <a:endParaRPr lang="en-US" sz="2000" dirty="0"/>
          </a:p>
          <a:p>
            <a:r>
              <a:rPr lang="en-IN" sz="2000" dirty="0"/>
              <a:t>Also while  plotting the </a:t>
            </a:r>
            <a:r>
              <a:rPr lang="en-IN" sz="2000" dirty="0" err="1"/>
              <a:t>fdist</a:t>
            </a:r>
            <a:r>
              <a:rPr lang="en-IN" sz="2000" dirty="0"/>
              <a:t>  I observed words like </a:t>
            </a:r>
            <a:r>
              <a:rPr lang="en-IN" sz="2000" dirty="0" err="1"/>
              <a:t>page,article</a:t>
            </a:r>
            <a:r>
              <a:rPr lang="en-IN" sz="2000" dirty="0"/>
              <a:t>, Wikipedia </a:t>
            </a:r>
            <a:endParaRPr 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TotalTime>
  <Words>1031</Words>
  <Application>Microsoft Office PowerPoint</Application>
  <PresentationFormat>On-screen Show (4:3)</PresentationFormat>
  <Paragraphs>101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COMP</dc:creator>
  <cp:lastModifiedBy>COMP</cp:lastModifiedBy>
  <cp:revision>7</cp:revision>
  <dcterms:created xsi:type="dcterms:W3CDTF">2020-12-06T17:13:39Z</dcterms:created>
  <dcterms:modified xsi:type="dcterms:W3CDTF">2020-12-06T20:30:52Z</dcterms:modified>
</cp:coreProperties>
</file>