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82" r:id="rId7"/>
    <p:sldId id="279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390BE7-ECB9-486C-ADE2-D5D8C46669AC}">
          <p14:sldIdLst>
            <p14:sldId id="256"/>
            <p14:sldId id="257"/>
            <p14:sldId id="282"/>
          </p14:sldIdLst>
        </p14:section>
        <p14:section name="Untitled Section" id="{DD6E2244-E400-451A-A90E-6B58A3C873A1}">
          <p14:sldIdLst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E76"/>
    <a:srgbClr val="02D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1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outlineViewPr>
    <p:cViewPr>
      <p:scale>
        <a:sx n="33" d="100"/>
        <a:sy n="33" d="100"/>
      </p:scale>
      <p:origin x="0" y="-21773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D1A5C42-4636-4A6A-9001-CA7CD97B08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57720-6EA2-4C0E-AB19-0A22BCDB8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D70DC-E6D5-4048-8AC5-67F4E92F0736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AC616-D2D2-4742-9683-2A537932A1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7EE012-E187-4EEE-9C2F-2125BF4086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1155F-8354-4019-9356-1A95703B07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05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6C02F-3406-42DD-8956-B66C2D710E25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1D96E-4CA2-485E-9EE5-CEB7143ACC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185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1D96E-4CA2-485E-9EE5-CEB7143ACC3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2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E4C0-AD5E-4E8C-9F21-7CCE474BDC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095277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E4C0-AD5E-4E8C-9F21-7CCE474BD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2306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E4C0-AD5E-4E8C-9F21-7CCE474BD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28686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D2CF4D42-6C74-47FD-8195-943D55ADA87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75658-2C01-4217-AE99-DF0FDFFE4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8/06/20XX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13D93-CECF-4647-8DC2-8F7DD04E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60507-1EAA-4632-9D67-1BD599F4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E4C0-AD5E-4E8C-9F21-7CCE474BDC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754639B-AD71-425C-BF07-356C0F14C9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353381"/>
            <a:ext cx="5622878" cy="4151236"/>
          </a:xfrm>
          <a:solidFill>
            <a:schemeClr val="accent3">
              <a:alpha val="90000"/>
            </a:schemeClr>
          </a:solidFill>
        </p:spPr>
        <p:txBody>
          <a:bodyPr vert="horz" lIns="649224" tIns="749808" rIns="91440" bIns="45720" rtlCol="0" anchor="t">
            <a:noAutofit/>
          </a:bodyPr>
          <a:lstStyle>
            <a:lvl1pPr>
              <a:defRPr lang="en-US" sz="2800">
                <a:ln w="19050">
                  <a:solidFill>
                    <a:schemeClr val="bg1"/>
                  </a:solidFill>
                </a:ln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64CF3C46-90B8-467D-9D50-086B913570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7993" y="2689071"/>
            <a:ext cx="4567209" cy="2212496"/>
          </a:xfrm>
        </p:spPr>
        <p:txBody>
          <a:bodyPr>
            <a:noAutofit/>
          </a:bodyPr>
          <a:lstStyle>
            <a:lvl1pPr marL="0" indent="0" algn="l">
              <a:lnSpc>
                <a:spcPct val="125000"/>
              </a:lnSpc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6006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0B86B2D-56E1-4FB2-8CC9-DBC6C0B6EB0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0" y="0"/>
            <a:ext cx="81534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1D70C38F-1ABB-4C86-972A-E388226700C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65112" y="2326705"/>
            <a:ext cx="4114592" cy="2212496"/>
          </a:xfrm>
        </p:spPr>
        <p:txBody>
          <a:bodyPr>
            <a:noAutofit/>
          </a:bodyPr>
          <a:lstStyle>
            <a:lvl1pPr marL="0" indent="0" algn="l">
              <a:lnSpc>
                <a:spcPct val="125000"/>
              </a:lnSpc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B0AE4-4C17-4975-A59C-4D9EFE58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8/06/20XX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C9023-3371-40C0-A618-BF8AA20F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21E28-544B-4D00-A151-341F3D7E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E4C0-AD5E-4E8C-9F21-7CCE474BDC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07CF0-318A-401D-9F77-B63C65D296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52360" y="1728566"/>
            <a:ext cx="4127344" cy="724702"/>
          </a:xfrm>
        </p:spPr>
        <p:txBody>
          <a:bodyPr anchor="t">
            <a:noAutofit/>
          </a:bodyPr>
          <a:lstStyle>
            <a:lvl1pPr>
              <a:defRPr sz="2800">
                <a:ln w="19050">
                  <a:solidFill>
                    <a:schemeClr val="bg1"/>
                  </a:solidFill>
                </a:ln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63558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ny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E757B982-FF4B-4902-B808-FC325983FD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337BF-9564-499D-91CE-9DDD9C9693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3350" y="1371599"/>
            <a:ext cx="9385300" cy="985791"/>
          </a:xfrm>
        </p:spPr>
        <p:txBody>
          <a:bodyPr>
            <a:noAutofit/>
          </a:bodyPr>
          <a:lstStyle>
            <a:lvl1pPr algn="ctr">
              <a:defRPr sz="5400">
                <a:ln w="19050">
                  <a:solidFill>
                    <a:schemeClr val="accent5"/>
                  </a:solidFill>
                </a:ln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75412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7FFE5B-C2CA-473D-8FCA-B26579CCBA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FF4BA3E-4135-4F80-B1C8-C84CDF7C54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752100" y="739303"/>
            <a:ext cx="6825035" cy="53793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AABB7-A562-4A3F-9DDF-2CE3D13726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2977" y="1663435"/>
            <a:ext cx="5869021" cy="2003898"/>
          </a:xfrm>
          <a:solidFill>
            <a:schemeClr val="accent2">
              <a:alpha val="80000"/>
            </a:schemeClr>
          </a:solidFill>
        </p:spPr>
        <p:txBody>
          <a:bodyPr lIns="557784" tIns="530352" anchor="t">
            <a:noAutofit/>
          </a:bodyPr>
          <a:lstStyle>
            <a:lvl1pPr algn="l">
              <a:lnSpc>
                <a:spcPct val="80000"/>
              </a:lnSpc>
              <a:defRPr sz="5400" cap="all" spc="400" baseline="0">
                <a:ln w="19050">
                  <a:solidFill>
                    <a:schemeClr val="accent5"/>
                  </a:solidFill>
                </a:ln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D15807FE-36E0-49EF-93A4-5B9AD83871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159" y="2878246"/>
            <a:ext cx="4925188" cy="339247"/>
          </a:xfrm>
        </p:spPr>
        <p:txBody>
          <a:bodyPr>
            <a:noAutofit/>
          </a:bodyPr>
          <a:lstStyle>
            <a:lvl1pPr marL="0" indent="0" algn="l">
              <a:buNone/>
              <a:defRPr sz="2400" spc="1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352351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9B8705-C027-4E12-892E-C32FF13296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0" y="0"/>
            <a:ext cx="12188620" cy="6858000"/>
          </a:xfrm>
          <a:prstGeom prst="rect">
            <a:avLst/>
          </a:prstGeom>
        </p:spPr>
      </p:pic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ED685DB5-FA77-4C19-88B8-5A8D733B42B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5012530" y="0"/>
            <a:ext cx="7196138" cy="686737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6919B-FFF8-4FED-8A44-48A7E600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F28B0-8A34-4E86-9FE3-20BD880C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E1CCB-96B6-4D9F-A932-D0EBDBD7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E4C0-AD5E-4E8C-9F21-7CCE474BDC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7CB735-9F66-41A8-8F1D-4B66FE1D11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" y="1672143"/>
            <a:ext cx="6019802" cy="3513714"/>
          </a:xfrm>
          <a:solidFill>
            <a:schemeClr val="accent6">
              <a:alpha val="80000"/>
            </a:schemeClr>
          </a:solidFill>
        </p:spPr>
        <p:txBody>
          <a:bodyPr lIns="676656" tIns="795528"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4A51F916-D1A0-40B2-A894-1C597A7AAF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4575" y="3007594"/>
            <a:ext cx="4850550" cy="1731145"/>
          </a:xfrm>
        </p:spPr>
        <p:txBody>
          <a:bodyPr>
            <a:noAutofit/>
          </a:bodyPr>
          <a:lstStyle>
            <a:lvl1pPr marL="0" indent="0" algn="l">
              <a:lnSpc>
                <a:spcPct val="125000"/>
              </a:lnSpc>
              <a:buNone/>
              <a:defRPr sz="1400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619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E4C0-AD5E-4E8C-9F21-7CCE474BD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8271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E4C0-AD5E-4E8C-9F21-7CCE474BDC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18576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8/06/20XX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E4C0-AD5E-4E8C-9F21-7CCE474BD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57672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8/06/20XX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E4C0-AD5E-4E8C-9F21-7CCE474BD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1622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8/06/20XX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E4C0-AD5E-4E8C-9F21-7CCE474BD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2337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8/06/20XX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E4C0-AD5E-4E8C-9F21-7CCE474BD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2679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8/06/20XX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02E4C0-AD5E-4E8C-9F21-7CCE474BD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076281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8/06/20XX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E4C0-AD5E-4E8C-9F21-7CCE474BD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3560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8/06/20XX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02E4C0-AD5E-4E8C-9F21-7CCE474BDC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57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6" r:id="rId14"/>
    <p:sldLayoutId id="2147483649" r:id="rId15"/>
    <p:sldLayoutId id="2147483650" r:id="rId16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D7D353-69EA-DC13-4356-F19E4452966E}"/>
              </a:ext>
            </a:extLst>
          </p:cNvPr>
          <p:cNvSpPr txBox="1"/>
          <p:nvPr/>
        </p:nvSpPr>
        <p:spPr>
          <a:xfrm>
            <a:off x="6398674" y="930507"/>
            <a:ext cx="512717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FinGuard</a:t>
            </a:r>
            <a:r>
              <a:rPr lang="en-US" sz="3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Chatbot</a:t>
            </a:r>
            <a:br>
              <a:rPr 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BAM 3034 - Sentiment Analysis and Text Mining</a:t>
            </a:r>
            <a:br>
              <a:rPr 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7" name="Picture Placeholder 76" descr="A group of people standing next to a phone&#10;&#10;Description automatically generated">
            <a:extLst>
              <a:ext uri="{FF2B5EF4-FFF2-40B4-BE49-F238E27FC236}">
                <a16:creationId xmlns:a16="http://schemas.microsoft.com/office/drawing/2014/main" id="{2F849723-3772-4844-AB3A-EF3DFAF34B8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1261" r="2" b="2"/>
          <a:stretch/>
        </p:blipFill>
        <p:spPr>
          <a:xfrm>
            <a:off x="643192" y="1172526"/>
            <a:ext cx="5451627" cy="4192906"/>
          </a:xfrm>
          <a:prstGeom prst="rect">
            <a:avLst/>
          </a:prstGeom>
          <a:noFill/>
        </p:spPr>
      </p:pic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5B1C734-42CB-4311-8905-2F41D09107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8672" y="2932757"/>
            <a:ext cx="5451627" cy="2994735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Harmeet Singh (c0892997)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Harshita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Harshadbhai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Shiroya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(c0894233)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Mihir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Bhagvanbhai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Chaudhary (c0893689)</a:t>
            </a:r>
          </a:p>
          <a:p>
            <a:pPr>
              <a:lnSpc>
                <a:spcPct val="90000"/>
              </a:lnSpc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Nikitha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Mummidi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(c0896336)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Swetha Sara Abraham (c0902578)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Tanvi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Dhirajbhai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Patel (c0907214)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84" name="Date Placeholder 4">
            <a:extLst>
              <a:ext uri="{FF2B5EF4-FFF2-40B4-BE49-F238E27FC236}">
                <a16:creationId xmlns:a16="http://schemas.microsoft.com/office/drawing/2014/main" id="{B6EA39D3-97DC-BED7-60B2-FF23F6D9F1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/>
              <a:t>8/06/20XX</a:t>
            </a:r>
          </a:p>
        </p:txBody>
      </p:sp>
      <p:sp>
        <p:nvSpPr>
          <p:cNvPr id="86" name="Footer Placeholder 5">
            <a:extLst>
              <a:ext uri="{FF2B5EF4-FFF2-40B4-BE49-F238E27FC236}">
                <a16:creationId xmlns:a16="http://schemas.microsoft.com/office/drawing/2014/main" id="{09F16F9F-2FC1-61D9-B254-6496089F5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PITCH DECK</a:t>
            </a:r>
          </a:p>
        </p:txBody>
      </p:sp>
      <p:sp>
        <p:nvSpPr>
          <p:cNvPr id="88" name="Slide Number Placeholder 6">
            <a:extLst>
              <a:ext uri="{FF2B5EF4-FFF2-40B4-BE49-F238E27FC236}">
                <a16:creationId xmlns:a16="http://schemas.microsoft.com/office/drawing/2014/main" id="{13B5AD75-6D62-C31A-70A1-A61D763B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402E4C0-AD5E-4E8C-9F21-7CCE474BDCEB}" type="slidenum">
              <a:rPr lang="en-US" smtClean="0"/>
              <a:pPr defTabSz="914400"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3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Placeholder 107">
            <a:extLst>
              <a:ext uri="{FF2B5EF4-FFF2-40B4-BE49-F238E27FC236}">
                <a16:creationId xmlns:a16="http://schemas.microsoft.com/office/drawing/2014/main" id="{FAFD635F-714B-4EE8-9D07-0B32545C6D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alphaModFix amt="35000"/>
          </a:blip>
          <a:srcRect t="20775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  <a:noFill/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5549E29-E797-4A00-B030-3AB01640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itle 6">
            <a:extLst>
              <a:ext uri="{FF2B5EF4-FFF2-40B4-BE49-F238E27FC236}">
                <a16:creationId xmlns:a16="http://schemas.microsoft.com/office/drawing/2014/main" id="{6566E923-340C-AF81-BBD8-F1A5F8609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>
                <a:ln w="3175" cmpd="sng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3600" b="1" kern="1200" spc="-50" baseline="0" dirty="0">
              <a:ln w="3175" cmpd="sng">
                <a:noFill/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1840D15-B3C7-4446-9131-8F222F601B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97280" y="1845734"/>
            <a:ext cx="10058400" cy="4023360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FinGuard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an intelligent chatbot designed to assist NBC Bank customers with their banking-related queries. Utilizing Natural Language Processing (NLP) and Machine Learning (ML) techniques,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FinGuard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provides quick and accurate responses to customer inquiries, enhancing the overall customer service experience.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NBC Bank faces challenges in providing timely and efficient customer service due to high volumes of customer inquiries. This leads to long wait times and customer dissatisfaction.</a:t>
            </a:r>
          </a:p>
          <a:p>
            <a:pPr>
              <a:lnSpc>
                <a:spcPct val="90000"/>
              </a:lnSpc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FinGuard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addresses this issue by automating responses to common banking queries, thereby reducing the workload on human customer service representatives and improving response times.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609E9FA-BDDE-45C4-8F5E-974D4208D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737E529-E43B-4948-B3C4-7F6B806FC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C48F9-A954-448A-A4D9-1ADDB236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/>
              <a:t>8/06/20XX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5B157-1771-47C0-A2ED-DBE01811C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 cap="all" baseline="0">
                <a:effectLst/>
                <a:latin typeface="+mn-lt"/>
                <a:ea typeface="+mn-ea"/>
                <a:cs typeface="+mn-cs"/>
              </a:rPr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74A57-DC9F-44C5-B707-3B57BDBE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402E4C0-AD5E-4E8C-9F21-7CCE474BDCEB}" type="slidenum">
              <a:rPr lang="en-US" smtClean="0"/>
              <a:pPr defTabSz="914400"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7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C8A9C-B877-D6AF-4211-6C0555C8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9" y="2043221"/>
            <a:ext cx="3790122" cy="9233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b="1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Viability</a:t>
            </a:r>
            <a:br>
              <a:rPr lang="en-US" sz="3600" b="1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F99E7-460A-51B3-8EBB-7441CB9BB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371" y="2736574"/>
            <a:ext cx="3576986" cy="3366047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Reduction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Efficiency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Customer Experience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Regulatory Compliance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Savings</a:t>
            </a:r>
          </a:p>
          <a:p>
            <a:endParaRPr lang="en-US" sz="1500" dirty="0"/>
          </a:p>
          <a:p>
            <a:endParaRPr lang="en-US" sz="15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EC624-554E-808F-130F-2F85C9BE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429" y="6459785"/>
            <a:ext cx="31417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PITCH DECK</a:t>
            </a:r>
          </a:p>
        </p:txBody>
      </p:sp>
      <p:pic>
        <p:nvPicPr>
          <p:cNvPr id="8" name="Picture Placeholder 51">
            <a:extLst>
              <a:ext uri="{FF2B5EF4-FFF2-40B4-BE49-F238E27FC236}">
                <a16:creationId xmlns:a16="http://schemas.microsoft.com/office/drawing/2014/main" id="{776F286E-FCC9-5B6E-DA6F-94A1899197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6151" r="10464"/>
          <a:stretch/>
        </p:blipFill>
        <p:spPr>
          <a:xfrm flipH="1">
            <a:off x="4075043" y="10"/>
            <a:ext cx="8111272" cy="685799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C3427-8E59-3435-4B8E-754AE51BAF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21099" y="6459785"/>
            <a:ext cx="17353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US"/>
              <a:t>8/06/20XX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91F28-F1CC-ECB6-020D-36B553C1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9742" y="6459785"/>
            <a:ext cx="6027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402E4C0-AD5E-4E8C-9F21-7CCE474BDCEB}" type="slidenum">
              <a:rPr lang="en-US" smtClean="0"/>
              <a:pPr defTabSz="914400"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0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44D6AF-7901-E7C3-8972-0BEFCC7CA465}"/>
              </a:ext>
            </a:extLst>
          </p:cNvPr>
          <p:cNvSpPr txBox="1"/>
          <p:nvPr/>
        </p:nvSpPr>
        <p:spPr>
          <a:xfrm>
            <a:off x="7859485" y="634946"/>
            <a:ext cx="386054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400" b="1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Main NLP Concepts</a:t>
            </a:r>
            <a:endParaRPr lang="en-US" sz="3400" kern="1200" spc="-50" baseline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99832064-71DC-4D4A-BF64-B140BE0DBC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r="1833" b="-2"/>
          <a:stretch/>
        </p:blipFill>
        <p:spPr>
          <a:xfrm flipH="1"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079021-34AF-49A8-94B2-787C873260FF}"/>
              </a:ext>
            </a:extLst>
          </p:cNvPr>
          <p:cNvSpPr txBox="1"/>
          <p:nvPr/>
        </p:nvSpPr>
        <p:spPr>
          <a:xfrm>
            <a:off x="7892143" y="2552163"/>
            <a:ext cx="3690257" cy="37555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Generation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792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5CF81D86-BDBA-477C-B7DD-8D359BB99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E414C-30E0-EFED-5007-3555CF2BE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0" y="634946"/>
            <a:ext cx="713014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 and Enhancements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0467CA6-AF5E-2F2E-A1A1-20C59292D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047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65F3E9C-EF11-4F8F-A621-399C7A3E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17742-511D-D393-20A7-C87ED1012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83028" y="2474222"/>
            <a:ext cx="6574973" cy="3670180"/>
          </a:xfr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Personalization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 Integration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Fraud Detection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Support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8AA064E-5F6E-4024-BC28-EDDC3DFC7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3B29638-4838-4B9B-B9DB-96E542BAF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399F0-02C8-4B49-180C-F003D910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/>
              <a:t>8/06/20XX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2F9B3-B9C5-920A-2A83-DEC754328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CEFBD-74EA-2EC8-85F7-0A85FA75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402E4C0-AD5E-4E8C-9F21-7CCE474BDCEB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13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389588E-FD5C-CB35-E9BC-DAB220DFD2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0645" b="47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5549E29-E797-4A00-B030-3AB01640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1497F07-796D-94AC-1A56-843A19378803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spc="-50" baseline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49263-1F80-D166-E758-5B66DBC74B27}"/>
              </a:ext>
            </a:extLst>
          </p:cNvPr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oursera.org/articles/what-is-a-chatbot?utm_medium=sem&amp;utm_source=gg&amp;utm_campaign=B2C_NAMER__coursera_FTCOF_career-academy_pmax-enhanced-NRL-w/in-14d-new-cust-country-US-country-CA&amp;campaignid=20397118025&amp;adgroupid=6490599411&amp;device=c&amp;keyword=&amp;matchtype=&amp;network=x&amp;devicemodel=&amp;adposition=&amp;creativeid=6490599411&amp;hide_mobile_promo&amp;gad_source=1&amp;gclid=Cj0KCQjwh7K1BhCZARIsAKOrVqFdqVhupxblBoZUd7PdpZBsFnHZF9L-r8gmusMUWB868EfVCbfYqgAaAolFEALw_wcB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https://realpython.com/build-a-chatbot-python-chatterbot/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https://www.irjet.net/archives/V10/i5/IRJET-V10I575.pdf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https://tovie.ai/blog/banking-chatbots-examples-and-best-practices-for-implementation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https://yellow.ai/blog/chatbots-in-banking/#:~:text=How%20do%20banking%20chatbots%20work,as%20balance%20inquiries%20and%20transactions.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609E9FA-BDDE-45C4-8F5E-974D4208D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37E529-E43B-4948-B3C4-7F6B806FC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6D873D-209B-1163-8EC9-4AA13009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/>
              <a:t>8/06/20XX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44E73-49BC-6226-F20E-EDE018FA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latin typeface="+mn-lt"/>
                <a:ea typeface="+mn-ea"/>
                <a:cs typeface="+mn-cs"/>
              </a:rPr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9D721-1107-E24C-984D-DFB493F4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402E4C0-AD5E-4E8C-9F21-7CCE474BDCEB}" type="slidenum">
              <a:rPr lang="en-US" smtClean="0"/>
              <a:pPr defTabSz="914400"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61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2" ma:contentTypeDescription="Create a new document." ma:contentTypeScope="" ma:versionID="5a5774fd28510f591f3d0476b60c796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656ce980f6f53fc96333c5ee30c32b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0BF0F94-36C0-430F-8DDE-AF914AC0C0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89A24D-CD69-45A4-AC93-53B8115AA4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D2FAC4-C1D8-4FBC-AFD8-786609711A5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</TotalTime>
  <Words>368</Words>
  <Application>Microsoft Office PowerPoint</Application>
  <PresentationFormat>Widescreen</PresentationFormat>
  <Paragraphs>53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Retrospect</vt:lpstr>
      <vt:lpstr>PowerPoint Presentation</vt:lpstr>
      <vt:lpstr>PROBLEM</vt:lpstr>
      <vt:lpstr>Financial Viability </vt:lpstr>
      <vt:lpstr>PowerPoint Presentation</vt:lpstr>
      <vt:lpstr>Future Work and Enhancements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Tanvi Patel</dc:creator>
  <cp:lastModifiedBy>Tanvi Patel</cp:lastModifiedBy>
  <cp:revision>2</cp:revision>
  <dcterms:created xsi:type="dcterms:W3CDTF">2024-08-03T00:54:34Z</dcterms:created>
  <dcterms:modified xsi:type="dcterms:W3CDTF">2024-08-03T19:28:30Z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