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6" r:id="rId1"/>
    <p:sldMasterId id="2147483750" r:id="rId2"/>
    <p:sldMasterId id="2147483762" r:id="rId3"/>
    <p:sldMasterId id="2147483774" r:id="rId4"/>
  </p:sldMasterIdLst>
  <p:sldIdLst>
    <p:sldId id="256" r:id="rId5"/>
    <p:sldId id="257" r:id="rId6"/>
    <p:sldId id="258" r:id="rId7"/>
    <p:sldId id="259" r:id="rId8"/>
    <p:sldId id="260" r:id="rId9"/>
    <p:sldId id="274" r:id="rId10"/>
    <p:sldId id="261" r:id="rId11"/>
    <p:sldId id="262" r:id="rId12"/>
    <p:sldId id="263" r:id="rId13"/>
    <p:sldId id="264" r:id="rId14"/>
    <p:sldId id="265" r:id="rId15"/>
    <p:sldId id="266" r:id="rId16"/>
    <p:sldId id="267" r:id="rId17"/>
    <p:sldId id="271" r:id="rId18"/>
    <p:sldId id="272" r:id="rId19"/>
    <p:sldId id="268" r:id="rId20"/>
    <p:sldId id="269" r:id="rId21"/>
    <p:sldId id="270" r:id="rId22"/>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2" d="100"/>
          <a:sy n="62" d="100"/>
        </p:scale>
        <p:origin x="-1596" y="-5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slideMaster" Target="slideMasters/slideMaster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slideMaster" Target="slideMasters/slideMaster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4.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60"/>
            <a:ext cx="7543800" cy="1945481"/>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B4290-6522-4139-852E-05BD9E7F0D2E}"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752600" cy="438864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955F9-81EA-47C5-8059-9E5C2B437C70}"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6"/>
            <a:ext cx="7543800" cy="1945481"/>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07B-A47E-422C-9BEF-122CCDB7C526}"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24" y="4114800"/>
            <a:ext cx="7659687" cy="8763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24" y="2889649"/>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D295D-4A77-4DEB-B04C-9F4282A8BC04}" type="datetime1">
              <a:rPr lang="en-US" smtClean="0"/>
              <a:pPr/>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800"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285750"/>
            <a:ext cx="7772400" cy="37071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07B-A47E-422C-9BEF-122CCDB7C526}"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3/18/2021</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B4290-6522-4139-852E-05BD9E7F0D2E}"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752600" cy="438864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955F9-81EA-47C5-8059-9E5C2B437C70}"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4"/>
            <a:ext cx="7543800" cy="1945481"/>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07B-A47E-422C-9BEF-122CCDB7C526}"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20" y="4114800"/>
            <a:ext cx="7659687" cy="8763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20" y="2889649"/>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D295D-4A77-4DEB-B04C-9F4282A8BC04}" type="datetime1">
              <a:rPr lang="en-US" smtClean="0"/>
              <a:pPr/>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32" y="4114800"/>
            <a:ext cx="7659687" cy="8763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25" y="2889649"/>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800"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285750"/>
            <a:ext cx="7772400" cy="37071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3/18/2021</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B4290-6522-4139-852E-05BD9E7F0D2E}"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752600" cy="438864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955F9-81EA-47C5-8059-9E5C2B437C70}"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1"/>
            <a:ext cx="7543800" cy="1945481"/>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07B-A47E-422C-9BEF-122CCDB7C526}"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114800"/>
            <a:ext cx="7659687" cy="8763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4" y="2889647"/>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D295D-4A77-4DEB-B04C-9F4282A8BC04}" type="datetime1">
              <a:rPr lang="en-US" smtClean="0"/>
              <a:pPr/>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800"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285750"/>
            <a:ext cx="7772400" cy="37071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3/18/2021</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B4290-6522-4139-852E-05BD9E7F0D2E}"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1752600" cy="438864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955F9-81EA-47C5-8059-9E5C2B437C70}" type="datetime1">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D295D-4A77-4DEB-B04C-9F4282A8BC04}" type="datetime1">
              <a:rPr lang="en-US" smtClean="0"/>
              <a:pPr/>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800"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285750"/>
            <a:ext cx="7772400" cy="37071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3/18/2021</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theme" Target="../theme/theme3.xml" /><Relationship Id="rId2" Type="http://schemas.openxmlformats.org/officeDocument/2006/relationships/slideLayout" Target="../slideLayouts/slideLayout24.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 /><Relationship Id="rId3" Type="http://schemas.openxmlformats.org/officeDocument/2006/relationships/slideLayout" Target="../slideLayouts/slideLayout36.xml" /><Relationship Id="rId7" Type="http://schemas.openxmlformats.org/officeDocument/2006/relationships/slideLayout" Target="../slideLayouts/slideLayout40.xml" /><Relationship Id="rId12" Type="http://schemas.openxmlformats.org/officeDocument/2006/relationships/theme" Target="../theme/theme4.xml" /><Relationship Id="rId2" Type="http://schemas.openxmlformats.org/officeDocument/2006/relationships/slideLayout" Target="../slideLayouts/slideLayout35.xml" /><Relationship Id="rId1" Type="http://schemas.openxmlformats.org/officeDocument/2006/relationships/slideLayout" Target="../slideLayouts/slideLayout34.xml" /><Relationship Id="rId6" Type="http://schemas.openxmlformats.org/officeDocument/2006/relationships/slideLayout" Target="../slideLayouts/slideLayout39.xml" /><Relationship Id="rId11" Type="http://schemas.openxmlformats.org/officeDocument/2006/relationships/slideLayout" Target="../slideLayouts/slideLayout44.xml" /><Relationship Id="rId5" Type="http://schemas.openxmlformats.org/officeDocument/2006/relationships/slideLayout" Target="../slideLayouts/slideLayout38.xml" /><Relationship Id="rId10" Type="http://schemas.openxmlformats.org/officeDocument/2006/relationships/slideLayout" Target="../slideLayouts/slideLayout43.xml" /><Relationship Id="rId4" Type="http://schemas.openxmlformats.org/officeDocument/2006/relationships/slideLayout" Target="../slideLayouts/slideLayout37.xml" /><Relationship Id="rId9" Type="http://schemas.openxmlformats.org/officeDocument/2006/relationships/slideLayout" Target="../slideLayouts/slideLayout4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20000" cy="857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7620000"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882839" y="2990850"/>
            <a:ext cx="177546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856170" y="1188720"/>
            <a:ext cx="18287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3/18/2021</a:t>
            </a:fld>
            <a:endParaRPr lang="en-US" dirty="0"/>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20000" cy="857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7620000"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882831" y="2990850"/>
            <a:ext cx="177546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856162" y="1188720"/>
            <a:ext cx="18287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3/18/2021</a:t>
            </a:fld>
            <a:endParaRPr lang="en-US" dirty="0"/>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20000" cy="857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7620000"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882827" y="2990850"/>
            <a:ext cx="177546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856158" y="1188720"/>
            <a:ext cx="18287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3/18/2021</a:t>
            </a:fld>
            <a:endParaRPr lang="en-US" dirty="0"/>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20000" cy="857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7620000"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882821" y="2990850"/>
            <a:ext cx="177546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856152" y="1188720"/>
            <a:ext cx="18287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3/18/2021</a:t>
            </a:fld>
            <a:endParaRPr lang="en-US" dirty="0"/>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 /></Relationships>
</file>

<file path=ppt/slides/_rels/slide17.xml.rels><?xml version="1.0" encoding="UTF-8" standalone="yes"?>
<Relationships xmlns="http://schemas.openxmlformats.org/package/2006/relationships"><Relationship Id="rId8" Type="http://schemas.openxmlformats.org/officeDocument/2006/relationships/hyperlink" Target="https://passwordsgenerator.net/" TargetMode="External" /><Relationship Id="rId3" Type="http://schemas.openxmlformats.org/officeDocument/2006/relationships/hyperlink" Target="https://en.wikipedia.org/wiki/Password_cracking" TargetMode="External" /><Relationship Id="rId7" Type="http://schemas.openxmlformats.org/officeDocument/2006/relationships/hyperlink" Target="https://en.wikipedia.org/wiki/Password_strength" TargetMode="External" /><Relationship Id="rId2" Type="http://schemas.openxmlformats.org/officeDocument/2006/relationships/hyperlink" Target="http://www.crypto-it.net/eng/simple/simple-xor.html" TargetMode="External" /><Relationship Id="rId1" Type="http://schemas.openxmlformats.org/officeDocument/2006/relationships/slideLayout" Target="../slideLayouts/slideLayout4.xml" /><Relationship Id="rId6" Type="http://schemas.openxmlformats.org/officeDocument/2006/relationships/hyperlink" Target="https://www.dcode.fr/vigenere-cipher" TargetMode="External" /><Relationship Id="rId5" Type="http://schemas.openxmlformats.org/officeDocument/2006/relationships/hyperlink" Target="https://thycotic.force.com/support/s/article/Calculating-Password-Complexity" TargetMode="External" /><Relationship Id="rId4" Type="http://schemas.openxmlformats.org/officeDocument/2006/relationships/hyperlink" Target="http://www.jetir.org/papers/JETIR1703043.pdf" TargetMode="External" /><Relationship Id="rId9" Type="http://schemas.openxmlformats.org/officeDocument/2006/relationships/hyperlink" Target="https://www.geeksforgeeks.org/vigenere-cipher/" TargetMode="External" /></Relationships>
</file>

<file path=ppt/slides/_rels/slide1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standalone="yes"?>
<Relationships xmlns="http://schemas.openxmlformats.org/package/2006/relationships"><Relationship Id="rId2" Type="http://schemas.openxmlformats.org/officeDocument/2006/relationships/hyperlink" Target="http://www.crypto-it.net/eng/simple/simple-xor.html/" TargetMode="External" /><Relationship Id="rId1" Type="http://schemas.openxmlformats.org/officeDocument/2006/relationships/slideLayout" Target="../slideLayouts/slideLayout29.xml" /></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Password_cracking&#8203;" TargetMode="External" /><Relationship Id="rId1" Type="http://schemas.openxmlformats.org/officeDocument/2006/relationships/slideLayout" Target="../slideLayouts/slideLayout2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8472600" y="4663080"/>
            <a:ext cx="546840" cy="39168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ctr">
            <a:noAutofit/>
          </a:bodyPr>
          <a:lstStyle/>
          <a:p>
            <a:pPr algn="r">
              <a:lnSpc>
                <a:spcPct val="100000"/>
              </a:lnSpc>
              <a:tabLst>
                <a:tab pos="0" algn="l"/>
              </a:tabLst>
            </a:pPr>
            <a:fld id="{B9026B4D-7A8E-4031-99AD-45377E296917}" type="slidenum">
              <a:rPr lang="en" sz="900" b="0" strike="noStrike" spc="-1">
                <a:solidFill>
                  <a:srgbClr val="898989"/>
                </a:solidFill>
                <a:latin typeface="Calibri"/>
                <a:ea typeface="Calibri"/>
              </a:rPr>
              <a:t>1</a:t>
            </a:fld>
            <a:endParaRPr lang="en-IN" sz="900" b="0" strike="noStrike" spc="-1">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09550"/>
            <a:ext cx="4190999" cy="41909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457200" y="1281388"/>
            <a:ext cx="8228880" cy="2902541"/>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227965">
              <a:lnSpc>
                <a:spcPct val="150000"/>
              </a:lnSpc>
              <a:tabLst>
                <a:tab pos="0" algn="l"/>
              </a:tabLst>
            </a:pPr>
            <a:r>
              <a:rPr lang="en-IN" sz="1600" b="1" u="sng" spc="-1">
                <a:latin typeface="Arial"/>
              </a:rPr>
              <a:t>Formulae used are:</a:t>
            </a:r>
            <a:endParaRPr lang="en-IN" sz="1600" spc="-1">
              <a:latin typeface="Arial"/>
            </a:endParaRPr>
          </a:p>
          <a:p>
            <a:pPr marL="457200" indent="-227965">
              <a:lnSpc>
                <a:spcPct val="150000"/>
              </a:lnSpc>
              <a:tabLst>
                <a:tab pos="0" algn="l"/>
              </a:tabLst>
            </a:pPr>
            <a:endParaRPr lang="en-IN" sz="1600" b="1" u="sng" spc="-1" dirty="0">
              <a:latin typeface="Arial"/>
            </a:endParaRPr>
          </a:p>
          <a:p>
            <a:pPr marL="1176655" indent="-227965">
              <a:lnSpc>
                <a:spcPct val="150000"/>
              </a:lnSpc>
              <a:tabLst>
                <a:tab pos="0" algn="l"/>
              </a:tabLst>
            </a:pPr>
            <a:r>
              <a:rPr lang="en-IN" sz="1400" b="1" spc="-1" dirty="0">
                <a:latin typeface="Arial"/>
              </a:rPr>
              <a:t>To Calculate Password Complexity</a:t>
            </a:r>
            <a:r>
              <a:rPr lang="en-IN" sz="1400" spc="-1">
                <a:latin typeface="Arial"/>
              </a:rPr>
              <a:t> = (log(length_of_all_char)/log(2))*L  ..... (1)</a:t>
            </a:r>
            <a:endParaRPr lang="en-IN"/>
          </a:p>
          <a:p>
            <a:pPr marL="1176655" indent="-227965">
              <a:lnSpc>
                <a:spcPct val="150000"/>
              </a:lnSpc>
              <a:tabLst>
                <a:tab pos="0" algn="l"/>
              </a:tabLst>
            </a:pPr>
            <a:r>
              <a:rPr lang="en-IN" sz="1400" spc="-1" dirty="0">
                <a:latin typeface="Arial"/>
              </a:rPr>
              <a:t>where </a:t>
            </a:r>
            <a:r>
              <a:rPr lang="en-IN" sz="1400" spc="-1" err="1">
                <a:latin typeface="Arial"/>
              </a:rPr>
              <a:t>length_of_all_char</a:t>
            </a:r>
            <a:r>
              <a:rPr lang="en-IN" sz="1400" spc="-1" dirty="0">
                <a:latin typeface="Arial"/>
              </a:rPr>
              <a:t> = sum of all the printable characters,</a:t>
            </a:r>
          </a:p>
          <a:p>
            <a:pPr marL="1176655" indent="-227965">
              <a:lnSpc>
                <a:spcPct val="150000"/>
              </a:lnSpc>
              <a:tabLst>
                <a:tab pos="0" algn="l"/>
              </a:tabLst>
            </a:pPr>
            <a:r>
              <a:rPr lang="en-IN" sz="1400" spc="-1" dirty="0">
                <a:latin typeface="Arial"/>
              </a:rPr>
              <a:t>L = length of the password provided by user</a:t>
            </a:r>
          </a:p>
          <a:p>
            <a:pPr marL="1176655" indent="-227965">
              <a:lnSpc>
                <a:spcPct val="150000"/>
              </a:lnSpc>
              <a:tabLst>
                <a:tab pos="0" algn="l"/>
              </a:tabLst>
            </a:pPr>
            <a:endParaRPr lang="en-IN" sz="1400" spc="-1" dirty="0">
              <a:latin typeface="Arial"/>
            </a:endParaRPr>
          </a:p>
          <a:p>
            <a:pPr marL="1176655" indent="-227965">
              <a:lnSpc>
                <a:spcPct val="150000"/>
              </a:lnSpc>
              <a:tabLst>
                <a:tab pos="0" algn="l"/>
              </a:tabLst>
            </a:pPr>
            <a:r>
              <a:rPr lang="en-IN" sz="1400" b="1" spc="-1" dirty="0">
                <a:latin typeface="Arial"/>
                <a:ea typeface="Microsoft YaHei"/>
              </a:rPr>
              <a:t>Time to Brute Force Password</a:t>
            </a:r>
            <a:r>
              <a:rPr lang="en-IN" sz="1400" spc="-1" dirty="0">
                <a:latin typeface="Arial"/>
                <a:ea typeface="Microsoft YaHei"/>
              </a:rPr>
              <a:t> = (3*</a:t>
            </a:r>
            <a:r>
              <a:rPr lang="en-IN" sz="1400" spc="-1" err="1">
                <a:latin typeface="Arial"/>
                <a:ea typeface="Microsoft YaHei"/>
              </a:rPr>
              <a:t>math.pow</a:t>
            </a:r>
            <a:r>
              <a:rPr lang="en-IN" sz="1400" spc="-1" dirty="0">
                <a:latin typeface="Arial"/>
                <a:ea typeface="Microsoft YaHei"/>
              </a:rPr>
              <a:t>(10, -11))*(</a:t>
            </a:r>
            <a:r>
              <a:rPr lang="en-IN" sz="1400" spc="-1" err="1">
                <a:latin typeface="Arial"/>
                <a:ea typeface="Microsoft YaHei"/>
              </a:rPr>
              <a:t>math.pow</a:t>
            </a:r>
            <a:r>
              <a:rPr lang="en-IN" sz="1400" spc="-1" dirty="0">
                <a:latin typeface="Arial"/>
                <a:ea typeface="Microsoft YaHei"/>
              </a:rPr>
              <a:t>(</a:t>
            </a:r>
            <a:r>
              <a:rPr lang="en-IN" sz="1400" spc="-1" err="1">
                <a:latin typeface="Arial"/>
                <a:ea typeface="Microsoft YaHei"/>
              </a:rPr>
              <a:t>total_length</a:t>
            </a:r>
            <a:r>
              <a:rPr lang="en-IN" sz="1400" spc="-1">
                <a:latin typeface="Arial"/>
                <a:ea typeface="Microsoft YaHei"/>
              </a:rPr>
              <a:t>, L)) ....(2)</a:t>
            </a:r>
            <a:endParaRPr lang="en-IN" sz="1400" spc="-1" dirty="0">
              <a:latin typeface="Arial"/>
            </a:endParaRPr>
          </a:p>
          <a:p>
            <a:pPr marL="1176655" indent="-227965">
              <a:lnSpc>
                <a:spcPct val="150000"/>
              </a:lnSpc>
              <a:tabLst>
                <a:tab pos="0" algn="l"/>
              </a:tabLst>
            </a:pPr>
            <a:r>
              <a:rPr lang="en-IN" sz="1400" spc="-1" dirty="0">
                <a:latin typeface="Arial"/>
                <a:ea typeface="Microsoft YaHei"/>
              </a:rPr>
              <a:t>where </a:t>
            </a:r>
            <a:r>
              <a:rPr lang="en-IN" sz="1400" spc="-1" dirty="0" err="1">
                <a:latin typeface="Arial"/>
                <a:ea typeface="Microsoft YaHei"/>
              </a:rPr>
              <a:t>math.pow</a:t>
            </a:r>
            <a:r>
              <a:rPr lang="en-IN" sz="1400" spc="-1" dirty="0">
                <a:latin typeface="Arial"/>
                <a:ea typeface="Microsoft YaHei"/>
              </a:rPr>
              <a:t>() = </a:t>
            </a:r>
            <a:r>
              <a:rPr lang="en-IN" sz="1400" spc="-1" dirty="0" err="1">
                <a:latin typeface="Arial"/>
                <a:ea typeface="Microsoft YaHei"/>
              </a:rPr>
              <a:t>pre defined</a:t>
            </a:r>
            <a:r>
              <a:rPr lang="en-IN" sz="1400" spc="-1" dirty="0">
                <a:latin typeface="Arial"/>
                <a:ea typeface="Microsoft YaHei"/>
              </a:rPr>
              <a:t> C function to calculate power of a number,</a:t>
            </a:r>
            <a:endParaRPr lang="en-IN" sz="1400" spc="-1" dirty="0">
              <a:latin typeface="Arial"/>
            </a:endParaRPr>
          </a:p>
          <a:p>
            <a:pPr marL="1176655" indent="-227965">
              <a:lnSpc>
                <a:spcPct val="150000"/>
              </a:lnSpc>
              <a:tabLst>
                <a:tab pos="0" algn="l"/>
              </a:tabLst>
            </a:pPr>
            <a:r>
              <a:rPr lang="en-IN" sz="1400" spc="-1" dirty="0" err="1">
                <a:latin typeface="Arial"/>
                <a:ea typeface="Microsoft YaHei"/>
              </a:rPr>
              <a:t>length_of_all_char</a:t>
            </a:r>
            <a:r>
              <a:rPr lang="en-IN" sz="1400" spc="-1" dirty="0">
                <a:latin typeface="Arial"/>
                <a:ea typeface="Microsoft YaHei"/>
              </a:rPr>
              <a:t> = sum of all the printable characters,</a:t>
            </a:r>
            <a:endParaRPr lang="en-IN" sz="1400" spc="-1" dirty="0">
              <a:latin typeface="Arial"/>
            </a:endParaRPr>
          </a:p>
          <a:p>
            <a:pPr marL="1176655" indent="-227965">
              <a:lnSpc>
                <a:spcPct val="150000"/>
              </a:lnSpc>
              <a:tabLst>
                <a:tab pos="0" algn="l"/>
              </a:tabLst>
            </a:pPr>
            <a:r>
              <a:rPr lang="en-IN" sz="1400" spc="-1" dirty="0">
                <a:latin typeface="Arial"/>
                <a:ea typeface="Microsoft YaHei"/>
              </a:rPr>
              <a:t>L = length of the password provided by user</a:t>
            </a:r>
          </a:p>
          <a:p>
            <a:pPr marL="1176655" indent="-227965" algn="just">
              <a:lnSpc>
                <a:spcPct val="150000"/>
              </a:lnSpc>
              <a:tabLst>
                <a:tab pos="0" algn="l"/>
              </a:tabLst>
            </a:pPr>
            <a:endParaRPr lang="en-IN" sz="1400" i="1" spc="-1" dirty="0">
              <a:latin typeface="Arial"/>
              <a:ea typeface="Microsoft YaHei"/>
            </a:endParaRPr>
          </a:p>
          <a:p>
            <a:pPr marL="1176655" indent="-227965" algn="just">
              <a:lnSpc>
                <a:spcPct val="150000"/>
              </a:lnSpc>
              <a:tabLst>
                <a:tab pos="0" algn="l"/>
              </a:tabLst>
            </a:pPr>
            <a:endParaRPr lang="en-IN" sz="1400" i="1" spc="-1" dirty="0">
              <a:latin typeface="Arial"/>
              <a:ea typeface="Microsoft YaHe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457200" y="205200"/>
            <a:ext cx="8228880" cy="1092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just">
              <a:lnSpc>
                <a:spcPct val="150000"/>
              </a:lnSpc>
            </a:pPr>
            <a:r>
              <a:rPr lang="en-IN" sz="1300" spc="-1" dirty="0">
                <a:latin typeface="Arial"/>
              </a:rPr>
              <a:t>            </a:t>
            </a:r>
            <a:r>
              <a:rPr lang="en-IN" sz="1300" b="0" strike="noStrike" spc="-1" dirty="0">
                <a:latin typeface="Arial"/>
              </a:rPr>
              <a:t> From the below table we can </a:t>
            </a:r>
            <a:r>
              <a:rPr lang="en-IN" sz="1300" spc="-1" dirty="0">
                <a:latin typeface="Arial"/>
              </a:rPr>
              <a:t>calculate</a:t>
            </a:r>
            <a:r>
              <a:rPr lang="en-IN" sz="1300" b="0" strike="noStrike" spc="-1" dirty="0">
                <a:latin typeface="Arial"/>
              </a:rPr>
              <a:t> the password strength according to the given conditions :</a:t>
            </a:r>
          </a:p>
        </p:txBody>
      </p:sp>
      <p:graphicFrame>
        <p:nvGraphicFramePr>
          <p:cNvPr id="266" name="Table 2"/>
          <p:cNvGraphicFramePr/>
          <p:nvPr/>
        </p:nvGraphicFramePr>
        <p:xfrm>
          <a:off x="1458000" y="1298160"/>
          <a:ext cx="6171480" cy="2859120"/>
        </p:xfrm>
        <a:graphic>
          <a:graphicData uri="http://schemas.openxmlformats.org/drawingml/2006/table">
            <a:tbl>
              <a:tblPr/>
              <a:tblGrid>
                <a:gridCol w="3086280">
                  <a:extLst>
                    <a:ext uri="{9D8B030D-6E8A-4147-A177-3AD203B41FA5}">
                      <a16:colId xmlns:a16="http://schemas.microsoft.com/office/drawing/2014/main" val="20000"/>
                    </a:ext>
                  </a:extLst>
                </a:gridCol>
                <a:gridCol w="3085200">
                  <a:extLst>
                    <a:ext uri="{9D8B030D-6E8A-4147-A177-3AD203B41FA5}">
                      <a16:colId xmlns:a16="http://schemas.microsoft.com/office/drawing/2014/main" val="20001"/>
                    </a:ext>
                  </a:extLst>
                </a:gridCol>
              </a:tblGrid>
              <a:tr h="607680">
                <a:tc>
                  <a:txBody>
                    <a:bodyPr/>
                    <a:lstStyle/>
                    <a:p>
                      <a:pPr algn="just">
                        <a:lnSpc>
                          <a:spcPct val="150000"/>
                        </a:lnSpc>
                      </a:pPr>
                      <a:r>
                        <a:rPr lang="en-IN" sz="1300" b="0" strike="noStrike" spc="-1">
                          <a:latin typeface="Arial"/>
                        </a:rPr>
                        <a:t>Type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1300" b="0" strike="noStrike" spc="-1">
                          <a:solidFill>
                            <a:srgbClr val="000000"/>
                          </a:solidFill>
                          <a:latin typeface="Liberation Serif;Times New Roman"/>
                        </a:rPr>
                        <a:t>Pool of characters possible</a:t>
                      </a:r>
                      <a:endParaRPr lang="en-IN" sz="13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21480">
                <a:tc>
                  <a:txBody>
                    <a:bodyPr/>
                    <a:lstStyle/>
                    <a:p>
                      <a:pPr>
                        <a:lnSpc>
                          <a:spcPct val="100000"/>
                        </a:lnSpc>
                      </a:pPr>
                      <a:r>
                        <a:rPr lang="en-IN" sz="1300" b="0" strike="noStrike" spc="-1">
                          <a:solidFill>
                            <a:srgbClr val="000000"/>
                          </a:solidFill>
                          <a:latin typeface="Liberation Serif;Times New Roman"/>
                        </a:rPr>
                        <a:t>Lowercase</a:t>
                      </a:r>
                      <a:endParaRPr lang="en-IN" sz="13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300" b="0" strike="noStrike" spc="-1">
                          <a:solidFill>
                            <a:srgbClr val="000000"/>
                          </a:solidFill>
                          <a:latin typeface="Liberation Serif;Times New Roman"/>
                        </a:rPr>
                        <a:t>26</a:t>
                      </a:r>
                      <a:endParaRPr lang="en-IN" sz="13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21480">
                <a:tc>
                  <a:txBody>
                    <a:bodyPr/>
                    <a:lstStyle/>
                    <a:p>
                      <a:pPr>
                        <a:lnSpc>
                          <a:spcPct val="100000"/>
                        </a:lnSpc>
                      </a:pPr>
                      <a:r>
                        <a:rPr lang="en-IN" sz="1300" b="0" strike="noStrike" spc="-1">
                          <a:solidFill>
                            <a:srgbClr val="000000"/>
                          </a:solidFill>
                          <a:latin typeface="Liberation Serif;Times New Roman"/>
                        </a:rPr>
                        <a:t>Lower &amp; Upper Case</a:t>
                      </a:r>
                      <a:endParaRPr lang="en-IN" sz="13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300" b="0" strike="noStrike" spc="-1">
                          <a:solidFill>
                            <a:srgbClr val="000000"/>
                          </a:solidFill>
                          <a:latin typeface="Liberation Serif;Times New Roman"/>
                        </a:rPr>
                        <a:t>52</a:t>
                      </a:r>
                      <a:endParaRPr lang="en-IN" sz="13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21480">
                <a:tc>
                  <a:txBody>
                    <a:bodyPr/>
                    <a:lstStyle/>
                    <a:p>
                      <a:pPr>
                        <a:lnSpc>
                          <a:spcPct val="100000"/>
                        </a:lnSpc>
                      </a:pPr>
                      <a:r>
                        <a:rPr lang="en-IN" sz="1300" b="0" strike="noStrike" spc="-1">
                          <a:solidFill>
                            <a:srgbClr val="000000"/>
                          </a:solidFill>
                          <a:latin typeface="Liberation Serif;Times New Roman"/>
                        </a:rPr>
                        <a:t>Alphanumeric</a:t>
                      </a:r>
                      <a:endParaRPr lang="en-IN" sz="13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300" b="0" strike="noStrike" spc="-1">
                          <a:solidFill>
                            <a:srgbClr val="000000"/>
                          </a:solidFill>
                          <a:latin typeface="Liberation Serif;Times New Roman"/>
                        </a:rPr>
                        <a:t>36</a:t>
                      </a:r>
                      <a:endParaRPr lang="en-IN" sz="13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21480">
                <a:tc>
                  <a:txBody>
                    <a:bodyPr/>
                    <a:lstStyle/>
                    <a:p>
                      <a:pPr>
                        <a:lnSpc>
                          <a:spcPct val="100000"/>
                        </a:lnSpc>
                      </a:pPr>
                      <a:r>
                        <a:rPr lang="en-IN" sz="1300" b="0" strike="noStrike" spc="-1">
                          <a:solidFill>
                            <a:srgbClr val="000000"/>
                          </a:solidFill>
                          <a:latin typeface="Liberation Serif;Times New Roman"/>
                        </a:rPr>
                        <a:t>Alphanumeric &amp; Upper Case</a:t>
                      </a:r>
                      <a:endParaRPr lang="en-IN" sz="13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300" b="0" strike="noStrike" spc="-1">
                          <a:solidFill>
                            <a:srgbClr val="000000"/>
                          </a:solidFill>
                          <a:latin typeface="Liberation Serif;Times New Roman"/>
                        </a:rPr>
                        <a:t>62</a:t>
                      </a:r>
                      <a:endParaRPr lang="en-IN" sz="13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21480">
                <a:tc>
                  <a:txBody>
                    <a:bodyPr/>
                    <a:lstStyle/>
                    <a:p>
                      <a:pPr>
                        <a:lnSpc>
                          <a:spcPct val="100000"/>
                        </a:lnSpc>
                      </a:pPr>
                      <a:r>
                        <a:rPr lang="en-IN" sz="1300" b="0" strike="noStrike" spc="-1">
                          <a:solidFill>
                            <a:srgbClr val="000000"/>
                          </a:solidFill>
                          <a:latin typeface="Liberation Serif;Times New Roman"/>
                        </a:rPr>
                        <a:t>Common ASCII Characters</a:t>
                      </a:r>
                      <a:endParaRPr lang="en-IN" sz="13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300" b="0" strike="noStrike" spc="-1">
                          <a:solidFill>
                            <a:srgbClr val="000000"/>
                          </a:solidFill>
                          <a:latin typeface="Liberation Serif;Times New Roman"/>
                        </a:rPr>
                        <a:t>30</a:t>
                      </a:r>
                      <a:endParaRPr lang="en-IN" sz="13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321480">
                <a:tc>
                  <a:txBody>
                    <a:bodyPr/>
                    <a:lstStyle/>
                    <a:p>
                      <a:pPr>
                        <a:lnSpc>
                          <a:spcPct val="100000"/>
                        </a:lnSpc>
                      </a:pPr>
                      <a:r>
                        <a:rPr lang="en-IN" sz="1300" b="0" strike="noStrike" spc="-1">
                          <a:solidFill>
                            <a:srgbClr val="000000"/>
                          </a:solidFill>
                          <a:latin typeface="Liberation Serif;Times New Roman"/>
                        </a:rPr>
                        <a:t>Diceware Words List</a:t>
                      </a:r>
                      <a:endParaRPr lang="en-IN" sz="13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300" b="0" strike="noStrike" spc="-1">
                          <a:solidFill>
                            <a:srgbClr val="000000"/>
                          </a:solidFill>
                          <a:latin typeface="Liberation Serif;Times New Roman"/>
                        </a:rPr>
                        <a:t>7776</a:t>
                      </a:r>
                      <a:endParaRPr lang="en-IN" sz="13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322560">
                <a:tc>
                  <a:txBody>
                    <a:bodyPr/>
                    <a:lstStyle/>
                    <a:p>
                      <a:pPr>
                        <a:lnSpc>
                          <a:spcPct val="100000"/>
                        </a:lnSpc>
                      </a:pPr>
                      <a:r>
                        <a:rPr lang="en-IN" sz="1300" b="0" strike="noStrike" spc="-1">
                          <a:solidFill>
                            <a:srgbClr val="000000"/>
                          </a:solidFill>
                          <a:latin typeface="Liberation Serif;Times New Roman"/>
                        </a:rPr>
                        <a:t>English Dictionary Words</a:t>
                      </a:r>
                      <a:endParaRPr lang="en-IN" sz="13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300" b="0" strike="noStrike" spc="-1">
                          <a:solidFill>
                            <a:srgbClr val="000000"/>
                          </a:solidFill>
                          <a:latin typeface="Liberation Serif;Times New Roman"/>
                        </a:rPr>
                        <a:t>171000</a:t>
                      </a:r>
                      <a:endParaRPr lang="en-IN" sz="13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57200" y="203760"/>
            <a:ext cx="8228880" cy="3980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359410" algn="just">
              <a:lnSpc>
                <a:spcPct val="150000"/>
              </a:lnSpc>
            </a:pPr>
            <a:r>
              <a:rPr lang="en-IN" sz="1400" b="0" strike="noStrike" spc="-1" dirty="0">
                <a:solidFill>
                  <a:srgbClr val="000000"/>
                </a:solidFill>
                <a:latin typeface="Calibri"/>
              </a:rPr>
              <a:t>Password strength is determined with this chart:</a:t>
            </a:r>
            <a:endParaRPr lang="en-IN" sz="1400" b="0" strike="noStrike" spc="-1" dirty="0">
              <a:latin typeface="Calibri"/>
            </a:endParaRPr>
          </a:p>
          <a:p>
            <a:pPr marL="359410" algn="just">
              <a:lnSpc>
                <a:spcPct val="150000"/>
              </a:lnSpc>
            </a:pPr>
            <a:endParaRPr lang="en-IN" sz="1400" b="0" strike="noStrike" spc="-1" dirty="0">
              <a:latin typeface="Calibri"/>
            </a:endParaRPr>
          </a:p>
          <a:p>
            <a:pPr marL="359410" algn="just">
              <a:lnSpc>
                <a:spcPct val="150000"/>
              </a:lnSpc>
            </a:pPr>
            <a:r>
              <a:rPr lang="en-IN" sz="1400" b="0" strike="noStrike" spc="-1" dirty="0">
                <a:solidFill>
                  <a:srgbClr val="000000"/>
                </a:solidFill>
                <a:latin typeface="Calibri"/>
                <a:ea typeface="Microsoft YaHei"/>
              </a:rPr>
              <a:t>&lt; 28 bits</a:t>
            </a:r>
            <a:r>
              <a:rPr lang="en-IN" sz="1400" spc="-1" dirty="0">
                <a:solidFill>
                  <a:srgbClr val="000000"/>
                </a:solidFill>
                <a:latin typeface="Calibri"/>
                <a:ea typeface="Microsoft YaHei"/>
              </a:rPr>
              <a:t> =</a:t>
            </a:r>
            <a:r>
              <a:rPr lang="en-IN" sz="1400" b="0" strike="noStrike" spc="-1" dirty="0">
                <a:solidFill>
                  <a:srgbClr val="000000"/>
                </a:solidFill>
                <a:latin typeface="Calibri"/>
                <a:ea typeface="Microsoft YaHei"/>
              </a:rPr>
              <a:t> Very Weak; might keep out family members</a:t>
            </a:r>
            <a:endParaRPr lang="en-IN" sz="1400" b="0" strike="noStrike" spc="-1" dirty="0">
              <a:latin typeface="Calibri"/>
            </a:endParaRPr>
          </a:p>
          <a:p>
            <a:pPr marL="359410" algn="just">
              <a:lnSpc>
                <a:spcPct val="150000"/>
              </a:lnSpc>
            </a:pPr>
            <a:r>
              <a:rPr lang="en-IN" sz="1400" b="0" strike="noStrike" spc="-1" dirty="0">
                <a:solidFill>
                  <a:srgbClr val="000000"/>
                </a:solidFill>
                <a:latin typeface="Calibri"/>
                <a:ea typeface="Microsoft YaHei"/>
              </a:rPr>
              <a:t>28 - 35 bits 	=</a:t>
            </a:r>
            <a:r>
              <a:rPr lang="en-IN" sz="1400" spc="-1" dirty="0">
                <a:solidFill>
                  <a:srgbClr val="000000"/>
                </a:solidFill>
                <a:latin typeface="Calibri"/>
                <a:ea typeface="Microsoft YaHei"/>
              </a:rPr>
              <a:t> </a:t>
            </a:r>
            <a:r>
              <a:rPr lang="en-IN" sz="1400" b="0" strike="noStrike" spc="-1" dirty="0">
                <a:solidFill>
                  <a:srgbClr val="000000"/>
                </a:solidFill>
                <a:latin typeface="Calibri"/>
                <a:ea typeface="Microsoft YaHei"/>
              </a:rPr>
              <a:t> </a:t>
            </a:r>
            <a:r>
              <a:rPr lang="en-IN" sz="1400" spc="-1" dirty="0">
                <a:solidFill>
                  <a:srgbClr val="000000"/>
                </a:solidFill>
                <a:latin typeface="Calibri"/>
                <a:ea typeface="Microsoft YaHei"/>
              </a:rPr>
              <a:t>   </a:t>
            </a:r>
            <a:r>
              <a:rPr lang="en-IN" sz="1400" b="0" strike="noStrike" spc="-1" dirty="0">
                <a:solidFill>
                  <a:srgbClr val="000000"/>
                </a:solidFill>
                <a:latin typeface="Calibri"/>
                <a:ea typeface="Microsoft YaHei"/>
              </a:rPr>
              <a:t>Weak; should keep out most people, often good for desktop login passwords</a:t>
            </a:r>
            <a:endParaRPr lang="en-IN" sz="1400" b="0" strike="noStrike" spc="-1" dirty="0">
              <a:latin typeface="Calibri"/>
            </a:endParaRPr>
          </a:p>
          <a:p>
            <a:pPr marL="359410" algn="just">
              <a:lnSpc>
                <a:spcPct val="150000"/>
              </a:lnSpc>
            </a:pPr>
            <a:r>
              <a:rPr lang="en-IN" sz="1400" b="0" strike="noStrike" spc="-1" dirty="0">
                <a:solidFill>
                  <a:srgbClr val="000000"/>
                </a:solidFill>
                <a:latin typeface="Calibri"/>
                <a:ea typeface="Microsoft YaHei"/>
              </a:rPr>
              <a:t>36 - 59 bits 	=</a:t>
            </a:r>
            <a:r>
              <a:rPr lang="en-IN" sz="1400" spc="-1" dirty="0">
                <a:solidFill>
                  <a:srgbClr val="000000"/>
                </a:solidFill>
                <a:latin typeface="Calibri"/>
                <a:ea typeface="Microsoft YaHei"/>
              </a:rPr>
              <a:t> </a:t>
            </a:r>
            <a:r>
              <a:rPr lang="en-IN" sz="1400" b="0" strike="noStrike" spc="-1" dirty="0">
                <a:solidFill>
                  <a:srgbClr val="000000"/>
                </a:solidFill>
                <a:latin typeface="Calibri"/>
                <a:ea typeface="Microsoft YaHei"/>
              </a:rPr>
              <a:t> </a:t>
            </a:r>
            <a:r>
              <a:rPr lang="en-IN" sz="1400" spc="-1" dirty="0">
                <a:solidFill>
                  <a:srgbClr val="000000"/>
                </a:solidFill>
                <a:latin typeface="Calibri"/>
                <a:ea typeface="Microsoft YaHei"/>
              </a:rPr>
              <a:t>   </a:t>
            </a:r>
            <a:r>
              <a:rPr lang="en-IN" sz="1400" b="0" strike="noStrike" spc="-1" dirty="0">
                <a:solidFill>
                  <a:srgbClr val="000000"/>
                </a:solidFill>
                <a:latin typeface="Calibri"/>
                <a:ea typeface="Microsoft YaHei"/>
              </a:rPr>
              <a:t>Reasonable; fairly secure passwords for network and company passwords</a:t>
            </a:r>
            <a:endParaRPr lang="en-IN" sz="1400" b="0" strike="noStrike" spc="-1" dirty="0">
              <a:latin typeface="Calibri"/>
            </a:endParaRPr>
          </a:p>
          <a:p>
            <a:pPr marL="359410" algn="just">
              <a:lnSpc>
                <a:spcPct val="150000"/>
              </a:lnSpc>
            </a:pPr>
            <a:r>
              <a:rPr lang="en-IN" sz="1400" b="0" strike="noStrike" spc="-1" dirty="0">
                <a:solidFill>
                  <a:srgbClr val="000000"/>
                </a:solidFill>
                <a:latin typeface="Calibri"/>
                <a:ea typeface="Microsoft YaHei"/>
              </a:rPr>
              <a:t>60 - 127 bits	=</a:t>
            </a:r>
            <a:r>
              <a:rPr lang="en-IN" sz="1400" spc="-1" dirty="0">
                <a:solidFill>
                  <a:srgbClr val="000000"/>
                </a:solidFill>
                <a:latin typeface="Calibri"/>
                <a:ea typeface="Microsoft YaHei"/>
              </a:rPr>
              <a:t> </a:t>
            </a:r>
            <a:r>
              <a:rPr lang="en-IN" sz="1400" b="0" strike="noStrike" spc="-1" dirty="0">
                <a:solidFill>
                  <a:srgbClr val="000000"/>
                </a:solidFill>
                <a:latin typeface="Calibri"/>
                <a:ea typeface="Microsoft YaHei"/>
              </a:rPr>
              <a:t> </a:t>
            </a:r>
            <a:r>
              <a:rPr lang="en-IN" sz="1400" spc="-1" dirty="0">
                <a:solidFill>
                  <a:srgbClr val="000000"/>
                </a:solidFill>
                <a:latin typeface="Calibri"/>
                <a:ea typeface="Microsoft YaHei"/>
              </a:rPr>
              <a:t>   </a:t>
            </a:r>
            <a:r>
              <a:rPr lang="en-IN" sz="1400" b="0" strike="noStrike" spc="-1" dirty="0">
                <a:solidFill>
                  <a:srgbClr val="000000"/>
                </a:solidFill>
                <a:latin typeface="Calibri"/>
                <a:ea typeface="Microsoft YaHei"/>
              </a:rPr>
              <a:t>Strong; can be good for guarding financial information</a:t>
            </a:r>
            <a:endParaRPr lang="en-IN" sz="1400" b="0" strike="noStrike" spc="-1" dirty="0">
              <a:latin typeface="Calibri"/>
            </a:endParaRPr>
          </a:p>
          <a:p>
            <a:pPr marL="359410" algn="just">
              <a:lnSpc>
                <a:spcPct val="150000"/>
              </a:lnSpc>
            </a:pPr>
            <a:r>
              <a:rPr lang="en-IN" sz="1400" b="0" strike="noStrike" spc="-1" dirty="0">
                <a:solidFill>
                  <a:srgbClr val="000000"/>
                </a:solidFill>
                <a:latin typeface="Calibri"/>
                <a:ea typeface="Microsoft YaHei"/>
              </a:rPr>
              <a:t>128+ bits 	=</a:t>
            </a:r>
            <a:r>
              <a:rPr lang="en-IN" sz="1400" spc="-1" dirty="0">
                <a:solidFill>
                  <a:srgbClr val="000000"/>
                </a:solidFill>
                <a:latin typeface="Calibri"/>
                <a:ea typeface="Microsoft YaHei"/>
              </a:rPr>
              <a:t> </a:t>
            </a:r>
            <a:r>
              <a:rPr lang="en-IN" sz="1400" b="0" strike="noStrike" spc="-1" dirty="0">
                <a:solidFill>
                  <a:srgbClr val="000000"/>
                </a:solidFill>
                <a:latin typeface="Calibri"/>
                <a:ea typeface="Microsoft YaHei"/>
              </a:rPr>
              <a:t> </a:t>
            </a:r>
            <a:r>
              <a:rPr lang="en-IN" sz="1400" spc="-1" dirty="0">
                <a:solidFill>
                  <a:srgbClr val="000000"/>
                </a:solidFill>
                <a:latin typeface="Calibri"/>
                <a:ea typeface="Microsoft YaHei"/>
              </a:rPr>
              <a:t>   </a:t>
            </a:r>
            <a:r>
              <a:rPr lang="en-IN" sz="1400" b="0" strike="noStrike" spc="-1" dirty="0">
                <a:solidFill>
                  <a:srgbClr val="000000"/>
                </a:solidFill>
                <a:latin typeface="Calibri"/>
                <a:ea typeface="Microsoft YaHei"/>
              </a:rPr>
              <a:t>Very Strong; often overkill</a:t>
            </a:r>
          </a:p>
          <a:p>
            <a:pPr marL="359410" algn="just">
              <a:lnSpc>
                <a:spcPct val="150000"/>
              </a:lnSpc>
            </a:pPr>
            <a:endParaRPr lang="en-IN" sz="1400" spc="-1" dirty="0">
              <a:latin typeface="Calibri"/>
              <a:ea typeface="Microsoft YaHei"/>
            </a:endParaRPr>
          </a:p>
          <a:p>
            <a:pPr marL="359410" algn="just">
              <a:lnSpc>
                <a:spcPct val="150000"/>
              </a:lnSpc>
            </a:pPr>
            <a:endParaRPr lang="en-IN" sz="1400" u="sng" spc="-1" dirty="0">
              <a:solidFill>
                <a:srgbClr val="0000FF"/>
              </a:solidFill>
              <a:latin typeface="Calibri"/>
              <a:ea typeface="Microsoft YaHei"/>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4860000" y="3364"/>
            <a:ext cx="4140000" cy="4496636"/>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50000"/>
              </a:lnSpc>
            </a:pPr>
            <a:r>
              <a:rPr lang="en-IN" sz="1600" b="1" strike="noStrike" spc="-1" dirty="0">
                <a:latin typeface="Calibri"/>
                <a:ea typeface="Microsoft YaHei"/>
              </a:rPr>
              <a:t>Strong password Generator and good suggesting practices</a:t>
            </a:r>
            <a:r>
              <a:rPr lang="en-IN" sz="1600" b="0" strike="noStrike" spc="-1" dirty="0">
                <a:latin typeface="Calibri"/>
                <a:ea typeface="Microsoft YaHei"/>
              </a:rPr>
              <a:t> - It will provide the user with some good and Strong Category random passwords so that the user can choose and set one of the passwords for their account. The password generated is too strong that it will be very difficult for the hacker to even try it with its password breaking attacks as all password generated are unique and are a combination of character, number, and unique tokens.</a:t>
            </a:r>
            <a:endParaRPr lang="en-IN" sz="1600" b="0" strike="noStrike" spc="-1" dirty="0">
              <a:latin typeface="Calibri"/>
            </a:endParaRPr>
          </a:p>
        </p:txBody>
      </p:sp>
      <p:sp>
        <p:nvSpPr>
          <p:cNvPr id="269" name="TextShape 2"/>
          <p:cNvSpPr txBox="1"/>
          <p:nvPr/>
        </p:nvSpPr>
        <p:spPr>
          <a:xfrm>
            <a:off x="180000" y="576369"/>
            <a:ext cx="4500000" cy="2882621"/>
          </a:xfrm>
          <a:prstGeom prst="rect">
            <a:avLst/>
          </a:prstGeom>
          <a:noFill/>
          <a:ln w="0">
            <a:noFill/>
          </a:ln>
        </p:spPr>
        <p:txBody>
          <a:bodyPr lIns="90000" tIns="45000" rIns="90000" bIns="45000" anchor="t">
            <a:noAutofit/>
          </a:bodyPr>
          <a:lstStyle/>
          <a:p>
            <a:r>
              <a:rPr lang="en-IN" sz="1600" b="1" strike="noStrike" spc="-1">
                <a:latin typeface="Calibri"/>
              </a:rPr>
              <a:t>Algorithm</a:t>
            </a:r>
            <a:r>
              <a:rPr lang="en-IN" sz="1600" b="1" spc="-1">
                <a:latin typeface="Calibri"/>
              </a:rPr>
              <a:t> for generating strong random password</a:t>
            </a:r>
            <a:r>
              <a:rPr lang="en-IN" sz="1600" b="1" strike="noStrike" spc="-1">
                <a:latin typeface="Calibri"/>
              </a:rPr>
              <a:t>:</a:t>
            </a:r>
            <a:endParaRPr lang="en-US" sz="1600" b="1"/>
          </a:p>
          <a:p>
            <a:endParaRPr lang="en-IN" sz="1400" b="0" strike="noStrike" spc="-1" dirty="0">
              <a:latin typeface="Calibri"/>
            </a:endParaRPr>
          </a:p>
          <a:p>
            <a:pPr>
              <a:buClr>
                <a:srgbClr val="000000"/>
              </a:buClr>
              <a:buSzPct val="45000"/>
            </a:pPr>
            <a:r>
              <a:rPr lang="en-IN" sz="1400" u="sng" spc="-1" dirty="0">
                <a:latin typeface="Calibri"/>
              </a:rPr>
              <a:t>Step-1</a:t>
            </a:r>
            <a:r>
              <a:rPr lang="en-IN" sz="1400" spc="-1" dirty="0">
                <a:latin typeface="Calibri"/>
              </a:rPr>
              <a:t>: Create</a:t>
            </a:r>
            <a:r>
              <a:rPr lang="en-IN" sz="1400" b="0" strike="noStrike" spc="-1" dirty="0">
                <a:latin typeface="Calibri"/>
              </a:rPr>
              <a:t> 4 arrays for Uppercase, Lowercase, Digits and Special symbols</a:t>
            </a:r>
          </a:p>
          <a:p>
            <a:pPr>
              <a:buClr>
                <a:srgbClr val="000000"/>
              </a:buClr>
              <a:buSzPct val="45000"/>
            </a:pPr>
            <a:endParaRPr lang="en-IN" sz="1400" b="0" strike="noStrike" spc="-1" dirty="0">
              <a:latin typeface="Calibri"/>
            </a:endParaRPr>
          </a:p>
          <a:p>
            <a:pPr>
              <a:buClr>
                <a:srgbClr val="000000"/>
              </a:buClr>
              <a:buSzPct val="45000"/>
            </a:pPr>
            <a:r>
              <a:rPr lang="en-IN" sz="1400" u="sng" spc="-1" dirty="0">
                <a:latin typeface="Calibri"/>
              </a:rPr>
              <a:t>Step-2</a:t>
            </a:r>
            <a:r>
              <a:rPr lang="en-IN" sz="1400" spc="-1" dirty="0">
                <a:latin typeface="Calibri"/>
              </a:rPr>
              <a:t>: Seed</a:t>
            </a:r>
            <a:r>
              <a:rPr lang="en-IN" sz="1400" b="0" strike="noStrike" spc="-1" dirty="0">
                <a:latin typeface="Calibri"/>
              </a:rPr>
              <a:t> the rand function using a combination </a:t>
            </a:r>
            <a:r>
              <a:rPr lang="en-IN" sz="1400" b="0" strike="noStrike" spc="-1" dirty="0" err="1">
                <a:latin typeface="Calibri"/>
              </a:rPr>
              <a:t>fo</a:t>
            </a:r>
            <a:r>
              <a:rPr lang="en-IN" sz="1400" b="0" strike="noStrike" spc="-1" dirty="0">
                <a:latin typeface="Calibri"/>
              </a:rPr>
              <a:t> time and process id for increased randomness</a:t>
            </a:r>
          </a:p>
          <a:p>
            <a:pPr>
              <a:buClr>
                <a:srgbClr val="000000"/>
              </a:buClr>
              <a:buSzPct val="45000"/>
            </a:pPr>
            <a:endParaRPr lang="en-IN" sz="1400" b="0" strike="noStrike" spc="-1" dirty="0">
              <a:latin typeface="Calibri"/>
            </a:endParaRPr>
          </a:p>
          <a:p>
            <a:pPr>
              <a:buClr>
                <a:srgbClr val="000000"/>
              </a:buClr>
              <a:buSzPct val="45000"/>
            </a:pPr>
            <a:r>
              <a:rPr lang="en-IN" sz="1400" u="sng" spc="-1" dirty="0">
                <a:latin typeface="Calibri"/>
              </a:rPr>
              <a:t>Step-3</a:t>
            </a:r>
            <a:r>
              <a:rPr lang="en-IN" sz="1400" spc="-1" dirty="0">
                <a:latin typeface="Calibri"/>
              </a:rPr>
              <a:t>: Loop</a:t>
            </a:r>
            <a:r>
              <a:rPr lang="en-IN" sz="1400" b="0" strike="noStrike" spc="-1" dirty="0">
                <a:latin typeface="Calibri"/>
              </a:rPr>
              <a:t> 16 times randomly choosing one of the arrays created above and then randomly choosing a value within the array to get a password of length 16</a:t>
            </a:r>
          </a:p>
          <a:p>
            <a:endParaRPr lang="en-IN" sz="14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DA5B90-63DF-49B2-9ECD-A2FDBC77FBE9}"/>
              </a:ext>
            </a:extLst>
          </p:cNvPr>
          <p:cNvSpPr txBox="1"/>
          <p:nvPr/>
        </p:nvSpPr>
        <p:spPr>
          <a:xfrm>
            <a:off x="457219" y="478631"/>
            <a:ext cx="3650455"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Calibri"/>
              </a:rPr>
              <a:t>Algorithm for XOR cipher encryption: </a:t>
            </a:r>
          </a:p>
          <a:p>
            <a:endParaRPr lang="en-US" sz="1600" dirty="0">
              <a:latin typeface="Calibri"/>
              <a:ea typeface="+mn-lt"/>
              <a:cs typeface="+mn-lt"/>
            </a:endParaRPr>
          </a:p>
          <a:p>
            <a:r>
              <a:rPr lang="en-US" sz="1600" dirty="0">
                <a:latin typeface="Calibri"/>
                <a:ea typeface="+mn-lt"/>
                <a:cs typeface="+mn-lt"/>
              </a:rPr>
              <a:t>Step-1: Open the file containing the plaintext password in </a:t>
            </a:r>
            <a:r>
              <a:rPr lang="en-US" sz="1600" dirty="0" err="1">
                <a:latin typeface="Calibri"/>
                <a:ea typeface="+mn-lt"/>
                <a:cs typeface="+mn-lt"/>
              </a:rPr>
              <a:t>rb</a:t>
            </a:r>
            <a:r>
              <a:rPr lang="en-US" sz="1600" dirty="0">
                <a:latin typeface="Calibri"/>
                <a:ea typeface="+mn-lt"/>
                <a:cs typeface="+mn-lt"/>
              </a:rPr>
              <a:t>(read binary) mode. </a:t>
            </a:r>
          </a:p>
          <a:p>
            <a:r>
              <a:rPr lang="en-US" sz="1600" dirty="0">
                <a:latin typeface="Calibri"/>
                <a:ea typeface="+mn-lt"/>
                <a:cs typeface="+mn-lt"/>
              </a:rPr>
              <a:t>Step-2: Read the file contents character by character and XOR them with the key, close the plain text file. </a:t>
            </a:r>
            <a:endParaRPr lang="en-US" sz="1600">
              <a:latin typeface="Calibri"/>
              <a:ea typeface="+mn-lt"/>
              <a:cs typeface="+mn-lt"/>
            </a:endParaRPr>
          </a:p>
          <a:p>
            <a:r>
              <a:rPr lang="en-US" sz="1600" dirty="0">
                <a:latin typeface="Calibri"/>
                <a:ea typeface="+mn-lt"/>
                <a:cs typeface="+mn-lt"/>
              </a:rPr>
              <a:t>Step-3: Open another file ab (append binary), append the encrypted string and close the plain text file and the encrypted file.</a:t>
            </a:r>
          </a:p>
          <a:p>
            <a:r>
              <a:rPr lang="en-US" sz="1600" dirty="0">
                <a:latin typeface="Calibri"/>
                <a:ea typeface="+mn-lt"/>
                <a:cs typeface="+mn-lt"/>
              </a:rPr>
              <a:t>Step-4: Open the plain text password file in w+ mode and overwrite the file.</a:t>
            </a:r>
            <a:endParaRPr lang="en-US" sz="1600">
              <a:latin typeface="Calibri"/>
            </a:endParaRPr>
          </a:p>
          <a:p>
            <a:r>
              <a:rPr lang="en-US" sz="1600" dirty="0">
                <a:latin typeface="Calibri"/>
                <a:cs typeface="Arial"/>
              </a:rPr>
              <a:t>Step-5: To decrypt the password, open the file containing the ciphertext and XOR with the key used before.</a:t>
            </a:r>
          </a:p>
          <a:p>
            <a:endParaRPr lang="en-US" sz="1600" dirty="0">
              <a:latin typeface="Calibri"/>
            </a:endParaRPr>
          </a:p>
          <a:p>
            <a:endParaRPr lang="en-US" sz="1600" dirty="0">
              <a:latin typeface="Calibri"/>
            </a:endParaRPr>
          </a:p>
          <a:p>
            <a:endParaRPr lang="en-US" sz="1600" dirty="0">
              <a:latin typeface="Calibri"/>
            </a:endParaRPr>
          </a:p>
          <a:p>
            <a:endParaRPr lang="en-US" sz="1600" dirty="0">
              <a:latin typeface="Calibri"/>
            </a:endParaRPr>
          </a:p>
          <a:p>
            <a:endParaRPr lang="en-US" sz="1600" dirty="0">
              <a:latin typeface="Calibri"/>
            </a:endParaRPr>
          </a:p>
        </p:txBody>
      </p:sp>
      <p:sp>
        <p:nvSpPr>
          <p:cNvPr id="6" name="Text Placeholder 5">
            <a:extLst>
              <a:ext uri="{FF2B5EF4-FFF2-40B4-BE49-F238E27FC236}">
                <a16:creationId xmlns:a16="http://schemas.microsoft.com/office/drawing/2014/main" id="{5709B993-1706-4193-B1E1-A0017704CD55}"/>
              </a:ext>
            </a:extLst>
          </p:cNvPr>
          <p:cNvSpPr>
            <a:spLocks noGrp="1"/>
          </p:cNvSpPr>
          <p:nvPr>
            <p:ph sz="half" idx="1"/>
          </p:nvPr>
        </p:nvSpPr>
        <p:spPr/>
        <p:txBody>
          <a:bodyPr lIns="0" tIns="0" rIns="0" bIns="0" anchor="t">
            <a:normAutofit/>
          </a:bodyPr>
          <a:lstStyle/>
          <a:p>
            <a:endParaRPr lang="en-US" dirty="0"/>
          </a:p>
          <a:p>
            <a:endParaRPr lang="en-US" dirty="0"/>
          </a:p>
        </p:txBody>
      </p:sp>
      <p:sp>
        <p:nvSpPr>
          <p:cNvPr id="7" name="Text Placeholder 6">
            <a:extLst>
              <a:ext uri="{FF2B5EF4-FFF2-40B4-BE49-F238E27FC236}">
                <a16:creationId xmlns:a16="http://schemas.microsoft.com/office/drawing/2014/main" id="{6E08E1ED-16A4-4420-B8D2-271A7C410B58}"/>
              </a:ext>
            </a:extLst>
          </p:cNvPr>
          <p:cNvSpPr>
            <a:spLocks noGrp="1"/>
          </p:cNvSpPr>
          <p:nvPr>
            <p:ph sz="half" idx="2"/>
          </p:nvPr>
        </p:nvSpPr>
        <p:spPr>
          <a:xfrm>
            <a:off x="4674240" y="357975"/>
            <a:ext cx="4015800" cy="3828466"/>
          </a:xfrm>
        </p:spPr>
        <p:txBody>
          <a:bodyPr lIns="0" tIns="0" rIns="0" bIns="0" anchor="t">
            <a:normAutofit/>
          </a:bodyPr>
          <a:lstStyle/>
          <a:p>
            <a:pPr>
              <a:lnSpc>
                <a:spcPct val="150000"/>
              </a:lnSpc>
            </a:pPr>
            <a:r>
              <a:rPr lang="en-US" sz="1600" b="1" dirty="0">
                <a:latin typeface="Calibri"/>
              </a:rPr>
              <a:t>Encryption using XOR cipher - </a:t>
            </a:r>
            <a:r>
              <a:rPr lang="en-US" sz="1600" dirty="0">
                <a:latin typeface="Calibri"/>
                <a:ea typeface="+mj-lt"/>
                <a:cs typeface="+mj-lt"/>
              </a:rPr>
              <a:t>The simple XOR cipher is a variation of the </a:t>
            </a:r>
            <a:r>
              <a:rPr lang="en-US" sz="1600" dirty="0" err="1">
                <a:latin typeface="Calibri"/>
                <a:ea typeface="+mj-lt"/>
                <a:cs typeface="+mj-lt"/>
              </a:rPr>
              <a:t>Vigenere</a:t>
            </a:r>
            <a:r>
              <a:rPr lang="en-US" sz="1600" dirty="0">
                <a:latin typeface="Calibri"/>
                <a:ea typeface="+mj-lt"/>
                <a:cs typeface="+mj-lt"/>
              </a:rPr>
              <a:t> cipher. It differs from the original version because it operates on bytes, which are stored in computer memory, instead of letters.</a:t>
            </a:r>
          </a:p>
        </p:txBody>
      </p:sp>
    </p:spTree>
    <p:extLst>
      <p:ext uri="{BB962C8B-B14F-4D97-AF65-F5344CB8AC3E}">
        <p14:creationId xmlns:p14="http://schemas.microsoft.com/office/powerpoint/2010/main" val="1858490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F7B1-2E9A-43F4-9972-C69481B45F95}"/>
              </a:ext>
            </a:extLst>
          </p:cNvPr>
          <p:cNvSpPr>
            <a:spLocks noGrp="1"/>
          </p:cNvSpPr>
          <p:nvPr>
            <p:ph type="title"/>
          </p:nvPr>
        </p:nvSpPr>
        <p:spPr>
          <a:xfrm>
            <a:off x="407196" y="212344"/>
            <a:ext cx="49647" cy="858600"/>
          </a:xfrm>
        </p:spPr>
        <p:txBody>
          <a:bodyPr/>
          <a:lstStyle/>
          <a:p>
            <a:br>
              <a:rPr lang="en-US" dirty="0"/>
            </a:br>
            <a:endParaRPr lang="en-US" dirty="0"/>
          </a:p>
        </p:txBody>
      </p:sp>
      <p:sp>
        <p:nvSpPr>
          <p:cNvPr id="3" name="Text Placeholder 2">
            <a:extLst>
              <a:ext uri="{FF2B5EF4-FFF2-40B4-BE49-F238E27FC236}">
                <a16:creationId xmlns:a16="http://schemas.microsoft.com/office/drawing/2014/main" id="{6C9F5C6A-C138-432B-882F-FBB691D87EA1}"/>
              </a:ext>
            </a:extLst>
          </p:cNvPr>
          <p:cNvSpPr>
            <a:spLocks noGrp="1"/>
          </p:cNvSpPr>
          <p:nvPr>
            <p:ph sz="half" idx="1"/>
          </p:nvPr>
        </p:nvSpPr>
        <p:spPr>
          <a:xfrm>
            <a:off x="463527" y="398087"/>
            <a:ext cx="4031457" cy="3944235"/>
          </a:xfrm>
        </p:spPr>
        <p:txBody>
          <a:bodyPr lIns="0" tIns="0" rIns="0" bIns="0" anchor="t">
            <a:normAutofit lnSpcReduction="10000"/>
          </a:bodyPr>
          <a:lstStyle/>
          <a:p>
            <a:r>
              <a:rPr lang="en-US" sz="1600" b="1">
                <a:latin typeface="Calibri"/>
              </a:rPr>
              <a:t>Algorithm for checking password complexity: </a:t>
            </a:r>
            <a:endParaRPr lang="en-US" b="1"/>
          </a:p>
          <a:p>
            <a:endParaRPr lang="en-US" sz="1600" b="1" dirty="0">
              <a:latin typeface="Calibri"/>
              <a:ea typeface="+mn-lt"/>
              <a:cs typeface="+mn-lt"/>
            </a:endParaRPr>
          </a:p>
          <a:p>
            <a:pPr marL="0" indent="0">
              <a:lnSpc>
                <a:spcPct val="100000"/>
              </a:lnSpc>
              <a:buNone/>
            </a:pPr>
            <a:r>
              <a:rPr lang="en-US" sz="1600" dirty="0">
                <a:latin typeface="Calibri"/>
                <a:ea typeface="+mn-lt"/>
                <a:cs typeface="+mn-lt"/>
              </a:rPr>
              <a:t>Step-1: Define the character sets for lowercase, uppercase, special characters and digits </a:t>
            </a:r>
          </a:p>
          <a:p>
            <a:pPr marL="0" indent="0">
              <a:lnSpc>
                <a:spcPct val="100000"/>
              </a:lnSpc>
              <a:buNone/>
            </a:pPr>
            <a:r>
              <a:rPr lang="en-US" sz="1600" dirty="0">
                <a:latin typeface="Calibri"/>
                <a:ea typeface="+mn-lt"/>
                <a:cs typeface="+mn-lt"/>
              </a:rPr>
              <a:t>Step-2: User will enter choice either to exit or to check password complexity </a:t>
            </a:r>
            <a:endParaRPr lang="en-US" sz="1600">
              <a:latin typeface="Calibri"/>
              <a:ea typeface="+mn-lt"/>
              <a:cs typeface="+mn-lt"/>
            </a:endParaRPr>
          </a:p>
          <a:p>
            <a:pPr marL="0" indent="0">
              <a:lnSpc>
                <a:spcPct val="100000"/>
              </a:lnSpc>
              <a:buNone/>
            </a:pPr>
            <a:r>
              <a:rPr lang="en-US" sz="1600" dirty="0">
                <a:latin typeface="Calibri"/>
                <a:ea typeface="+mn-lt"/>
                <a:cs typeface="+mn-lt"/>
              </a:rPr>
              <a:t>Step-3: if choice = 1, then user will enter password to which will tell its complexity, status and time to brute force it </a:t>
            </a:r>
            <a:endParaRPr lang="en-US" sz="1600">
              <a:latin typeface="Calibri"/>
              <a:ea typeface="+mn-lt"/>
              <a:cs typeface="+mn-lt"/>
            </a:endParaRPr>
          </a:p>
          <a:p>
            <a:pPr marL="0" indent="0">
              <a:lnSpc>
                <a:spcPct val="100000"/>
              </a:lnSpc>
              <a:buNone/>
            </a:pPr>
            <a:r>
              <a:rPr lang="en-US" sz="1600" dirty="0">
                <a:latin typeface="Calibri"/>
                <a:ea typeface="+mn-lt"/>
                <a:cs typeface="+mn-lt"/>
              </a:rPr>
              <a:t>Step-4: After this user will we again asked to either continue or exit </a:t>
            </a:r>
            <a:endParaRPr lang="en-US" sz="1600">
              <a:latin typeface="Calibri"/>
              <a:ea typeface="+mn-lt"/>
              <a:cs typeface="+mn-lt"/>
            </a:endParaRPr>
          </a:p>
          <a:p>
            <a:pPr marL="0" indent="0">
              <a:lnSpc>
                <a:spcPct val="100000"/>
              </a:lnSpc>
              <a:buNone/>
            </a:pPr>
            <a:r>
              <a:rPr lang="en-US" sz="1600" dirty="0">
                <a:latin typeface="Calibri"/>
                <a:ea typeface="+mn-lt"/>
                <a:cs typeface="+mn-lt"/>
              </a:rPr>
              <a:t>Step-5: if </a:t>
            </a:r>
            <a:r>
              <a:rPr lang="en-US" sz="1600" dirty="0" err="1">
                <a:latin typeface="Calibri"/>
                <a:ea typeface="+mn-lt"/>
                <a:cs typeface="+mn-lt"/>
              </a:rPr>
              <a:t>new_choice</a:t>
            </a:r>
            <a:r>
              <a:rPr lang="en-US" sz="1600" dirty="0">
                <a:latin typeface="Calibri"/>
                <a:ea typeface="+mn-lt"/>
                <a:cs typeface="+mn-lt"/>
              </a:rPr>
              <a:t> = 1, the program will execute again </a:t>
            </a:r>
            <a:endParaRPr lang="en-US" sz="1600">
              <a:latin typeface="Calibri"/>
              <a:ea typeface="+mn-lt"/>
              <a:cs typeface="+mn-lt"/>
            </a:endParaRPr>
          </a:p>
          <a:p>
            <a:pPr marL="0" indent="0">
              <a:lnSpc>
                <a:spcPct val="100000"/>
              </a:lnSpc>
              <a:buNone/>
            </a:pPr>
            <a:r>
              <a:rPr lang="en-US" sz="1600" dirty="0">
                <a:latin typeface="Calibri"/>
                <a:ea typeface="+mn-lt"/>
                <a:cs typeface="+mn-lt"/>
              </a:rPr>
              <a:t>Step-6: else, program exits </a:t>
            </a:r>
            <a:endParaRPr lang="en-US" sz="1600">
              <a:latin typeface="Calibri"/>
              <a:ea typeface="+mn-lt"/>
              <a:cs typeface="+mn-lt"/>
            </a:endParaRPr>
          </a:p>
          <a:p>
            <a:pPr marL="0" indent="0">
              <a:lnSpc>
                <a:spcPct val="100000"/>
              </a:lnSpc>
              <a:buNone/>
            </a:pPr>
            <a:r>
              <a:rPr lang="en-US" sz="1600" dirty="0">
                <a:latin typeface="Calibri"/>
                <a:ea typeface="+mn-lt"/>
                <a:cs typeface="+mn-lt"/>
              </a:rPr>
              <a:t>Step-7: else, program exits</a:t>
            </a:r>
            <a:endParaRPr lang="en-US" sz="1600">
              <a:latin typeface="Calibri"/>
            </a:endParaRPr>
          </a:p>
        </p:txBody>
      </p:sp>
      <p:sp>
        <p:nvSpPr>
          <p:cNvPr id="4" name="Text Placeholder 3">
            <a:extLst>
              <a:ext uri="{FF2B5EF4-FFF2-40B4-BE49-F238E27FC236}">
                <a16:creationId xmlns:a16="http://schemas.microsoft.com/office/drawing/2014/main" id="{596B9147-967A-4EB7-BC38-AB61A6D98BB5}"/>
              </a:ext>
            </a:extLst>
          </p:cNvPr>
          <p:cNvSpPr>
            <a:spLocks noGrp="1"/>
          </p:cNvSpPr>
          <p:nvPr>
            <p:ph sz="half" idx="2"/>
          </p:nvPr>
        </p:nvSpPr>
        <p:spPr>
          <a:xfrm>
            <a:off x="4674240" y="281937"/>
            <a:ext cx="4015800" cy="4425996"/>
          </a:xfrm>
        </p:spPr>
        <p:txBody>
          <a:bodyPr lIns="0" tIns="0" rIns="0" bIns="0" anchor="t">
            <a:noAutofit/>
          </a:bodyPr>
          <a:lstStyle/>
          <a:p>
            <a:pPr>
              <a:lnSpc>
                <a:spcPct val="150000"/>
              </a:lnSpc>
            </a:pPr>
            <a:r>
              <a:rPr lang="en-US" sz="1600" b="1" dirty="0">
                <a:latin typeface="Calibri"/>
              </a:rPr>
              <a:t>Password complexity checker</a:t>
            </a:r>
            <a:r>
              <a:rPr lang="en-US" sz="1600" dirty="0">
                <a:latin typeface="Calibri"/>
              </a:rPr>
              <a:t> – This program will prompt a user for any password to check and will show the output to the user which will contain password complexity, time to brute force it and its status. Also the password will be checked from a wordlist which will contain some common passwords so that user can choose a different and strong password.   </a:t>
            </a:r>
            <a:endParaRPr lang="en-US" dirty="0"/>
          </a:p>
        </p:txBody>
      </p:sp>
    </p:spTree>
    <p:extLst>
      <p:ext uri="{BB962C8B-B14F-4D97-AF65-F5344CB8AC3E}">
        <p14:creationId xmlns:p14="http://schemas.microsoft.com/office/powerpoint/2010/main" val="3139714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11760" y="444960"/>
            <a:ext cx="8518680" cy="57096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ctr">
            <a:noAutofit/>
          </a:bodyPr>
          <a:lstStyle/>
          <a:p>
            <a:pPr algn="ctr">
              <a:lnSpc>
                <a:spcPct val="100000"/>
              </a:lnSpc>
              <a:tabLst>
                <a:tab pos="0" algn="l"/>
              </a:tabLst>
            </a:pPr>
            <a:r>
              <a:rPr lang="en" sz="4200" b="0" strike="noStrike" spc="-1">
                <a:solidFill>
                  <a:srgbClr val="000000"/>
                </a:solidFill>
                <a:latin typeface="Calibri"/>
                <a:ea typeface="Calibri"/>
              </a:rPr>
              <a:t>Conclusion</a:t>
            </a:r>
            <a:endParaRPr lang="en-IN" sz="4200" b="0" strike="noStrike" spc="-1">
              <a:latin typeface="Arial"/>
            </a:endParaRPr>
          </a:p>
        </p:txBody>
      </p:sp>
      <p:sp>
        <p:nvSpPr>
          <p:cNvPr id="271" name="CustomShape 2"/>
          <p:cNvSpPr/>
          <p:nvPr/>
        </p:nvSpPr>
        <p:spPr>
          <a:xfrm>
            <a:off x="814320" y="1663318"/>
            <a:ext cx="7519680" cy="2752442"/>
          </a:xfrm>
          <a:prstGeom prst="rect">
            <a:avLst/>
          </a:prstGeom>
          <a:noFill/>
          <a:ln w="0">
            <a:noFill/>
          </a:ln>
        </p:spPr>
        <p:style>
          <a:lnRef idx="0">
            <a:scrgbClr r="0" g="0" b="0"/>
          </a:lnRef>
          <a:fillRef idx="0">
            <a:scrgbClr r="0" g="0" b="0"/>
          </a:fillRef>
          <a:effectRef idx="0">
            <a:scrgbClr r="0" g="0" b="0"/>
          </a:effectRef>
          <a:fontRef idx="minor"/>
        </p:style>
      </p:sp>
      <p:sp>
        <p:nvSpPr>
          <p:cNvPr id="272" name="CustomShape 3"/>
          <p:cNvSpPr/>
          <p:nvPr/>
        </p:nvSpPr>
        <p:spPr>
          <a:xfrm>
            <a:off x="8472600" y="4663080"/>
            <a:ext cx="546840" cy="39168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ctr">
            <a:noAutofit/>
          </a:bodyPr>
          <a:lstStyle/>
          <a:p>
            <a:pPr algn="r">
              <a:lnSpc>
                <a:spcPct val="100000"/>
              </a:lnSpc>
              <a:tabLst>
                <a:tab pos="0" algn="l"/>
              </a:tabLst>
            </a:pPr>
            <a:fld id="{D057F94D-CAA9-4817-8CB1-2E52740A905D}" type="slidenum">
              <a:rPr lang="en" sz="1000" b="0" strike="noStrike" spc="-1">
                <a:solidFill>
                  <a:srgbClr val="1F497D"/>
                </a:solidFill>
                <a:latin typeface="Arial"/>
                <a:ea typeface="Arial"/>
              </a:rPr>
              <a:t>16</a:t>
            </a:fld>
            <a:endParaRPr lang="en-IN" sz="1000" b="0" strike="noStrike" spc="-1">
              <a:latin typeface="Arial"/>
            </a:endParaRPr>
          </a:p>
        </p:txBody>
      </p:sp>
      <p:sp>
        <p:nvSpPr>
          <p:cNvPr id="2" name="TextBox 1">
            <a:extLst>
              <a:ext uri="{FF2B5EF4-FFF2-40B4-BE49-F238E27FC236}">
                <a16:creationId xmlns:a16="http://schemas.microsoft.com/office/drawing/2014/main" id="{B0F76A14-127D-419D-AB63-68A060B60793}"/>
              </a:ext>
            </a:extLst>
          </p:cNvPr>
          <p:cNvSpPr txBox="1"/>
          <p:nvPr/>
        </p:nvSpPr>
        <p:spPr>
          <a:xfrm>
            <a:off x="703023" y="1873433"/>
            <a:ext cx="776926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We are creating a program, that is easy to use and is secure. Also we are </a:t>
            </a:r>
            <a:r>
              <a:rPr lang="en-US" dirty="0">
                <a:ea typeface="+mn-lt"/>
                <a:cs typeface="+mn-lt"/>
              </a:rPr>
              <a:t>able to generate strong random passwords and we are able to check their complexity and time taken to bruteforce the password. Apart from that we are making a password vault which will encrypt passwords and store them.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311760" y="444960"/>
            <a:ext cx="8518680" cy="57096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ctr">
            <a:noAutofit/>
          </a:bodyPr>
          <a:lstStyle/>
          <a:p>
            <a:pPr algn="ctr">
              <a:lnSpc>
                <a:spcPct val="100000"/>
              </a:lnSpc>
              <a:tabLst>
                <a:tab pos="0" algn="l"/>
              </a:tabLst>
            </a:pPr>
            <a:r>
              <a:rPr lang="en" sz="4200" b="0" strike="noStrike" spc="-1">
                <a:solidFill>
                  <a:srgbClr val="000000"/>
                </a:solidFill>
                <a:latin typeface="Calibri"/>
                <a:ea typeface="Calibri"/>
              </a:rPr>
              <a:t>References</a:t>
            </a:r>
            <a:endParaRPr lang="en-IN" sz="4200" b="0" strike="noStrike" spc="-1">
              <a:latin typeface="Arial"/>
            </a:endParaRPr>
          </a:p>
        </p:txBody>
      </p:sp>
      <p:sp>
        <p:nvSpPr>
          <p:cNvPr id="274" name="CustomShape 2"/>
          <p:cNvSpPr/>
          <p:nvPr/>
        </p:nvSpPr>
        <p:spPr>
          <a:xfrm>
            <a:off x="8472600" y="4663080"/>
            <a:ext cx="546840" cy="39168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ctr">
            <a:noAutofit/>
          </a:bodyPr>
          <a:lstStyle/>
          <a:p>
            <a:pPr algn="r">
              <a:lnSpc>
                <a:spcPct val="100000"/>
              </a:lnSpc>
              <a:tabLst>
                <a:tab pos="0" algn="l"/>
              </a:tabLst>
            </a:pPr>
            <a:fld id="{CAB7CD05-A17F-4B25-8EF2-65E8A384FA93}" type="slidenum">
              <a:rPr lang="en" sz="900" b="0" strike="noStrike" spc="-1">
                <a:solidFill>
                  <a:srgbClr val="898989"/>
                </a:solidFill>
                <a:latin typeface="Calibri"/>
                <a:ea typeface="Calibri"/>
              </a:rPr>
              <a:t>17</a:t>
            </a:fld>
            <a:endParaRPr lang="en-IN" sz="900" b="0" strike="noStrike" spc="-1">
              <a:latin typeface="Arial"/>
            </a:endParaRPr>
          </a:p>
        </p:txBody>
      </p:sp>
      <p:grpSp>
        <p:nvGrpSpPr>
          <p:cNvPr id="275" name="Group 3"/>
          <p:cNvGrpSpPr/>
          <p:nvPr/>
        </p:nvGrpSpPr>
        <p:grpSpPr>
          <a:xfrm>
            <a:off x="312480" y="587160"/>
            <a:ext cx="307440" cy="375120"/>
            <a:chOff x="312480" y="587160"/>
            <a:chExt cx="307440" cy="375120"/>
          </a:xfrm>
        </p:grpSpPr>
        <p:sp>
          <p:nvSpPr>
            <p:cNvPr id="276" name="CustomShape 4"/>
            <p:cNvSpPr/>
            <p:nvPr/>
          </p:nvSpPr>
          <p:spPr>
            <a:xfrm>
              <a:off x="312480" y="605880"/>
              <a:ext cx="291600" cy="356400"/>
            </a:xfrm>
            <a:custGeom>
              <a:avLst/>
              <a:gdLst/>
              <a:ahLst/>
              <a:cxnLst/>
              <a:rect l="l" t="t" r="r" b="b"/>
              <a:pathLst>
                <a:path w="15490" h="18924">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a:solidFill>
                <a:srgbClr val="FF9800"/>
              </a:solidFill>
              <a:round/>
            </a:ln>
          </p:spPr>
          <p:style>
            <a:lnRef idx="0">
              <a:scrgbClr r="0" g="0" b="0"/>
            </a:lnRef>
            <a:fillRef idx="0">
              <a:scrgbClr r="0" g="0" b="0"/>
            </a:fillRef>
            <a:effectRef idx="0">
              <a:scrgbClr r="0" g="0" b="0"/>
            </a:effectRef>
            <a:fontRef idx="minor"/>
          </p:style>
        </p:sp>
        <p:sp>
          <p:nvSpPr>
            <p:cNvPr id="277" name="CustomShape 5"/>
            <p:cNvSpPr/>
            <p:nvPr/>
          </p:nvSpPr>
          <p:spPr>
            <a:xfrm>
              <a:off x="335520" y="587160"/>
              <a:ext cx="284040" cy="348840"/>
            </a:xfrm>
            <a:custGeom>
              <a:avLst/>
              <a:gdLst/>
              <a:ahLst/>
              <a:cxnLst/>
              <a:rect l="l" t="t" r="r" b="b"/>
              <a:pathLst>
                <a:path w="15101" h="1851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a:solidFill>
                <a:srgbClr val="FF9800"/>
              </a:solidFill>
              <a:round/>
            </a:ln>
          </p:spPr>
          <p:style>
            <a:lnRef idx="0">
              <a:scrgbClr r="0" g="0" b="0"/>
            </a:lnRef>
            <a:fillRef idx="0">
              <a:scrgbClr r="0" g="0" b="0"/>
            </a:fillRef>
            <a:effectRef idx="0">
              <a:scrgbClr r="0" g="0" b="0"/>
            </a:effectRef>
            <a:fontRef idx="minor"/>
          </p:style>
        </p:sp>
        <p:sp>
          <p:nvSpPr>
            <p:cNvPr id="278" name="CustomShape 6"/>
            <p:cNvSpPr/>
            <p:nvPr/>
          </p:nvSpPr>
          <p:spPr>
            <a:xfrm>
              <a:off x="382680" y="834840"/>
              <a:ext cx="99720" cy="360"/>
            </a:xfrm>
            <a:custGeom>
              <a:avLst/>
              <a:gdLst/>
              <a:ahLst/>
              <a:cxnLst/>
              <a:rect l="l" t="t" r="r" b="b"/>
              <a:pathLst>
                <a:path w="5359" h="1">
                  <a:moveTo>
                    <a:pt x="5358" y="0"/>
                  </a:moveTo>
                  <a:lnTo>
                    <a:pt x="0" y="0"/>
                  </a:lnTo>
                </a:path>
              </a:pathLst>
            </a:custGeom>
            <a:noFill/>
            <a:ln w="12175" cap="rnd">
              <a:solidFill>
                <a:srgbClr val="FF9800"/>
              </a:solidFill>
              <a:round/>
            </a:ln>
          </p:spPr>
          <p:style>
            <a:lnRef idx="0">
              <a:scrgbClr r="0" g="0" b="0"/>
            </a:lnRef>
            <a:fillRef idx="0">
              <a:scrgbClr r="0" g="0" b="0"/>
            </a:fillRef>
            <a:effectRef idx="0">
              <a:scrgbClr r="0" g="0" b="0"/>
            </a:effectRef>
            <a:fontRef idx="minor"/>
          </p:style>
        </p:sp>
        <p:sp>
          <p:nvSpPr>
            <p:cNvPr id="279" name="CustomShape 7"/>
            <p:cNvSpPr/>
            <p:nvPr/>
          </p:nvSpPr>
          <p:spPr>
            <a:xfrm>
              <a:off x="382680" y="793440"/>
              <a:ext cx="191880" cy="360"/>
            </a:xfrm>
            <a:custGeom>
              <a:avLst/>
              <a:gdLst/>
              <a:ahLst/>
              <a:cxnLst/>
              <a:rect l="l" t="t" r="r" b="b"/>
              <a:pathLst>
                <a:path w="10230" h="1">
                  <a:moveTo>
                    <a:pt x="10229" y="1"/>
                  </a:moveTo>
                  <a:lnTo>
                    <a:pt x="0" y="1"/>
                  </a:lnTo>
                </a:path>
              </a:pathLst>
            </a:custGeom>
            <a:noFill/>
            <a:ln w="12175" cap="rnd">
              <a:solidFill>
                <a:srgbClr val="FF9800"/>
              </a:solidFill>
              <a:round/>
            </a:ln>
          </p:spPr>
          <p:style>
            <a:lnRef idx="0">
              <a:scrgbClr r="0" g="0" b="0"/>
            </a:lnRef>
            <a:fillRef idx="0">
              <a:scrgbClr r="0" g="0" b="0"/>
            </a:fillRef>
            <a:effectRef idx="0">
              <a:scrgbClr r="0" g="0" b="0"/>
            </a:effectRef>
            <a:fontRef idx="minor"/>
          </p:style>
        </p:sp>
        <p:sp>
          <p:nvSpPr>
            <p:cNvPr id="280" name="CustomShape 8"/>
            <p:cNvSpPr/>
            <p:nvPr/>
          </p:nvSpPr>
          <p:spPr>
            <a:xfrm>
              <a:off x="382680" y="751320"/>
              <a:ext cx="191880" cy="360"/>
            </a:xfrm>
            <a:custGeom>
              <a:avLst/>
              <a:gdLst/>
              <a:ahLst/>
              <a:cxnLst/>
              <a:rect l="l" t="t" r="r" b="b"/>
              <a:pathLst>
                <a:path w="10230" h="1">
                  <a:moveTo>
                    <a:pt x="10229" y="0"/>
                  </a:moveTo>
                  <a:lnTo>
                    <a:pt x="0" y="0"/>
                  </a:lnTo>
                </a:path>
              </a:pathLst>
            </a:custGeom>
            <a:noFill/>
            <a:ln w="12175" cap="rnd">
              <a:solidFill>
                <a:srgbClr val="FF9800"/>
              </a:solidFill>
              <a:round/>
            </a:ln>
          </p:spPr>
          <p:style>
            <a:lnRef idx="0">
              <a:scrgbClr r="0" g="0" b="0"/>
            </a:lnRef>
            <a:fillRef idx="0">
              <a:scrgbClr r="0" g="0" b="0"/>
            </a:fillRef>
            <a:effectRef idx="0">
              <a:scrgbClr r="0" g="0" b="0"/>
            </a:effectRef>
            <a:fontRef idx="minor"/>
          </p:style>
        </p:sp>
        <p:sp>
          <p:nvSpPr>
            <p:cNvPr id="281" name="CustomShape 9"/>
            <p:cNvSpPr/>
            <p:nvPr/>
          </p:nvSpPr>
          <p:spPr>
            <a:xfrm>
              <a:off x="382680" y="709560"/>
              <a:ext cx="191880" cy="360"/>
            </a:xfrm>
            <a:custGeom>
              <a:avLst/>
              <a:gdLst/>
              <a:ahLst/>
              <a:cxnLst/>
              <a:rect l="l" t="t" r="r" b="b"/>
              <a:pathLst>
                <a:path w="10230" h="1">
                  <a:moveTo>
                    <a:pt x="10229" y="1"/>
                  </a:moveTo>
                  <a:lnTo>
                    <a:pt x="0" y="1"/>
                  </a:lnTo>
                </a:path>
              </a:pathLst>
            </a:custGeom>
            <a:noFill/>
            <a:ln w="12175" cap="rnd">
              <a:solidFill>
                <a:srgbClr val="FF9800"/>
              </a:solidFill>
              <a:round/>
            </a:ln>
          </p:spPr>
          <p:style>
            <a:lnRef idx="0">
              <a:scrgbClr r="0" g="0" b="0"/>
            </a:lnRef>
            <a:fillRef idx="0">
              <a:scrgbClr r="0" g="0" b="0"/>
            </a:fillRef>
            <a:effectRef idx="0">
              <a:scrgbClr r="0" g="0" b="0"/>
            </a:effectRef>
            <a:fontRef idx="minor"/>
          </p:style>
        </p:sp>
        <p:sp>
          <p:nvSpPr>
            <p:cNvPr id="282" name="CustomShape 10"/>
            <p:cNvSpPr/>
            <p:nvPr/>
          </p:nvSpPr>
          <p:spPr>
            <a:xfrm>
              <a:off x="558000" y="587160"/>
              <a:ext cx="61920" cy="61920"/>
            </a:xfrm>
            <a:custGeom>
              <a:avLst/>
              <a:gdLst/>
              <a:ahLst/>
              <a:cxnLst/>
              <a:rect l="l" t="t" r="r" b="b"/>
              <a:pathLst>
                <a:path w="3362" h="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a:solidFill>
                <a:srgbClr val="FF9800"/>
              </a:solidFill>
              <a:round/>
            </a:ln>
          </p:spPr>
          <p:style>
            <a:lnRef idx="0">
              <a:scrgbClr r="0" g="0" b="0"/>
            </a:lnRef>
            <a:fillRef idx="0">
              <a:scrgbClr r="0" g="0" b="0"/>
            </a:fillRef>
            <a:effectRef idx="0">
              <a:scrgbClr r="0" g="0" b="0"/>
            </a:effectRef>
            <a:fontRef idx="minor"/>
          </p:style>
        </p:sp>
      </p:grpSp>
      <p:sp>
        <p:nvSpPr>
          <p:cNvPr id="283" name="CustomShape 11"/>
          <p:cNvSpPr/>
          <p:nvPr/>
        </p:nvSpPr>
        <p:spPr>
          <a:xfrm>
            <a:off x="247320" y="1379880"/>
            <a:ext cx="8647920" cy="35704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91490" indent="-342900" algn="just">
              <a:lnSpc>
                <a:spcPct val="150000"/>
              </a:lnSpc>
              <a:buClr>
                <a:srgbClr val="000000"/>
              </a:buClr>
              <a:buAutoNum type="arabicPeriod"/>
            </a:pPr>
            <a:r>
              <a:rPr lang="en-IN" sz="1400" b="0" strike="noStrike" spc="-1" dirty="0">
                <a:solidFill>
                  <a:schemeClr val="accent1"/>
                </a:solidFill>
                <a:uFillTx/>
                <a:latin typeface="Calibri"/>
                <a:ea typeface="DejaVu Sans"/>
                <a:cs typeface="Calibri"/>
                <a:hlinkClick r:id="rId2">
                  <a:extLst>
                    <a:ext uri="{A12FA001-AC4F-418D-AE19-62706E023703}">
                      <ahyp:hlinkClr xmlns:ahyp="http://schemas.microsoft.com/office/drawing/2018/hyperlinkcolor" val="tx"/>
                    </a:ext>
                  </a:extLst>
                </a:hlinkClick>
              </a:rPr>
              <a:t>http://www.</a:t>
            </a:r>
            <a:r>
              <a:rPr lang="en-IN" sz="1400" spc="-1" dirty="0">
                <a:solidFill>
                  <a:schemeClr val="accent1"/>
                </a:solidFill>
                <a:latin typeface="Calibri"/>
                <a:ea typeface="DejaVu Sans"/>
                <a:cs typeface="Calibri"/>
                <a:hlinkClick r:id="rId2">
                  <a:extLst>
                    <a:ext uri="{A12FA001-AC4F-418D-AE19-62706E023703}">
                      <ahyp:hlinkClr xmlns:ahyp="http://schemas.microsoft.com/office/drawing/2018/hyperlinkcolor" val="tx"/>
                    </a:ext>
                  </a:extLst>
                </a:hlinkClick>
              </a:rPr>
              <a:t>crypto-it.net/eng/simple/simple-xor.html/</a:t>
            </a:r>
            <a:endParaRPr lang="en-IN" sz="1400" spc="-1">
              <a:solidFill>
                <a:schemeClr val="accent1"/>
              </a:solidFill>
              <a:latin typeface="Arial"/>
              <a:ea typeface="DejaVu Sans"/>
              <a:cs typeface="Calibri"/>
            </a:endParaRPr>
          </a:p>
          <a:p>
            <a:pPr marL="491490" indent="-342900" algn="just">
              <a:lnSpc>
                <a:spcPct val="150000"/>
              </a:lnSpc>
              <a:buClr>
                <a:srgbClr val="000000"/>
              </a:buClr>
              <a:buAutoNum type="arabicPeriod"/>
            </a:pPr>
            <a:r>
              <a:rPr lang="en-IN" sz="1400" spc="-1" dirty="0">
                <a:solidFill>
                  <a:schemeClr val="accent1"/>
                </a:solidFill>
                <a:latin typeface="Arial"/>
                <a:ea typeface="+mn-lt"/>
                <a:cs typeface="Arial"/>
                <a:hlinkClick r:id="rId3">
                  <a:extLst>
                    <a:ext uri="{A12FA001-AC4F-418D-AE19-62706E023703}">
                      <ahyp:hlinkClr xmlns:ahyp="http://schemas.microsoft.com/office/drawing/2018/hyperlinkcolor" val="tx"/>
                    </a:ext>
                  </a:extLst>
                </a:hlinkClick>
              </a:rPr>
              <a:t>https://en.wikipedia.org/wiki/Password_cracking</a:t>
            </a:r>
            <a:endParaRPr lang="en-IN" sz="1400" spc="-1">
              <a:solidFill>
                <a:schemeClr val="accent1"/>
              </a:solidFill>
              <a:ea typeface="+mn-lt"/>
              <a:cs typeface="+mn-lt"/>
            </a:endParaRPr>
          </a:p>
          <a:p>
            <a:pPr marL="491490" indent="-342900" algn="just">
              <a:lnSpc>
                <a:spcPct val="150000"/>
              </a:lnSpc>
              <a:buClr>
                <a:srgbClr val="000000"/>
              </a:buClr>
              <a:buFontTx/>
              <a:buAutoNum type="arabicPeriod"/>
            </a:pPr>
            <a:r>
              <a:rPr lang="en-IN" sz="1400" u="sng" spc="-1" dirty="0">
                <a:solidFill>
                  <a:schemeClr val="accent1"/>
                </a:solidFill>
                <a:latin typeface="Arial"/>
                <a:ea typeface="DejaVu Sans"/>
                <a:hlinkClick r:id="rId4">
                  <a:extLst>
                    <a:ext uri="{A12FA001-AC4F-418D-AE19-62706E023703}">
                      <ahyp:hlinkClr xmlns:ahyp="http://schemas.microsoft.com/office/drawing/2018/hyperlinkcolor" val="tx"/>
                    </a:ext>
                  </a:extLst>
                </a:hlinkClick>
              </a:rPr>
              <a:t>http://www.</a:t>
            </a:r>
            <a:r>
              <a:rPr lang="en-IN" sz="1400" b="0" u="sng" strike="noStrike" spc="-1" dirty="0">
                <a:solidFill>
                  <a:schemeClr val="accent1"/>
                </a:solidFill>
                <a:uFillTx/>
                <a:latin typeface="Arial"/>
                <a:ea typeface="DejaVu Sans"/>
                <a:hlinkClick r:id="rId4">
                  <a:extLst>
                    <a:ext uri="{A12FA001-AC4F-418D-AE19-62706E023703}">
                      <ahyp:hlinkClr xmlns:ahyp="http://schemas.microsoft.com/office/drawing/2018/hyperlinkcolor" val="tx"/>
                    </a:ext>
                  </a:extLst>
                </a:hlinkClick>
              </a:rPr>
              <a:t>jetir.org/papers/JETIR1703043.pdf</a:t>
            </a:r>
            <a:endParaRPr lang="en-IN" sz="1400" b="0" strike="noStrike" spc="-1">
              <a:solidFill>
                <a:schemeClr val="accent1"/>
              </a:solidFill>
              <a:latin typeface="Arial"/>
            </a:endParaRPr>
          </a:p>
          <a:p>
            <a:pPr marL="491490" indent="-342900" algn="just">
              <a:lnSpc>
                <a:spcPct val="150000"/>
              </a:lnSpc>
              <a:buClr>
                <a:srgbClr val="000000"/>
              </a:buClr>
              <a:buFont typeface="Roboto Condensed Light"/>
              <a:buAutoNum type="arabicPeriod"/>
            </a:pPr>
            <a:r>
              <a:rPr lang="en-IN" sz="1400" b="0" u="sng" strike="noStrike" spc="-1" dirty="0">
                <a:solidFill>
                  <a:schemeClr val="accent1"/>
                </a:solidFill>
                <a:uFillTx/>
                <a:latin typeface="Arial"/>
                <a:ea typeface="DejaVu Sans"/>
                <a:hlinkClick r:id="rId5">
                  <a:extLst>
                    <a:ext uri="{A12FA001-AC4F-418D-AE19-62706E023703}">
                      <ahyp:hlinkClr xmlns:ahyp="http://schemas.microsoft.com/office/drawing/2018/hyperlinkcolor" val="tx"/>
                    </a:ext>
                  </a:extLst>
                </a:hlinkClick>
              </a:rPr>
              <a:t>https://thycotic.force.com/support/s/article/Calculating-Password-Complexity</a:t>
            </a:r>
            <a:endParaRPr lang="en-IN" sz="1400" b="0" strike="noStrike" spc="-1">
              <a:solidFill>
                <a:schemeClr val="accent1"/>
              </a:solidFill>
              <a:latin typeface="Arial"/>
            </a:endParaRPr>
          </a:p>
          <a:p>
            <a:pPr marL="491490" indent="-342900" algn="just">
              <a:lnSpc>
                <a:spcPct val="150000"/>
              </a:lnSpc>
              <a:buClr>
                <a:srgbClr val="000000"/>
              </a:buClr>
              <a:buFont typeface="Roboto Condensed Light"/>
              <a:buAutoNum type="arabicPeriod"/>
            </a:pPr>
            <a:r>
              <a:rPr lang="en-IN" sz="1400" b="0" u="sng" strike="noStrike" spc="-1" dirty="0">
                <a:solidFill>
                  <a:schemeClr val="accent1"/>
                </a:solidFill>
                <a:uFillTx/>
                <a:latin typeface="Arial"/>
                <a:ea typeface="DejaVu Sans"/>
                <a:hlinkClick r:id="rId6">
                  <a:extLst>
                    <a:ext uri="{A12FA001-AC4F-418D-AE19-62706E023703}">
                      <ahyp:hlinkClr xmlns:ahyp="http://schemas.microsoft.com/office/drawing/2018/hyperlinkcolor" val="tx"/>
                    </a:ext>
                  </a:extLst>
                </a:hlinkClick>
              </a:rPr>
              <a:t>https://www.dcode.fr/vigenere-cipher</a:t>
            </a:r>
            <a:endParaRPr lang="en-IN" sz="1400" b="0" strike="noStrike" spc="-1">
              <a:solidFill>
                <a:schemeClr val="accent1"/>
              </a:solidFill>
              <a:latin typeface="Arial"/>
            </a:endParaRPr>
          </a:p>
          <a:p>
            <a:pPr marL="491490" indent="-342900" algn="just">
              <a:lnSpc>
                <a:spcPct val="150000"/>
              </a:lnSpc>
              <a:buClr>
                <a:srgbClr val="000000"/>
              </a:buClr>
              <a:buFont typeface="Roboto Condensed Light"/>
              <a:buAutoNum type="arabicPeriod"/>
            </a:pPr>
            <a:r>
              <a:rPr lang="en-IN" sz="1400" b="0" u="sng" strike="noStrike" spc="-1" dirty="0">
                <a:solidFill>
                  <a:schemeClr val="accent1"/>
                </a:solidFill>
                <a:uFillTx/>
                <a:latin typeface="Arial"/>
                <a:ea typeface="DejaVu Sans"/>
                <a:hlinkClick r:id="rId7">
                  <a:extLst>
                    <a:ext uri="{A12FA001-AC4F-418D-AE19-62706E023703}">
                      <ahyp:hlinkClr xmlns:ahyp="http://schemas.microsoft.com/office/drawing/2018/hyperlinkcolor" val="tx"/>
                    </a:ext>
                  </a:extLst>
                </a:hlinkClick>
              </a:rPr>
              <a:t>https://en.wikipedia.org/wiki/Password_strength</a:t>
            </a:r>
            <a:endParaRPr lang="en-IN" sz="1400" b="0" strike="noStrike" spc="-1">
              <a:solidFill>
                <a:schemeClr val="accent1"/>
              </a:solidFill>
              <a:latin typeface="Arial"/>
            </a:endParaRPr>
          </a:p>
          <a:p>
            <a:pPr marL="491490" indent="-342900" algn="just">
              <a:lnSpc>
                <a:spcPct val="150000"/>
              </a:lnSpc>
              <a:buClr>
                <a:srgbClr val="000000"/>
              </a:buClr>
              <a:buFont typeface="Roboto Condensed Light"/>
              <a:buAutoNum type="arabicPeriod"/>
            </a:pPr>
            <a:r>
              <a:rPr lang="en-IN" sz="1400" b="0" u="sng" strike="noStrike" spc="-1" dirty="0">
                <a:solidFill>
                  <a:schemeClr val="accent1"/>
                </a:solidFill>
                <a:uFillTx/>
                <a:latin typeface="Arial"/>
                <a:ea typeface="DejaVu Sans"/>
                <a:hlinkClick r:id="rId8">
                  <a:extLst>
                    <a:ext uri="{A12FA001-AC4F-418D-AE19-62706E023703}">
                      <ahyp:hlinkClr xmlns:ahyp="http://schemas.microsoft.com/office/drawing/2018/hyperlinkcolor" val="tx"/>
                    </a:ext>
                  </a:extLst>
                </a:hlinkClick>
              </a:rPr>
              <a:t>https://passwordsgenerator.net/</a:t>
            </a:r>
            <a:endParaRPr lang="en-IN" sz="1400" b="0" strike="noStrike" spc="-1">
              <a:solidFill>
                <a:schemeClr val="accent1"/>
              </a:solidFill>
              <a:latin typeface="Arial"/>
            </a:endParaRPr>
          </a:p>
          <a:p>
            <a:pPr marL="491490" indent="-342900" algn="just">
              <a:lnSpc>
                <a:spcPct val="150000"/>
              </a:lnSpc>
              <a:buClr>
                <a:srgbClr val="000000"/>
              </a:buClr>
              <a:buFont typeface="Roboto Condensed Light"/>
              <a:buAutoNum type="arabicPeriod"/>
            </a:pPr>
            <a:r>
              <a:rPr lang="en-IN" sz="1400" b="0" u="sng" strike="noStrike" spc="-1" dirty="0">
                <a:solidFill>
                  <a:schemeClr val="accent1"/>
                </a:solidFill>
                <a:uFillTx/>
                <a:latin typeface="Arial"/>
                <a:ea typeface="DejaVu Sans"/>
                <a:hlinkClick r:id="rId9">
                  <a:extLst>
                    <a:ext uri="{A12FA001-AC4F-418D-AE19-62706E023703}">
                      <ahyp:hlinkClr xmlns:ahyp="http://schemas.microsoft.com/office/drawing/2018/hyperlinkcolor" val="tx"/>
                    </a:ext>
                  </a:extLst>
                </a:hlinkClick>
              </a:rPr>
              <a:t>https://www.geeksforgeeks.org/vigenere-cipher/</a:t>
            </a:r>
            <a:endParaRPr lang="en-IN" sz="1400" b="0" strike="noStrike" spc="-1">
              <a:solidFill>
                <a:schemeClr val="accent1"/>
              </a:solidFill>
              <a:latin typeface="Arial"/>
              <a:ea typeface="DejaVu Sans"/>
            </a:endParaRPr>
          </a:p>
          <a:p>
            <a:pPr marL="491490" indent="-342900" algn="just">
              <a:buClr>
                <a:srgbClr val="000000"/>
              </a:buClr>
              <a:buAutoNum type="arabicPeriod"/>
            </a:pPr>
            <a:endParaRPr lang="en-IN" sz="1400" spc="-1" dirty="0">
              <a:solidFill>
                <a:srgbClr val="000000"/>
              </a:solidFill>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8472600" y="4663080"/>
            <a:ext cx="546840" cy="39168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ctr">
            <a:noAutofit/>
          </a:bodyPr>
          <a:lstStyle/>
          <a:p>
            <a:pPr algn="r">
              <a:lnSpc>
                <a:spcPct val="100000"/>
              </a:lnSpc>
              <a:tabLst>
                <a:tab pos="0" algn="l"/>
              </a:tabLst>
            </a:pPr>
            <a:fld id="{971A83EE-9287-4CFA-A88A-2901F5D8F308}" type="slidenum">
              <a:rPr lang="en" sz="900" b="0" strike="noStrike" spc="-1">
                <a:solidFill>
                  <a:srgbClr val="898989"/>
                </a:solidFill>
                <a:latin typeface="Calibri"/>
                <a:ea typeface="Calibri"/>
              </a:rPr>
              <a:t>18</a:t>
            </a:fld>
            <a:endParaRPr lang="en-IN" sz="900" b="0" strike="noStrike" spc="-1">
              <a:latin typeface="Arial"/>
            </a:endParaRPr>
          </a:p>
        </p:txBody>
      </p:sp>
      <p:pic>
        <p:nvPicPr>
          <p:cNvPr id="285" name="Google Shape;203;p22"/>
          <p:cNvPicPr/>
          <p:nvPr/>
        </p:nvPicPr>
        <p:blipFill>
          <a:blip r:embed="rId2"/>
          <a:stretch/>
        </p:blipFill>
        <p:spPr>
          <a:xfrm>
            <a:off x="152280" y="2197080"/>
            <a:ext cx="8808840" cy="86508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8472600" y="4663080"/>
            <a:ext cx="546840" cy="39168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ctr">
            <a:noAutofit/>
          </a:bodyPr>
          <a:lstStyle/>
          <a:p>
            <a:pPr algn="r">
              <a:lnSpc>
                <a:spcPct val="100000"/>
              </a:lnSpc>
              <a:tabLst>
                <a:tab pos="0" algn="l"/>
              </a:tabLst>
            </a:pPr>
            <a:fld id="{D5D191F6-CA2C-496B-9414-460166F34125}" type="slidenum">
              <a:rPr lang="en" sz="900" b="0" strike="noStrike" spc="-1">
                <a:solidFill>
                  <a:srgbClr val="898989"/>
                </a:solidFill>
                <a:latin typeface="Calibri"/>
                <a:ea typeface="Calibri"/>
              </a:rPr>
              <a:t>2</a:t>
            </a:fld>
            <a:endParaRPr lang="en-IN" sz="900" b="0" strike="noStrike" spc="-1">
              <a:latin typeface="Arial"/>
            </a:endParaRPr>
          </a:p>
        </p:txBody>
      </p:sp>
      <p:sp>
        <p:nvSpPr>
          <p:cNvPr id="233" name="CustomShape 2"/>
          <p:cNvSpPr/>
          <p:nvPr/>
        </p:nvSpPr>
        <p:spPr>
          <a:xfrm>
            <a:off x="0" y="0"/>
            <a:ext cx="9142200" cy="1288944"/>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tabLst>
                <a:tab pos="0" algn="l"/>
              </a:tabLst>
            </a:pPr>
            <a:endParaRPr lang="en-IN" sz="1800" b="0" strike="noStrike" spc="-1" dirty="0">
              <a:latin typeface="Arial"/>
            </a:endParaRPr>
          </a:p>
          <a:p>
            <a:pPr algn="ctr">
              <a:tabLst>
                <a:tab pos="0" algn="l"/>
              </a:tabLst>
            </a:pPr>
            <a:r>
              <a:rPr lang="en" sz="3600" b="1" u="sng" strike="noStrike" spc="-1" dirty="0">
                <a:latin typeface="Algerian" pitchFamily="82" charset="0"/>
                <a:ea typeface="Arial"/>
              </a:rPr>
              <a:t>Minor</a:t>
            </a:r>
            <a:endParaRPr lang="en-IN" sz="3600" u="sng" spc="-1" dirty="0">
              <a:latin typeface="Algerian" pitchFamily="82" charset="0"/>
              <a:ea typeface="Arial"/>
            </a:endParaRPr>
          </a:p>
          <a:p>
            <a:pPr algn="ctr">
              <a:lnSpc>
                <a:spcPct val="100000"/>
              </a:lnSpc>
              <a:tabLst>
                <a:tab pos="0" algn="l"/>
              </a:tabLst>
            </a:pPr>
            <a:endParaRPr lang="en" sz="2500" b="0" i="1" strike="noStrike" spc="-1" dirty="0">
              <a:solidFill>
                <a:srgbClr val="FFC000"/>
              </a:solidFill>
              <a:latin typeface="Arial"/>
            </a:endParaRPr>
          </a:p>
          <a:p>
            <a:pPr algn="ctr">
              <a:lnSpc>
                <a:spcPct val="100000"/>
              </a:lnSpc>
              <a:tabLst>
                <a:tab pos="0" algn="l"/>
              </a:tabLst>
            </a:pPr>
            <a:endParaRPr lang="en" sz="2500" b="0" strike="noStrike" spc="-1" dirty="0">
              <a:solidFill>
                <a:srgbClr val="4F81BD"/>
              </a:solidFill>
              <a:latin typeface="Arial"/>
            </a:endParaRPr>
          </a:p>
        </p:txBody>
      </p:sp>
      <p:sp>
        <p:nvSpPr>
          <p:cNvPr id="234" name="CustomShape 3"/>
          <p:cNvSpPr/>
          <p:nvPr/>
        </p:nvSpPr>
        <p:spPr>
          <a:xfrm>
            <a:off x="543240" y="1417473"/>
            <a:ext cx="7834320" cy="3513448"/>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15000"/>
              </a:lnSpc>
              <a:spcBef>
                <a:spcPts val="799"/>
              </a:spcBef>
              <a:tabLst>
                <a:tab pos="0" algn="l"/>
              </a:tabLst>
            </a:pPr>
            <a:r>
              <a:rPr lang="en" sz="2000" b="0" strike="noStrike" spc="-1" dirty="0">
                <a:latin typeface="Calibri"/>
                <a:ea typeface="Calibri"/>
              </a:rPr>
              <a:t>Project Title: </a:t>
            </a:r>
            <a:r>
              <a:rPr lang="en" sz="2000" b="1" strike="noStrike" spc="-1" dirty="0">
                <a:latin typeface="Calibri"/>
                <a:ea typeface="Calibri"/>
              </a:rPr>
              <a:t>Secure Password Manager</a:t>
            </a:r>
            <a:r>
              <a:rPr lang="en" sz="2000" b="1" spc="-1" dirty="0">
                <a:latin typeface="Calibri"/>
                <a:ea typeface="Calibri"/>
              </a:rPr>
              <a:t> and Generator</a:t>
            </a:r>
            <a:endParaRPr lang="en-IN" sz="2000" b="1" strike="noStrike" spc="-1" dirty="0">
              <a:latin typeface="Calibri"/>
            </a:endParaRPr>
          </a:p>
          <a:p>
            <a:pPr>
              <a:lnSpc>
                <a:spcPct val="114999"/>
              </a:lnSpc>
              <a:spcBef>
                <a:spcPts val="799"/>
              </a:spcBef>
              <a:tabLst>
                <a:tab pos="0" algn="l"/>
              </a:tabLst>
            </a:pPr>
            <a:r>
              <a:rPr lang="en" sz="2000" spc="-1" dirty="0">
                <a:latin typeface="Calibri"/>
                <a:ea typeface="Calibri"/>
              </a:rPr>
              <a:t>Mentor: Mrs. Shikha Aggarwal	</a:t>
            </a:r>
          </a:p>
          <a:p>
            <a:pPr>
              <a:lnSpc>
                <a:spcPct val="115000"/>
              </a:lnSpc>
              <a:spcBef>
                <a:spcPts val="799"/>
              </a:spcBef>
              <a:tabLst>
                <a:tab pos="0" algn="l"/>
              </a:tabLst>
            </a:pPr>
            <a:r>
              <a:rPr lang="en" sz="2000" b="0" strike="noStrike" spc="-1" dirty="0">
                <a:latin typeface="Calibri"/>
                <a:ea typeface="Calibri"/>
              </a:rPr>
              <a:t>Names: Ankita Singh Gangwar, Harshita Singh</a:t>
            </a:r>
          </a:p>
          <a:p>
            <a:pPr>
              <a:lnSpc>
                <a:spcPct val="115000"/>
              </a:lnSpc>
              <a:spcBef>
                <a:spcPts val="799"/>
              </a:spcBef>
              <a:tabLst>
                <a:tab pos="0" algn="l"/>
              </a:tabLst>
            </a:pPr>
            <a:r>
              <a:rPr lang="en" sz="2000" b="0" strike="noStrike" spc="-1" dirty="0">
                <a:latin typeface="Calibri"/>
                <a:ea typeface="Calibri"/>
              </a:rPr>
              <a:t>Affiliation: Raj Kumar Goel Institute of Technology.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311760" y="444960"/>
            <a:ext cx="8518680" cy="57096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ctr">
            <a:noAutofit/>
          </a:bodyPr>
          <a:lstStyle/>
          <a:p>
            <a:pPr algn="ctr">
              <a:lnSpc>
                <a:spcPct val="100000"/>
              </a:lnSpc>
              <a:tabLst>
                <a:tab pos="0" algn="l"/>
              </a:tabLst>
            </a:pPr>
            <a:r>
              <a:rPr lang="en" sz="4200" b="0" strike="noStrike" spc="-1">
                <a:solidFill>
                  <a:srgbClr val="000000"/>
                </a:solidFill>
                <a:latin typeface="Calibri"/>
                <a:ea typeface="Calibri"/>
              </a:rPr>
              <a:t>Introduction</a:t>
            </a:r>
            <a:endParaRPr lang="en-IN" sz="4200" b="0" strike="noStrike" spc="-1">
              <a:latin typeface="Arial"/>
            </a:endParaRPr>
          </a:p>
        </p:txBody>
      </p:sp>
      <p:sp>
        <p:nvSpPr>
          <p:cNvPr id="236" name="CustomShape 2"/>
          <p:cNvSpPr/>
          <p:nvPr/>
        </p:nvSpPr>
        <p:spPr>
          <a:xfrm>
            <a:off x="3011040" y="1427503"/>
            <a:ext cx="2784892" cy="3374222"/>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spcBef>
                <a:spcPts val="499"/>
              </a:spcBef>
              <a:tabLst>
                <a:tab pos="0" algn="l"/>
              </a:tabLst>
            </a:pPr>
            <a:r>
              <a:rPr lang="en" sz="2200" b="0" strike="noStrike" spc="-1" dirty="0">
                <a:solidFill>
                  <a:srgbClr val="FF9800"/>
                </a:solidFill>
                <a:latin typeface="Calibri"/>
                <a:ea typeface="Calibri"/>
              </a:rPr>
              <a:t>MOTIVATION</a:t>
            </a:r>
            <a:endParaRPr lang="en-IN" sz="2200" b="0" strike="noStrike" spc="-1" dirty="0">
              <a:latin typeface="Arial"/>
            </a:endParaRPr>
          </a:p>
          <a:p>
            <a:pPr>
              <a:tabLst>
                <a:tab pos="0" algn="l"/>
              </a:tabLst>
            </a:pPr>
            <a:endParaRPr lang="en" sz="1400" spc="-1" dirty="0">
              <a:latin typeface="Calibri"/>
            </a:endParaRPr>
          </a:p>
          <a:p>
            <a:pPr>
              <a:tabLst>
                <a:tab pos="0" algn="l"/>
              </a:tabLst>
            </a:pPr>
            <a:r>
              <a:rPr lang="en" sz="1400" spc="-1" dirty="0">
                <a:latin typeface="Calibri"/>
              </a:rPr>
              <a:t>We know that the world is moving deeper in the field of technology and digitalization.</a:t>
            </a:r>
            <a:endParaRPr lang="en-IN" sz="1400" spc="-1">
              <a:latin typeface="Calibri"/>
            </a:endParaRPr>
          </a:p>
          <a:p>
            <a:pPr>
              <a:tabLst>
                <a:tab pos="0" algn="l"/>
              </a:tabLst>
            </a:pPr>
            <a:r>
              <a:rPr lang="en-IN" sz="1400" spc="-1" dirty="0">
                <a:latin typeface="Calibri"/>
              </a:rPr>
              <a:t>People tend to make many online accounts on various platforms for work as well as personal interests, so it becomes difficult to remember strong passwords for these various platforms.</a:t>
            </a:r>
            <a:br>
              <a:rPr lang="en-IN" sz="1400" spc="-1" dirty="0">
                <a:latin typeface="Calibri"/>
              </a:rPr>
            </a:br>
            <a:r>
              <a:rPr lang="en-IN" sz="1400" spc="-1" dirty="0">
                <a:latin typeface="Calibri"/>
                <a:ea typeface="+mn-lt"/>
                <a:cs typeface="+mn-lt"/>
              </a:rPr>
              <a:t>Password managers are the safest way to keep track of your passwords, as they allow you to use stronger passwords without needing to memorize anything.</a:t>
            </a:r>
            <a:endParaRPr lang="en-IN" sz="1400" b="0" strike="noStrike" spc="-1" dirty="0">
              <a:latin typeface="Calibri"/>
            </a:endParaRPr>
          </a:p>
          <a:p>
            <a:pPr>
              <a:lnSpc>
                <a:spcPct val="100000"/>
              </a:lnSpc>
              <a:spcBef>
                <a:spcPts val="499"/>
              </a:spcBef>
              <a:tabLst>
                <a:tab pos="0" algn="l"/>
              </a:tabLst>
            </a:pPr>
            <a:endParaRPr lang="en-IN" sz="1600" b="0" strike="noStrike" spc="-1">
              <a:latin typeface="Arial"/>
            </a:endParaRPr>
          </a:p>
        </p:txBody>
      </p:sp>
      <p:sp>
        <p:nvSpPr>
          <p:cNvPr id="237" name="CustomShape 3"/>
          <p:cNvSpPr/>
          <p:nvPr/>
        </p:nvSpPr>
        <p:spPr>
          <a:xfrm>
            <a:off x="8472600" y="4663080"/>
            <a:ext cx="546840" cy="39168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ctr">
            <a:noAutofit/>
          </a:bodyPr>
          <a:lstStyle/>
          <a:p>
            <a:pPr algn="r">
              <a:lnSpc>
                <a:spcPct val="100000"/>
              </a:lnSpc>
              <a:tabLst>
                <a:tab pos="0" algn="l"/>
              </a:tabLst>
            </a:pPr>
            <a:fld id="{89CABEB2-AD69-44F5-B0E0-BFF45448E776}" type="slidenum">
              <a:rPr lang="en" sz="1000" b="0" strike="noStrike" spc="-1">
                <a:solidFill>
                  <a:srgbClr val="1F497D"/>
                </a:solidFill>
                <a:latin typeface="Arial"/>
                <a:ea typeface="Arial"/>
              </a:rPr>
              <a:t>3</a:t>
            </a:fld>
            <a:endParaRPr lang="en-IN" sz="1000" b="0" strike="noStrike" spc="-1">
              <a:latin typeface="Arial"/>
            </a:endParaRPr>
          </a:p>
        </p:txBody>
      </p:sp>
      <p:sp>
        <p:nvSpPr>
          <p:cNvPr id="238" name="CustomShape 4"/>
          <p:cNvSpPr/>
          <p:nvPr/>
        </p:nvSpPr>
        <p:spPr>
          <a:xfrm>
            <a:off x="308065" y="1420359"/>
            <a:ext cx="2405993" cy="3277642"/>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spcBef>
                <a:spcPts val="499"/>
              </a:spcBef>
              <a:tabLst>
                <a:tab pos="0" algn="l"/>
              </a:tabLst>
            </a:pPr>
            <a:r>
              <a:rPr lang="en" sz="2200" b="0" strike="noStrike" spc="-1" dirty="0">
                <a:solidFill>
                  <a:srgbClr val="FF9800"/>
                </a:solidFill>
                <a:latin typeface="Calibri"/>
                <a:ea typeface="Calibri"/>
              </a:rPr>
              <a:t>DOMAIN</a:t>
            </a:r>
            <a:endParaRPr lang="en-IN" sz="2200" b="0" strike="noStrike" spc="-1" dirty="0">
              <a:latin typeface="Arial"/>
            </a:endParaRPr>
          </a:p>
          <a:p>
            <a:pPr>
              <a:spcBef>
                <a:spcPts val="499"/>
              </a:spcBef>
              <a:tabLst>
                <a:tab pos="0" algn="l"/>
              </a:tabLst>
            </a:pPr>
            <a:endParaRPr lang="en" sz="2200" spc="-1" dirty="0">
              <a:solidFill>
                <a:srgbClr val="FF9800"/>
              </a:solidFill>
              <a:latin typeface="Calibri"/>
              <a:ea typeface="Calibri"/>
            </a:endParaRPr>
          </a:p>
          <a:p>
            <a:pPr algn="just">
              <a:lnSpc>
                <a:spcPct val="100000"/>
              </a:lnSpc>
              <a:tabLst>
                <a:tab pos="0" algn="l"/>
              </a:tabLst>
            </a:pPr>
            <a:r>
              <a:rPr lang="en" sz="1400" b="0" strike="noStrike" spc="-1" dirty="0">
                <a:solidFill>
                  <a:srgbClr val="000000"/>
                </a:solidFill>
                <a:latin typeface="Calibri"/>
                <a:ea typeface="Calibri"/>
              </a:rPr>
              <a:t>Security is evolving at a fast pace and it is a facility that is as needed by the laymen as much as it is by the professionals.</a:t>
            </a:r>
            <a:endParaRPr lang="en-IN" sz="1400" b="0" strike="noStrike" spc="-1">
              <a:latin typeface="Calibri"/>
            </a:endParaRPr>
          </a:p>
          <a:p>
            <a:pPr>
              <a:lnSpc>
                <a:spcPct val="100000"/>
              </a:lnSpc>
              <a:spcBef>
                <a:spcPts val="1599"/>
              </a:spcBef>
              <a:tabLst>
                <a:tab pos="0" algn="l"/>
              </a:tabLst>
            </a:pPr>
            <a:endParaRPr lang="en-IN" sz="1600" b="0" strike="noStrike" spc="-1">
              <a:latin typeface="Arial"/>
            </a:endParaRPr>
          </a:p>
          <a:p>
            <a:pPr>
              <a:lnSpc>
                <a:spcPct val="100000"/>
              </a:lnSpc>
              <a:spcBef>
                <a:spcPts val="499"/>
              </a:spcBef>
              <a:tabLst>
                <a:tab pos="0" algn="l"/>
              </a:tabLst>
            </a:pPr>
            <a:endParaRPr lang="en-IN" sz="1600" b="0" strike="noStrike" spc="-1">
              <a:latin typeface="Arial"/>
            </a:endParaRPr>
          </a:p>
        </p:txBody>
      </p:sp>
      <p:grpSp>
        <p:nvGrpSpPr>
          <p:cNvPr id="239" name="Group 5"/>
          <p:cNvGrpSpPr/>
          <p:nvPr/>
        </p:nvGrpSpPr>
        <p:grpSpPr>
          <a:xfrm>
            <a:off x="293760" y="574200"/>
            <a:ext cx="307080" cy="401400"/>
            <a:chOff x="293760" y="574200"/>
            <a:chExt cx="307080" cy="401400"/>
          </a:xfrm>
        </p:grpSpPr>
        <p:sp>
          <p:nvSpPr>
            <p:cNvPr id="240" name="CustomShape 6"/>
            <p:cNvSpPr/>
            <p:nvPr/>
          </p:nvSpPr>
          <p:spPr>
            <a:xfrm>
              <a:off x="318600" y="626760"/>
              <a:ext cx="282240" cy="348840"/>
            </a:xfrm>
            <a:custGeom>
              <a:avLst/>
              <a:gdLst/>
              <a:ahLst/>
              <a:cxnLst/>
              <a:rect l="l" t="t" r="r" b="b"/>
              <a:pathLst>
                <a:path w="15004" h="1851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a:solidFill>
                <a:srgbClr val="FF9800"/>
              </a:solidFill>
              <a:round/>
            </a:ln>
          </p:spPr>
          <p:style>
            <a:lnRef idx="0">
              <a:scrgbClr r="0" g="0" b="0"/>
            </a:lnRef>
            <a:fillRef idx="0">
              <a:scrgbClr r="0" g="0" b="0"/>
            </a:fillRef>
            <a:effectRef idx="0">
              <a:scrgbClr r="0" g="0" b="0"/>
            </a:effectRef>
            <a:fontRef idx="minor"/>
          </p:style>
        </p:sp>
        <p:sp>
          <p:nvSpPr>
            <p:cNvPr id="241" name="CustomShape 7"/>
            <p:cNvSpPr/>
            <p:nvPr/>
          </p:nvSpPr>
          <p:spPr>
            <a:xfrm>
              <a:off x="293760" y="593640"/>
              <a:ext cx="284040" cy="348840"/>
            </a:xfrm>
            <a:custGeom>
              <a:avLst/>
              <a:gdLst/>
              <a:ahLst/>
              <a:cxnLst/>
              <a:rect l="l" t="t" r="r" b="b"/>
              <a:pathLst>
                <a:path w="15101" h="1851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a:solidFill>
                <a:srgbClr val="FF9800"/>
              </a:solidFill>
              <a:round/>
            </a:ln>
          </p:spPr>
          <p:style>
            <a:lnRef idx="0">
              <a:scrgbClr r="0" g="0" b="0"/>
            </a:lnRef>
            <a:fillRef idx="0">
              <a:scrgbClr r="0" g="0" b="0"/>
            </a:fillRef>
            <a:effectRef idx="0">
              <a:scrgbClr r="0" g="0" b="0"/>
            </a:effectRef>
            <a:fontRef idx="minor"/>
          </p:style>
        </p:sp>
        <p:sp>
          <p:nvSpPr>
            <p:cNvPr id="242" name="CustomShape 8"/>
            <p:cNvSpPr/>
            <p:nvPr/>
          </p:nvSpPr>
          <p:spPr>
            <a:xfrm>
              <a:off x="450000" y="596880"/>
              <a:ext cx="32400" cy="32400"/>
            </a:xfrm>
            <a:custGeom>
              <a:avLst/>
              <a:gdLst/>
              <a:ahLst/>
              <a:cxnLst/>
              <a:rect l="l" t="t" r="r" b="b"/>
              <a:pathLst>
                <a:path w="1804" h="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a:solidFill>
                <a:srgbClr val="FF9800"/>
              </a:solidFill>
              <a:round/>
            </a:ln>
          </p:spPr>
          <p:style>
            <a:lnRef idx="0">
              <a:scrgbClr r="0" g="0" b="0"/>
            </a:lnRef>
            <a:fillRef idx="0">
              <a:scrgbClr r="0" g="0" b="0"/>
            </a:fillRef>
            <a:effectRef idx="0">
              <a:scrgbClr r="0" g="0" b="0"/>
            </a:effectRef>
            <a:fontRef idx="minor"/>
          </p:style>
        </p:sp>
        <p:sp>
          <p:nvSpPr>
            <p:cNvPr id="243" name="CustomShape 9"/>
            <p:cNvSpPr/>
            <p:nvPr/>
          </p:nvSpPr>
          <p:spPr>
            <a:xfrm>
              <a:off x="387360" y="596880"/>
              <a:ext cx="32400" cy="32400"/>
            </a:xfrm>
            <a:custGeom>
              <a:avLst/>
              <a:gdLst/>
              <a:ahLst/>
              <a:cxnLst/>
              <a:rect l="l" t="t" r="r" b="b"/>
              <a:pathLst>
                <a:path w="1803" h="1804">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a:solidFill>
                <a:srgbClr val="FF9800"/>
              </a:solidFill>
              <a:round/>
            </a:ln>
          </p:spPr>
          <p:style>
            <a:lnRef idx="0">
              <a:scrgbClr r="0" g="0" b="0"/>
            </a:lnRef>
            <a:fillRef idx="0">
              <a:scrgbClr r="0" g="0" b="0"/>
            </a:fillRef>
            <a:effectRef idx="0">
              <a:scrgbClr r="0" g="0" b="0"/>
            </a:effectRef>
            <a:fontRef idx="minor"/>
          </p:style>
        </p:sp>
        <p:sp>
          <p:nvSpPr>
            <p:cNvPr id="244" name="CustomShape 10"/>
            <p:cNvSpPr/>
            <p:nvPr/>
          </p:nvSpPr>
          <p:spPr>
            <a:xfrm>
              <a:off x="324720" y="596880"/>
              <a:ext cx="32400" cy="32400"/>
            </a:xfrm>
            <a:custGeom>
              <a:avLst/>
              <a:gdLst/>
              <a:ahLst/>
              <a:cxnLst/>
              <a:rect l="l" t="t" r="r" b="b"/>
              <a:pathLst>
                <a:path w="1803" h="1804">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a:solidFill>
                <a:srgbClr val="FF9800"/>
              </a:solidFill>
              <a:round/>
            </a:ln>
          </p:spPr>
          <p:style>
            <a:lnRef idx="0">
              <a:scrgbClr r="0" g="0" b="0"/>
            </a:lnRef>
            <a:fillRef idx="0">
              <a:scrgbClr r="0" g="0" b="0"/>
            </a:fillRef>
            <a:effectRef idx="0">
              <a:scrgbClr r="0" g="0" b="0"/>
            </a:effectRef>
            <a:fontRef idx="minor"/>
          </p:style>
        </p:sp>
        <p:sp>
          <p:nvSpPr>
            <p:cNvPr id="245" name="CustomShape 11"/>
            <p:cNvSpPr/>
            <p:nvPr/>
          </p:nvSpPr>
          <p:spPr>
            <a:xfrm>
              <a:off x="338760" y="835920"/>
              <a:ext cx="99720" cy="360"/>
            </a:xfrm>
            <a:custGeom>
              <a:avLst/>
              <a:gdLst/>
              <a:ahLst/>
              <a:cxnLst/>
              <a:rect l="l" t="t" r="r" b="b"/>
              <a:pathLst>
                <a:path w="5359" h="1">
                  <a:moveTo>
                    <a:pt x="5358" y="0"/>
                  </a:moveTo>
                  <a:lnTo>
                    <a:pt x="0" y="0"/>
                  </a:lnTo>
                </a:path>
              </a:pathLst>
            </a:custGeom>
            <a:noFill/>
            <a:ln w="12175" cap="rnd">
              <a:solidFill>
                <a:srgbClr val="FF9800"/>
              </a:solidFill>
              <a:round/>
            </a:ln>
          </p:spPr>
          <p:style>
            <a:lnRef idx="0">
              <a:scrgbClr r="0" g="0" b="0"/>
            </a:lnRef>
            <a:fillRef idx="0">
              <a:scrgbClr r="0" g="0" b="0"/>
            </a:fillRef>
            <a:effectRef idx="0">
              <a:scrgbClr r="0" g="0" b="0"/>
            </a:effectRef>
            <a:fontRef idx="minor"/>
          </p:style>
        </p:sp>
        <p:sp>
          <p:nvSpPr>
            <p:cNvPr id="246" name="CustomShape 12"/>
            <p:cNvSpPr/>
            <p:nvPr/>
          </p:nvSpPr>
          <p:spPr>
            <a:xfrm>
              <a:off x="338760" y="794160"/>
              <a:ext cx="191880" cy="360"/>
            </a:xfrm>
            <a:custGeom>
              <a:avLst/>
              <a:gdLst/>
              <a:ahLst/>
              <a:cxnLst/>
              <a:rect l="l" t="t" r="r" b="b"/>
              <a:pathLst>
                <a:path w="10230" h="1">
                  <a:moveTo>
                    <a:pt x="10229" y="1"/>
                  </a:moveTo>
                  <a:lnTo>
                    <a:pt x="0" y="1"/>
                  </a:lnTo>
                </a:path>
              </a:pathLst>
            </a:custGeom>
            <a:noFill/>
            <a:ln w="12175" cap="rnd">
              <a:solidFill>
                <a:srgbClr val="FF9800"/>
              </a:solidFill>
              <a:round/>
            </a:ln>
          </p:spPr>
          <p:style>
            <a:lnRef idx="0">
              <a:scrgbClr r="0" g="0" b="0"/>
            </a:lnRef>
            <a:fillRef idx="0">
              <a:scrgbClr r="0" g="0" b="0"/>
            </a:fillRef>
            <a:effectRef idx="0">
              <a:scrgbClr r="0" g="0" b="0"/>
            </a:effectRef>
            <a:fontRef idx="minor"/>
          </p:style>
        </p:sp>
        <p:sp>
          <p:nvSpPr>
            <p:cNvPr id="247" name="CustomShape 13"/>
            <p:cNvSpPr/>
            <p:nvPr/>
          </p:nvSpPr>
          <p:spPr>
            <a:xfrm>
              <a:off x="338760" y="752760"/>
              <a:ext cx="191880" cy="360"/>
            </a:xfrm>
            <a:custGeom>
              <a:avLst/>
              <a:gdLst/>
              <a:ahLst/>
              <a:cxnLst/>
              <a:rect l="l" t="t" r="r" b="b"/>
              <a:pathLst>
                <a:path w="10230" h="1">
                  <a:moveTo>
                    <a:pt x="10229" y="1"/>
                  </a:moveTo>
                  <a:lnTo>
                    <a:pt x="0" y="1"/>
                  </a:lnTo>
                </a:path>
              </a:pathLst>
            </a:custGeom>
            <a:noFill/>
            <a:ln w="12175" cap="rnd">
              <a:solidFill>
                <a:srgbClr val="FF9800"/>
              </a:solidFill>
              <a:round/>
            </a:ln>
          </p:spPr>
          <p:style>
            <a:lnRef idx="0">
              <a:scrgbClr r="0" g="0" b="0"/>
            </a:lnRef>
            <a:fillRef idx="0">
              <a:scrgbClr r="0" g="0" b="0"/>
            </a:fillRef>
            <a:effectRef idx="0">
              <a:scrgbClr r="0" g="0" b="0"/>
            </a:effectRef>
            <a:fontRef idx="minor"/>
          </p:style>
        </p:sp>
        <p:sp>
          <p:nvSpPr>
            <p:cNvPr id="248" name="CustomShape 14"/>
            <p:cNvSpPr/>
            <p:nvPr/>
          </p:nvSpPr>
          <p:spPr>
            <a:xfrm>
              <a:off x="338760" y="710640"/>
              <a:ext cx="191880" cy="360"/>
            </a:xfrm>
            <a:custGeom>
              <a:avLst/>
              <a:gdLst/>
              <a:ahLst/>
              <a:cxnLst/>
              <a:rect l="l" t="t" r="r" b="b"/>
              <a:pathLst>
                <a:path w="10230" h="1">
                  <a:moveTo>
                    <a:pt x="10229" y="1"/>
                  </a:moveTo>
                  <a:lnTo>
                    <a:pt x="0" y="1"/>
                  </a:lnTo>
                </a:path>
              </a:pathLst>
            </a:custGeom>
            <a:noFill/>
            <a:ln w="12175" cap="rnd">
              <a:solidFill>
                <a:srgbClr val="FF9800"/>
              </a:solidFill>
              <a:round/>
            </a:ln>
          </p:spPr>
          <p:style>
            <a:lnRef idx="0">
              <a:scrgbClr r="0" g="0" b="0"/>
            </a:lnRef>
            <a:fillRef idx="0">
              <a:scrgbClr r="0" g="0" b="0"/>
            </a:fillRef>
            <a:effectRef idx="0">
              <a:scrgbClr r="0" g="0" b="0"/>
            </a:effectRef>
            <a:fontRef idx="minor"/>
          </p:style>
        </p:sp>
        <p:sp>
          <p:nvSpPr>
            <p:cNvPr id="249" name="CustomShape 15"/>
            <p:cNvSpPr/>
            <p:nvPr/>
          </p:nvSpPr>
          <p:spPr>
            <a:xfrm>
              <a:off x="512640" y="596880"/>
              <a:ext cx="32400" cy="32400"/>
            </a:xfrm>
            <a:custGeom>
              <a:avLst/>
              <a:gdLst/>
              <a:ahLst/>
              <a:cxnLst/>
              <a:rect l="l" t="t" r="r" b="b"/>
              <a:pathLst>
                <a:path w="1803" h="1804">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a:solidFill>
                <a:srgbClr val="FF9800"/>
              </a:solidFill>
              <a:round/>
            </a:ln>
          </p:spPr>
          <p:style>
            <a:lnRef idx="0">
              <a:scrgbClr r="0" g="0" b="0"/>
            </a:lnRef>
            <a:fillRef idx="0">
              <a:scrgbClr r="0" g="0" b="0"/>
            </a:fillRef>
            <a:effectRef idx="0">
              <a:scrgbClr r="0" g="0" b="0"/>
            </a:effectRef>
            <a:fontRef idx="minor"/>
          </p:style>
        </p:sp>
        <p:sp>
          <p:nvSpPr>
            <p:cNvPr id="250" name="CustomShape 16"/>
            <p:cNvSpPr/>
            <p:nvPr/>
          </p:nvSpPr>
          <p:spPr>
            <a:xfrm>
              <a:off x="342720" y="574200"/>
              <a:ext cx="360" cy="37080"/>
            </a:xfrm>
            <a:custGeom>
              <a:avLst/>
              <a:gdLst/>
              <a:ahLst/>
              <a:cxnLst/>
              <a:rect l="l" t="t" r="r" b="b"/>
              <a:pathLst>
                <a:path w="1" h="2047">
                  <a:moveTo>
                    <a:pt x="0" y="1"/>
                  </a:moveTo>
                  <a:lnTo>
                    <a:pt x="0" y="2046"/>
                  </a:lnTo>
                </a:path>
              </a:pathLst>
            </a:custGeom>
            <a:noFill/>
            <a:ln w="12175" cap="rnd">
              <a:solidFill>
                <a:srgbClr val="FF9800"/>
              </a:solidFill>
              <a:round/>
            </a:ln>
          </p:spPr>
          <p:style>
            <a:lnRef idx="0">
              <a:scrgbClr r="0" g="0" b="0"/>
            </a:lnRef>
            <a:fillRef idx="0">
              <a:scrgbClr r="0" g="0" b="0"/>
            </a:fillRef>
            <a:effectRef idx="0">
              <a:scrgbClr r="0" g="0" b="0"/>
            </a:effectRef>
            <a:fontRef idx="minor"/>
          </p:style>
        </p:sp>
        <p:sp>
          <p:nvSpPr>
            <p:cNvPr id="251" name="CustomShape 17"/>
            <p:cNvSpPr/>
            <p:nvPr/>
          </p:nvSpPr>
          <p:spPr>
            <a:xfrm>
              <a:off x="405360" y="574200"/>
              <a:ext cx="360" cy="37080"/>
            </a:xfrm>
            <a:custGeom>
              <a:avLst/>
              <a:gdLst/>
              <a:ahLst/>
              <a:cxnLst/>
              <a:rect l="l" t="t" r="r" b="b"/>
              <a:pathLst>
                <a:path w="1" h="2047">
                  <a:moveTo>
                    <a:pt x="1" y="1"/>
                  </a:moveTo>
                  <a:lnTo>
                    <a:pt x="1" y="2046"/>
                  </a:lnTo>
                </a:path>
              </a:pathLst>
            </a:custGeom>
            <a:noFill/>
            <a:ln w="12175" cap="rnd">
              <a:solidFill>
                <a:srgbClr val="FF9800"/>
              </a:solidFill>
              <a:round/>
            </a:ln>
          </p:spPr>
          <p:style>
            <a:lnRef idx="0">
              <a:scrgbClr r="0" g="0" b="0"/>
            </a:lnRef>
            <a:fillRef idx="0">
              <a:scrgbClr r="0" g="0" b="0"/>
            </a:fillRef>
            <a:effectRef idx="0">
              <a:scrgbClr r="0" g="0" b="0"/>
            </a:effectRef>
            <a:fontRef idx="minor"/>
          </p:style>
        </p:sp>
        <p:sp>
          <p:nvSpPr>
            <p:cNvPr id="252" name="CustomShape 18"/>
            <p:cNvSpPr/>
            <p:nvPr/>
          </p:nvSpPr>
          <p:spPr>
            <a:xfrm>
              <a:off x="468000" y="574200"/>
              <a:ext cx="360" cy="37080"/>
            </a:xfrm>
            <a:custGeom>
              <a:avLst/>
              <a:gdLst/>
              <a:ahLst/>
              <a:cxnLst/>
              <a:rect l="l" t="t" r="r" b="b"/>
              <a:pathLst>
                <a:path w="1" h="2047">
                  <a:moveTo>
                    <a:pt x="1" y="1"/>
                  </a:moveTo>
                  <a:lnTo>
                    <a:pt x="1" y="2046"/>
                  </a:lnTo>
                </a:path>
              </a:pathLst>
            </a:custGeom>
            <a:noFill/>
            <a:ln w="12175" cap="rnd">
              <a:solidFill>
                <a:srgbClr val="FF9800"/>
              </a:solidFill>
              <a:round/>
            </a:ln>
          </p:spPr>
          <p:style>
            <a:lnRef idx="0">
              <a:scrgbClr r="0" g="0" b="0"/>
            </a:lnRef>
            <a:fillRef idx="0">
              <a:scrgbClr r="0" g="0" b="0"/>
            </a:fillRef>
            <a:effectRef idx="0">
              <a:scrgbClr r="0" g="0" b="0"/>
            </a:effectRef>
            <a:fontRef idx="minor"/>
          </p:style>
        </p:sp>
        <p:sp>
          <p:nvSpPr>
            <p:cNvPr id="253" name="CustomShape 19"/>
            <p:cNvSpPr/>
            <p:nvPr/>
          </p:nvSpPr>
          <p:spPr>
            <a:xfrm>
              <a:off x="530640" y="574200"/>
              <a:ext cx="360" cy="37080"/>
            </a:xfrm>
            <a:custGeom>
              <a:avLst/>
              <a:gdLst/>
              <a:ahLst/>
              <a:cxnLst/>
              <a:rect l="l" t="t" r="r" b="b"/>
              <a:pathLst>
                <a:path w="1" h="2047">
                  <a:moveTo>
                    <a:pt x="0" y="1"/>
                  </a:moveTo>
                  <a:lnTo>
                    <a:pt x="0" y="2046"/>
                  </a:lnTo>
                </a:path>
              </a:pathLst>
            </a:custGeom>
            <a:noFill/>
            <a:ln w="12175" cap="rnd">
              <a:solidFill>
                <a:srgbClr val="FF9800"/>
              </a:solidFill>
              <a:round/>
            </a:ln>
          </p:spPr>
          <p:style>
            <a:lnRef idx="0">
              <a:scrgbClr r="0" g="0" b="0"/>
            </a:lnRef>
            <a:fillRef idx="0">
              <a:scrgbClr r="0" g="0" b="0"/>
            </a:fillRef>
            <a:effectRef idx="0">
              <a:scrgbClr r="0" g="0" b="0"/>
            </a:effectRef>
            <a:fontRef idx="minor"/>
          </p:style>
        </p:sp>
      </p:grpSp>
      <p:sp>
        <p:nvSpPr>
          <p:cNvPr id="254" name="CustomShape 20"/>
          <p:cNvSpPr/>
          <p:nvPr/>
        </p:nvSpPr>
        <p:spPr>
          <a:xfrm>
            <a:off x="6145574" y="1420359"/>
            <a:ext cx="2677737" cy="2898202"/>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spcBef>
                <a:spcPts val="499"/>
              </a:spcBef>
              <a:tabLst>
                <a:tab pos="0" algn="l"/>
              </a:tabLst>
            </a:pPr>
            <a:r>
              <a:rPr lang="en" sz="2200" b="0" strike="noStrike" spc="-1" dirty="0">
                <a:solidFill>
                  <a:srgbClr val="FF9800"/>
                </a:solidFill>
                <a:latin typeface="Calibri"/>
                <a:ea typeface="Calibri"/>
              </a:rPr>
              <a:t>PURPOSE</a:t>
            </a:r>
            <a:endParaRPr lang="en-IN" sz="2200" b="0" strike="noStrike" spc="-1" dirty="0">
              <a:latin typeface="Arial"/>
            </a:endParaRPr>
          </a:p>
          <a:p>
            <a:pPr>
              <a:spcBef>
                <a:spcPts val="499"/>
              </a:spcBef>
              <a:tabLst>
                <a:tab pos="0" algn="l"/>
              </a:tabLst>
            </a:pPr>
            <a:endParaRPr lang="en" sz="2200" spc="-1" dirty="0">
              <a:solidFill>
                <a:srgbClr val="FF9800"/>
              </a:solidFill>
              <a:latin typeface="Calibri"/>
              <a:ea typeface="Calibri"/>
            </a:endParaRPr>
          </a:p>
          <a:p>
            <a:pPr>
              <a:lnSpc>
                <a:spcPct val="115000"/>
              </a:lnSpc>
              <a:tabLst>
                <a:tab pos="0" algn="l"/>
              </a:tabLst>
            </a:pPr>
            <a:r>
              <a:rPr lang="en" sz="1400" b="0" strike="noStrike" spc="-1" dirty="0">
                <a:solidFill>
                  <a:srgbClr val="000000"/>
                </a:solidFill>
                <a:latin typeface="Calibri"/>
                <a:ea typeface="Calibri"/>
              </a:rPr>
              <a:t>The proposed solution of our project is to provide a simple,</a:t>
            </a:r>
            <a:r>
              <a:rPr lang="en" sz="1400" spc="-1" dirty="0">
                <a:solidFill>
                  <a:srgbClr val="000000"/>
                </a:solidFill>
                <a:latin typeface="Calibri"/>
                <a:ea typeface="Calibri"/>
              </a:rPr>
              <a:t> </a:t>
            </a:r>
            <a:r>
              <a:rPr lang="en" sz="1400" b="0" strike="noStrike" spc="-1" dirty="0">
                <a:solidFill>
                  <a:srgbClr val="000000"/>
                </a:solidFill>
                <a:latin typeface="Calibri"/>
                <a:ea typeface="Calibri"/>
              </a:rPr>
              <a:t> application for a user to manage multiple passwords, securely.</a:t>
            </a:r>
            <a:endParaRPr lang="en-IN" sz="1400" b="0" strike="noStrike" spc="-1" dirty="0">
              <a:latin typeface="Arial"/>
            </a:endParaRPr>
          </a:p>
          <a:p>
            <a:pPr algn="just">
              <a:spcBef>
                <a:spcPts val="1599"/>
              </a:spcBef>
              <a:tabLst>
                <a:tab pos="0" algn="l"/>
              </a:tabLst>
            </a:pPr>
            <a:endParaRPr lang="en-IN" sz="1600" b="0" strike="noStrike" spc="-1">
              <a:latin typeface="Arial"/>
            </a:endParaRPr>
          </a:p>
          <a:p>
            <a:pPr>
              <a:lnSpc>
                <a:spcPct val="100000"/>
              </a:lnSpc>
              <a:spcBef>
                <a:spcPts val="1599"/>
              </a:spcBef>
              <a:tabLst>
                <a:tab pos="0" algn="l"/>
              </a:tabLst>
            </a:pPr>
            <a:endParaRPr lang="en-IN" sz="1600" b="0" strike="noStrike" spc="-1">
              <a:latin typeface="Arial"/>
            </a:endParaRPr>
          </a:p>
          <a:p>
            <a:pPr>
              <a:lnSpc>
                <a:spcPct val="100000"/>
              </a:lnSpc>
              <a:spcBef>
                <a:spcPts val="499"/>
              </a:spcBef>
              <a:tabLst>
                <a:tab pos="0" algn="l"/>
              </a:tabLst>
            </a:pPr>
            <a:endParaRPr lang="en-IN" sz="16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254520" y="1217520"/>
            <a:ext cx="4043520" cy="178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b">
            <a:noAutofit/>
          </a:bodyPr>
          <a:lstStyle/>
          <a:p>
            <a:pPr algn="ctr">
              <a:lnSpc>
                <a:spcPct val="100000"/>
              </a:lnSpc>
              <a:tabLst>
                <a:tab pos="0" algn="l"/>
              </a:tabLst>
            </a:pPr>
            <a:r>
              <a:rPr lang="en" sz="3400" b="0" strike="noStrike" spc="-1">
                <a:solidFill>
                  <a:srgbClr val="4F81BD"/>
                </a:solidFill>
                <a:latin typeface="Calibri"/>
                <a:ea typeface="Calibri"/>
              </a:rPr>
              <a:t>Proposed Model</a:t>
            </a:r>
            <a:endParaRPr lang="en-IN" sz="3400" b="0" strike="noStrike" spc="-1">
              <a:latin typeface="Arial"/>
            </a:endParaRPr>
          </a:p>
        </p:txBody>
      </p:sp>
      <p:sp>
        <p:nvSpPr>
          <p:cNvPr id="256" name="CustomShape 2"/>
          <p:cNvSpPr/>
          <p:nvPr/>
        </p:nvSpPr>
        <p:spPr>
          <a:xfrm>
            <a:off x="4572000" y="-25200"/>
            <a:ext cx="4570200" cy="516708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ctr">
            <a:noAutofit/>
          </a:bodyPr>
          <a:lstStyle/>
          <a:p>
            <a:pPr marL="215900" indent="-215265">
              <a:lnSpc>
                <a:spcPct val="100000"/>
              </a:lnSpc>
              <a:buClr>
                <a:srgbClr val="000000"/>
              </a:buClr>
              <a:buSzPct val="45000"/>
              <a:buFont typeface="Wingdings" charset="2"/>
              <a:buChar char=""/>
            </a:pPr>
            <a:r>
              <a:rPr lang="en" sz="1900" b="0" strike="noStrike" spc="-1" dirty="0">
                <a:solidFill>
                  <a:srgbClr val="000000"/>
                </a:solidFill>
                <a:latin typeface="Calibri"/>
                <a:ea typeface="Roboto Condensed"/>
              </a:rPr>
              <a:t>Secure password vault (Where we use XOR cipher to encrypt the password and use file handling to store the encrypted password.)</a:t>
            </a:r>
            <a:endParaRPr lang="en-IN" sz="1900" b="0" strike="noStrike" spc="-1" dirty="0">
              <a:latin typeface="Calibri"/>
            </a:endParaRPr>
          </a:p>
          <a:p>
            <a:pPr>
              <a:lnSpc>
                <a:spcPct val="100000"/>
              </a:lnSpc>
            </a:pPr>
            <a:endParaRPr lang="en-IN" sz="1900" b="0" strike="noStrike" spc="-1" dirty="0">
              <a:latin typeface="Calibri"/>
            </a:endParaRPr>
          </a:p>
          <a:p>
            <a:pPr marL="215900" indent="-215265">
              <a:lnSpc>
                <a:spcPct val="100000"/>
              </a:lnSpc>
              <a:buClr>
                <a:srgbClr val="000000"/>
              </a:buClr>
              <a:buSzPct val="45000"/>
              <a:buFont typeface="Wingdings" charset="2"/>
              <a:buChar char=""/>
            </a:pPr>
            <a:r>
              <a:rPr lang="en" sz="1900" b="0" strike="noStrike" spc="-1" dirty="0">
                <a:solidFill>
                  <a:srgbClr val="000000"/>
                </a:solidFill>
                <a:latin typeface="Calibri"/>
                <a:ea typeface="Roboto Condensed"/>
              </a:rPr>
              <a:t>Password Complexity Checker (common password list and show the complexity and how much time it will take to brute force your password.)</a:t>
            </a:r>
            <a:endParaRPr lang="en-IN" sz="1900" b="0" strike="noStrike" spc="-1" dirty="0">
              <a:latin typeface="Calibri"/>
            </a:endParaRPr>
          </a:p>
          <a:p>
            <a:pPr>
              <a:lnSpc>
                <a:spcPct val="100000"/>
              </a:lnSpc>
            </a:pPr>
            <a:endParaRPr lang="en-IN" sz="1900" b="0" strike="noStrike" spc="-1" dirty="0">
              <a:latin typeface="Calibri"/>
            </a:endParaRPr>
          </a:p>
          <a:p>
            <a:pPr marL="215900" indent="-215265">
              <a:lnSpc>
                <a:spcPct val="100000"/>
              </a:lnSpc>
              <a:buClr>
                <a:srgbClr val="000000"/>
              </a:buClr>
              <a:buSzPct val="45000"/>
              <a:buFont typeface="Wingdings" charset="2"/>
              <a:buChar char=""/>
            </a:pPr>
            <a:r>
              <a:rPr lang="en" sz="1900" b="0" strike="noStrike" spc="-1" dirty="0">
                <a:solidFill>
                  <a:srgbClr val="000000"/>
                </a:solidFill>
                <a:latin typeface="Calibri"/>
                <a:ea typeface="Roboto Condensed"/>
              </a:rPr>
              <a:t>Strong password generator and suggesting good practices</a:t>
            </a:r>
            <a:endParaRPr lang="en-IN" sz="1900" b="0" strike="noStrike" spc="-1" dirty="0">
              <a:latin typeface="Calibri"/>
            </a:endParaRPr>
          </a:p>
          <a:p>
            <a:pPr algn="just">
              <a:lnSpc>
                <a:spcPct val="100000"/>
              </a:lnSpc>
              <a:spcBef>
                <a:spcPts val="1199"/>
              </a:spcBef>
              <a:tabLst>
                <a:tab pos="0" algn="l"/>
              </a:tabLst>
            </a:pPr>
            <a:endParaRPr lang="en-IN" sz="1900" b="0" strike="noStrike" spc="-1">
              <a:latin typeface="Arial"/>
            </a:endParaRPr>
          </a:p>
        </p:txBody>
      </p:sp>
      <p:sp>
        <p:nvSpPr>
          <p:cNvPr id="257" name="CustomShape 3"/>
          <p:cNvSpPr/>
          <p:nvPr/>
        </p:nvSpPr>
        <p:spPr>
          <a:xfrm>
            <a:off x="7617960" y="4636440"/>
            <a:ext cx="1485720" cy="3139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ctr">
            <a:noAutofit/>
          </a:bodyPr>
          <a:lstStyle/>
          <a:p>
            <a:pPr algn="r">
              <a:lnSpc>
                <a:spcPct val="100000"/>
              </a:lnSpc>
              <a:tabLst>
                <a:tab pos="0" algn="l"/>
              </a:tabLst>
            </a:pPr>
            <a:fld id="{FCD8BD26-2923-438D-A4C1-0826D7A0D9A0}" type="slidenum">
              <a:rPr lang="en" sz="1000" b="0" strike="noStrike" spc="-1">
                <a:solidFill>
                  <a:srgbClr val="1F497D"/>
                </a:solidFill>
                <a:latin typeface="Arial"/>
                <a:ea typeface="Arial"/>
              </a:rPr>
              <a:t>4</a:t>
            </a:fld>
            <a:endParaRPr lang="en-IN" sz="10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0" y="0"/>
            <a:ext cx="9142200" cy="84600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ctr">
            <a:noAutofit/>
          </a:bodyPr>
          <a:lstStyle/>
          <a:p>
            <a:pPr algn="ctr">
              <a:tabLst>
                <a:tab pos="0" algn="l"/>
              </a:tabLst>
            </a:pPr>
            <a:r>
              <a:rPr lang="en" sz="3900" b="0" strike="noStrike" spc="-1">
                <a:solidFill>
                  <a:srgbClr val="000000"/>
                </a:solidFill>
                <a:latin typeface="Calibri"/>
                <a:ea typeface="Calibri"/>
              </a:rPr>
              <a:t>Implementation</a:t>
            </a:r>
            <a:r>
              <a:rPr lang="en" sz="3900" spc="-1">
                <a:solidFill>
                  <a:srgbClr val="000000"/>
                </a:solidFill>
                <a:latin typeface="Calibri"/>
                <a:ea typeface="Calibri"/>
              </a:rPr>
              <a:t> and Methodology</a:t>
            </a:r>
            <a:endParaRPr lang="en-IN" sz="3900" b="0" strike="noStrike" spc="-1">
              <a:latin typeface="Arial"/>
            </a:endParaRPr>
          </a:p>
        </p:txBody>
      </p:sp>
      <p:sp>
        <p:nvSpPr>
          <p:cNvPr id="259" name="CustomShape 2"/>
          <p:cNvSpPr/>
          <p:nvPr/>
        </p:nvSpPr>
        <p:spPr>
          <a:xfrm>
            <a:off x="8472600" y="4663080"/>
            <a:ext cx="546840" cy="39168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ctr">
            <a:noAutofit/>
          </a:bodyPr>
          <a:lstStyle/>
          <a:p>
            <a:pPr algn="r">
              <a:lnSpc>
                <a:spcPct val="100000"/>
              </a:lnSpc>
              <a:tabLst>
                <a:tab pos="0" algn="l"/>
              </a:tabLst>
            </a:pPr>
            <a:fld id="{D4CCD7E7-3415-4DAC-B265-3FA3617B02B2}" type="slidenum">
              <a:rPr lang="en" sz="900" b="0" strike="noStrike" spc="-1">
                <a:solidFill>
                  <a:srgbClr val="898989"/>
                </a:solidFill>
                <a:latin typeface="Calibri"/>
                <a:ea typeface="Calibri"/>
              </a:rPr>
              <a:t>5</a:t>
            </a:fld>
            <a:endParaRPr lang="en-IN" sz="900" b="0" strike="noStrike" spc="-1">
              <a:latin typeface="Arial"/>
            </a:endParaRPr>
          </a:p>
        </p:txBody>
      </p:sp>
      <p:pic>
        <p:nvPicPr>
          <p:cNvPr id="260" name="Picture 259"/>
          <p:cNvPicPr/>
          <p:nvPr/>
        </p:nvPicPr>
        <p:blipFill>
          <a:blip r:embed="rId2"/>
          <a:stretch/>
        </p:blipFill>
        <p:spPr>
          <a:xfrm>
            <a:off x="1260000" y="835920"/>
            <a:ext cx="6839640" cy="366372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2"/>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7"/>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C4A545CD-A29D-4207-AD47-DD822F1BBE35}"/>
              </a:ext>
            </a:extLst>
          </p:cNvPr>
          <p:cNvPicPr>
            <a:picLocks noChangeAspect="1"/>
          </p:cNvPicPr>
          <p:nvPr/>
        </p:nvPicPr>
        <p:blipFill>
          <a:blip r:embed="rId2"/>
          <a:stretch>
            <a:fillRect/>
          </a:stretch>
        </p:blipFill>
        <p:spPr>
          <a:xfrm>
            <a:off x="1597351" y="74017"/>
            <a:ext cx="6011941" cy="4396813"/>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5" y="4839866"/>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D9E85D8-3360-486E-87CF-ACC1672C81BB}"/>
              </a:ext>
            </a:extLst>
          </p:cNvPr>
          <p:cNvSpPr txBox="1"/>
          <p:nvPr/>
        </p:nvSpPr>
        <p:spPr>
          <a:xfrm>
            <a:off x="2362740" y="4543043"/>
            <a:ext cx="49039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mn-lt"/>
                <a:cs typeface="+mn-lt"/>
              </a:rPr>
              <a:t>General flow chart for the program </a:t>
            </a:r>
            <a:endParaRPr lang="en-US">
              <a:ea typeface="+mn-lt"/>
              <a:cs typeface="+mn-lt"/>
            </a:endParaRPr>
          </a:p>
          <a:p>
            <a:pPr algn="l"/>
            <a:endParaRPr lang="en-US" dirty="0"/>
          </a:p>
        </p:txBody>
      </p:sp>
    </p:spTree>
    <p:extLst>
      <p:ext uri="{BB962C8B-B14F-4D97-AF65-F5344CB8AC3E}">
        <p14:creationId xmlns:p14="http://schemas.microsoft.com/office/powerpoint/2010/main" val="2729124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457200" y="205200"/>
            <a:ext cx="8228880" cy="3980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50000"/>
              </a:lnSpc>
            </a:pPr>
            <a:r>
              <a:rPr lang="en-IN" sz="1800" b="1" u="sng" strike="noStrike" spc="-1" dirty="0">
                <a:latin typeface="Calibri"/>
              </a:rPr>
              <a:t>Secure Password Vault</a:t>
            </a:r>
            <a:r>
              <a:rPr lang="en-IN" sz="1800" b="0" strike="noStrike" spc="-1">
                <a:latin typeface="Calibri"/>
              </a:rPr>
              <a:t> - It </a:t>
            </a:r>
            <a:r>
              <a:rPr lang="en-IN" spc="-1">
                <a:latin typeface="Calibri"/>
              </a:rPr>
              <a:t>stores</a:t>
            </a:r>
            <a:r>
              <a:rPr lang="en-IN" sz="1800" b="0" strike="noStrike" spc="-1">
                <a:latin typeface="Calibri"/>
              </a:rPr>
              <a:t> the passwords and email associated with it through </a:t>
            </a:r>
            <a:r>
              <a:rPr lang="en-IN" sz="1800" b="0" strike="noStrike" spc="-1" dirty="0">
                <a:latin typeface="Calibri"/>
              </a:rPr>
              <a:t>file handling in C. This Password Vault is secured by the encryption technique ‘simple XOR cipher’, which is a variation of ‘</a:t>
            </a:r>
            <a:r>
              <a:rPr lang="en-IN" spc="-1" dirty="0">
                <a:latin typeface="Calibri"/>
              </a:rPr>
              <a:t>Vigenere</a:t>
            </a:r>
            <a:r>
              <a:rPr lang="en-IN" sz="1800" b="0" strike="noStrike" spc="-1" dirty="0">
                <a:latin typeface="Calibri"/>
              </a:rPr>
              <a:t> cipher’ which encrypts the passwords stored in this vault, and also this vault is opened with </a:t>
            </a:r>
            <a:r>
              <a:rPr lang="en-IN" spc="-1" dirty="0">
                <a:latin typeface="Calibri"/>
              </a:rPr>
              <a:t>a private</a:t>
            </a:r>
            <a:r>
              <a:rPr lang="en-IN" sz="1800" b="0" strike="noStrike" spc="-1" dirty="0">
                <a:latin typeface="Calibri"/>
              </a:rPr>
              <a:t> key which is only known to the user and the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457200" y="1007772"/>
            <a:ext cx="8228880" cy="3477155"/>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pc="-1" baseline="30000" dirty="0">
                <a:latin typeface="Calibri"/>
                <a:hlinkClick r:id="rId2"/>
              </a:rPr>
              <a:t>[1]</a:t>
            </a:r>
            <a:r>
              <a:rPr lang="en-IN" sz="1800" b="0" strike="noStrike" spc="-1">
                <a:latin typeface="Calibri"/>
              </a:rPr>
              <a:t>The simple XOR cipher is a variation of the Vigenère cipher. It differs from the original version because it operates on bytes, which are stored in computer memory, instead of letters.</a:t>
            </a:r>
            <a:endParaRPr lang="en-US"/>
          </a:p>
          <a:p>
            <a:pPr>
              <a:lnSpc>
                <a:spcPct val="100000"/>
              </a:lnSpc>
            </a:pPr>
            <a:endParaRPr lang="en-IN" sz="1800" b="0" strike="noStrike" spc="-1" dirty="0">
              <a:latin typeface="Calibri"/>
            </a:endParaRPr>
          </a:p>
          <a:p>
            <a:pPr>
              <a:lnSpc>
                <a:spcPct val="100000"/>
              </a:lnSpc>
            </a:pPr>
            <a:r>
              <a:rPr lang="en-IN" sz="1800" b="0" strike="noStrike" spc="-1" dirty="0">
                <a:latin typeface="Calibri"/>
              </a:rPr>
              <a:t>Instead of adding two alphabet letters, as in the original version of the </a:t>
            </a:r>
            <a:r>
              <a:rPr lang="en-IN" spc="-1" dirty="0">
                <a:latin typeface="Calibri"/>
              </a:rPr>
              <a:t>Vigenere</a:t>
            </a:r>
            <a:r>
              <a:rPr lang="en-IN" sz="1800" b="0" strike="noStrike" spc="-1" dirty="0">
                <a:latin typeface="Calibri"/>
              </a:rPr>
              <a:t> cipher, the XOR algorithm adds subsequent plaintext bytes to secret key bytes using XOR operation. After using the last secret key byte, one should return to the first byte (as in the </a:t>
            </a:r>
            <a:r>
              <a:rPr lang="en-IN" spc="-1">
                <a:latin typeface="Calibri"/>
              </a:rPr>
              <a:t>Vigenere</a:t>
            </a:r>
            <a:r>
              <a:rPr lang="en-IN" sz="1800" b="0" strike="noStrike" spc="-1" dirty="0">
                <a:latin typeface="Calibri"/>
              </a:rPr>
              <a:t> encryption).</a:t>
            </a:r>
          </a:p>
          <a:p>
            <a:pPr>
              <a:lnSpc>
                <a:spcPct val="100000"/>
              </a:lnSpc>
            </a:pPr>
            <a:endParaRPr lang="en-IN" sz="1800" b="0" strike="noStrike" spc="-1" dirty="0">
              <a:latin typeface="Calibri"/>
            </a:endParaRPr>
          </a:p>
          <a:p>
            <a:pPr>
              <a:lnSpc>
                <a:spcPct val="100000"/>
              </a:lnSpc>
            </a:pPr>
            <a:r>
              <a:rPr lang="en-IN" sz="1800" b="0" strike="noStrike" spc="-1" dirty="0">
                <a:latin typeface="Calibri"/>
              </a:rPr>
              <a:t>In order to decrypt ciphertext bytes, one should take the same steps as during encryption. Subsequent ciphertext bytes should be added to subsequent secret key bytes using XOR operation.</a:t>
            </a:r>
          </a:p>
          <a:p>
            <a:endParaRPr lang="en-IN" spc="-1" dirty="0">
              <a:latin typeface="Calibri"/>
            </a:endParaRPr>
          </a:p>
          <a:p>
            <a:endParaRPr lang="en-IN" sz="1600" spc="-1" dirty="0">
              <a:latin typeface="Calibri"/>
              <a:cs typeface="Arial"/>
            </a:endParaRPr>
          </a:p>
          <a:p>
            <a:pPr algn="ctr"/>
            <a:endParaRPr lang="en-IN" spc="-1" dirty="0">
              <a:latin typeface="Calibri"/>
            </a:endParaRPr>
          </a:p>
          <a:p>
            <a:endParaRPr lang="en-IN" spc="-1" dirty="0">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535781" y="1150387"/>
            <a:ext cx="8228880" cy="3855407"/>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50000"/>
              </a:lnSpc>
            </a:pPr>
            <a:r>
              <a:rPr lang="en-IN" sz="1800" b="1" u="sng" strike="noStrike" spc="-1" dirty="0">
                <a:latin typeface="Calibri"/>
                <a:ea typeface="Microsoft YaHei"/>
              </a:rPr>
              <a:t>Password Complexity Checker</a:t>
            </a:r>
            <a:r>
              <a:rPr lang="en-IN" sz="1800" b="0" strike="noStrike" spc="-1" dirty="0">
                <a:latin typeface="Calibri"/>
                <a:ea typeface="Microsoft YaHei"/>
              </a:rPr>
              <a:t> - </a:t>
            </a:r>
            <a:r>
              <a:rPr lang="en-IN" spc="-1" baseline="30000" dirty="0">
                <a:solidFill>
                  <a:schemeClr val="accent1">
                    <a:lumMod val="75000"/>
                  </a:schemeClr>
                </a:solidFill>
                <a:latin typeface="Calibri"/>
                <a:ea typeface="Microsoft YaHei"/>
                <a:hlinkClick r:id="rId2">
                  <a:extLst>
                    <a:ext uri="{A12FA001-AC4F-418D-AE19-62706E023703}">
                      <ahyp:hlinkClr xmlns:ahyp="http://schemas.microsoft.com/office/drawing/2018/hyperlinkcolor" val="tx"/>
                    </a:ext>
                  </a:extLst>
                </a:hlinkClick>
              </a:rPr>
              <a:t>[2]</a:t>
            </a:r>
            <a:r>
              <a:rPr lang="en-IN" spc="-1" dirty="0">
                <a:latin typeface="Calibri"/>
                <a:ea typeface="Microsoft YaHei"/>
              </a:rPr>
              <a:t>It</a:t>
            </a:r>
            <a:r>
              <a:rPr lang="en-IN" sz="1800" b="0" strike="noStrike" spc="-1" dirty="0">
                <a:latin typeface="Calibri"/>
                <a:ea typeface="Microsoft YaHei"/>
              </a:rPr>
              <a:t> contains a list of common passwords with which it analysis the password entered by the user and shows the Complexity, The Time complexity in how much time it will take to Brute Force the password, and Strength of the entered password. This will help in improving and determining the password selection for the user.</a:t>
            </a:r>
          </a:p>
          <a:p>
            <a:pPr>
              <a:lnSpc>
                <a:spcPct val="150000"/>
              </a:lnSpc>
            </a:pPr>
            <a:endParaRPr lang="en-IN" spc="-1" dirty="0">
              <a:latin typeface="Calibri"/>
              <a:ea typeface="Microsoft YaHei"/>
            </a:endParaRPr>
          </a:p>
          <a:p>
            <a:pPr>
              <a:lnSpc>
                <a:spcPct val="150000"/>
              </a:lnSpc>
            </a:pPr>
            <a:endParaRPr lang="en-IN" sz="1600" spc="-1" dirty="0">
              <a:ea typeface="+mn-lt"/>
              <a:cs typeface="+mn-lt"/>
            </a:endParaRPr>
          </a:p>
          <a:p>
            <a:pPr>
              <a:lnSpc>
                <a:spcPct val="150000"/>
              </a:lnSpc>
            </a:pPr>
            <a:endParaRPr lang="en-IN" sz="1600" spc="-1" dirty="0">
              <a:latin typeface="Calibri"/>
              <a:ea typeface="Microsoft YaHei"/>
              <a:cs typeface="+mn-lt"/>
            </a:endParaRPr>
          </a:p>
          <a:p>
            <a:pPr>
              <a:lnSpc>
                <a:spcPct val="150000"/>
              </a:lnSpc>
            </a:pPr>
            <a:endParaRPr lang="en-IN" spc="-1" dirty="0">
              <a:latin typeface="Calibri"/>
              <a:ea typeface="Microsoft YaHe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_rels/theme2.xml.rels><?xml version="1.0" encoding="UTF-8" standalone="yes"?>
<Relationships xmlns="http://schemas.openxmlformats.org/package/2006/relationships"><Relationship Id="rId1" Type="http://schemas.openxmlformats.org/officeDocument/2006/relationships/image" Target="../media/image1.jpeg" /></Relationships>
</file>

<file path=ppt/theme/_rels/theme3.xml.rels><?xml version="1.0" encoding="UTF-8" standalone="yes"?>
<Relationships xmlns="http://schemas.openxmlformats.org/package/2006/relationships"><Relationship Id="rId1" Type="http://schemas.openxmlformats.org/officeDocument/2006/relationships/image" Target="../media/image1.jpeg" /></Relationships>
</file>

<file path=ppt/theme/_rels/theme4.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1_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2_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4.xml><?xml version="1.0" encoding="utf-8"?>
<a:theme xmlns:a="http://schemas.openxmlformats.org/drawingml/2006/main" name="3_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TotalTime>
  <Words>765</Words>
  <Application>Microsoft Office PowerPoint</Application>
  <PresentationFormat>On-screen Show (16:9)</PresentationFormat>
  <Paragraphs>120</Paragraphs>
  <Slides>18</Slides>
  <Notes>0</Notes>
  <HiddenSlides>0</HiddenSlides>
  <MMClips>0</MMClips>
  <ScaleCrop>false</ScaleCrop>
  <HeadingPairs>
    <vt:vector size="4" baseType="variant">
      <vt:variant>
        <vt:lpstr>Theme</vt:lpstr>
      </vt:variant>
      <vt:variant>
        <vt:i4>4</vt:i4>
      </vt:variant>
      <vt:variant>
        <vt:lpstr>Slide Titles</vt:lpstr>
      </vt:variant>
      <vt:variant>
        <vt:i4>18</vt:i4>
      </vt:variant>
    </vt:vector>
  </HeadingPairs>
  <TitlesOfParts>
    <vt:vector size="22" baseType="lpstr">
      <vt:lpstr>Adjacency</vt:lpstr>
      <vt:lpstr>1_Adjacency</vt:lpstr>
      <vt:lpstr>2_Adjacency</vt:lpstr>
      <vt:lpstr>3_Adjacency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Harshita Singh</cp:lastModifiedBy>
  <cp:revision>644</cp:revision>
  <dcterms:modified xsi:type="dcterms:W3CDTF">2021-03-18T16:27:20Z</dcterms:modified>
  <dc:language>en-IN</dc:language>
</cp:coreProperties>
</file>