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gCa3MRsKJTt2l3gA2iiCUwRSh7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317eaafd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6317eaaf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317eaafd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6317eaafd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317eaafda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6317eaafda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11fd05c3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2a11fd05c3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317eaafda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6317eaafd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p:nvPr>
            <p:ph idx="2" type="pic"/>
          </p:nvPr>
        </p:nvSpPr>
        <p:spPr>
          <a:xfrm>
            <a:off x="5183188" y="987425"/>
            <a:ext cx="6172200" cy="4873625"/>
          </a:xfrm>
          <a:prstGeom prst="rect">
            <a:avLst/>
          </a:prstGeom>
          <a:noFill/>
          <a:ln>
            <a:noFill/>
          </a:ln>
        </p:spPr>
      </p:sp>
      <p:sp>
        <p:nvSpPr>
          <p:cNvPr id="60" name="Google Shape;60;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i.org/10.4271/2020-01-1181" TargetMode="External"/><Relationship Id="rId4" Type="http://schemas.openxmlformats.org/officeDocument/2006/relationships/hyperlink" Target="https://blog.tensorflow.org/2023/03/tensorflow-with-matlab.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type="ctrTitle"/>
          </p:nvPr>
        </p:nvSpPr>
        <p:spPr>
          <a:xfrm>
            <a:off x="1524000" y="199011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12121"/>
              </a:buClr>
              <a:buSzPts val="6000"/>
              <a:buFont typeface="Times New Roman"/>
              <a:buNone/>
            </a:pPr>
            <a:r>
              <a:rPr b="1" i="0" lang="en-US">
                <a:solidFill>
                  <a:srgbClr val="212121"/>
                </a:solidFill>
                <a:latin typeface="Times New Roman"/>
                <a:ea typeface="Times New Roman"/>
                <a:cs typeface="Times New Roman"/>
                <a:sym typeface="Times New Roman"/>
              </a:rPr>
              <a:t>Steering maneuver recognition</a:t>
            </a:r>
            <a:endParaRPr>
              <a:latin typeface="Times New Roman"/>
              <a:ea typeface="Times New Roman"/>
              <a:cs typeface="Times New Roman"/>
              <a:sym typeface="Times New Roman"/>
            </a:endParaRPr>
          </a:p>
        </p:txBody>
      </p:sp>
      <p:sp>
        <p:nvSpPr>
          <p:cNvPr id="81" name="Google Shape;81;p1"/>
          <p:cNvSpPr txBox="1"/>
          <p:nvPr>
            <p:ph idx="1" type="subTitle"/>
          </p:nvPr>
        </p:nvSpPr>
        <p:spPr>
          <a:xfrm>
            <a:off x="6392411" y="6040073"/>
            <a:ext cx="5617828" cy="60191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Axel Aguilar, Harshit Barde &amp; Sachin Lade</a:t>
            </a:r>
            <a:endParaRPr/>
          </a:p>
        </p:txBody>
      </p:sp>
      <p:pic>
        <p:nvPicPr>
          <p:cNvPr id="82" name="Google Shape;82;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3" name="Google Shape;83;p1"/>
          <p:cNvSpPr txBox="1"/>
          <p:nvPr/>
        </p:nvSpPr>
        <p:spPr>
          <a:xfrm>
            <a:off x="0" y="3105834"/>
            <a:ext cx="12192000" cy="6155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0" i="0" lang="en-US" sz="3400" u="none" cap="none" strike="noStrike">
                <a:solidFill>
                  <a:srgbClr val="1F1F1F"/>
                </a:solidFill>
                <a:latin typeface="Times New Roman"/>
                <a:ea typeface="Times New Roman"/>
                <a:cs typeface="Times New Roman"/>
                <a:sym typeface="Times New Roman"/>
              </a:rPr>
              <a:t>Vehicle Battery SOC Estimation utilizing Machine Learning Models</a:t>
            </a:r>
            <a:endParaRPr b="0" i="0" sz="3400" u="none" cap="none" strike="noStrike">
              <a:solidFill>
                <a:srgbClr val="1F1F1F"/>
              </a:solidFill>
              <a:latin typeface="Times New Roman"/>
              <a:ea typeface="Times New Roman"/>
              <a:cs typeface="Times New Roman"/>
              <a:sym typeface="Times New Roman"/>
            </a:endParaRPr>
          </a:p>
        </p:txBody>
      </p:sp>
      <p:sp>
        <p:nvSpPr>
          <p:cNvPr id="84" name="Google Shape;84;p1"/>
          <p:cNvSpPr txBox="1"/>
          <p:nvPr/>
        </p:nvSpPr>
        <p:spPr>
          <a:xfrm>
            <a:off x="9679801" y="5662675"/>
            <a:ext cx="2136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Onkar Gunjkar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Harshit Barde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Axel Aguilar</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0" y="1717964"/>
            <a:ext cx="1219200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ECE579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Fall 2023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Prof Yi Lu Murphy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p:nvPr/>
        </p:nvSpPr>
        <p:spPr>
          <a:xfrm>
            <a:off x="0" y="434763"/>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Model Evaluation</a:t>
            </a:r>
            <a:endParaRPr b="0" i="0" sz="3600" u="none" cap="none" strike="noStrike">
              <a:solidFill>
                <a:schemeClr val="dk1"/>
              </a:solidFill>
              <a:latin typeface="Times New Roman"/>
              <a:ea typeface="Times New Roman"/>
              <a:cs typeface="Times New Roman"/>
              <a:sym typeface="Times New Roman"/>
            </a:endParaRPr>
          </a:p>
        </p:txBody>
      </p:sp>
      <p:sp>
        <p:nvSpPr>
          <p:cNvPr id="180" name="Google Shape;180;p21"/>
          <p:cNvSpPr/>
          <p:nvPr/>
        </p:nvSpPr>
        <p:spPr>
          <a:xfrm>
            <a:off x="0" y="1521721"/>
            <a:ext cx="12191999" cy="57554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Loss metrics for each model:</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80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80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  Mean Squared error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457200" lvl="1" marL="914400" marR="0" rtl="0" algn="l">
              <a:lnSpc>
                <a:spcPct val="100000"/>
              </a:lnSpc>
              <a:spcBef>
                <a:spcPts val="800"/>
              </a:spcBef>
              <a:spcAft>
                <a:spcPts val="0"/>
              </a:spcAft>
              <a:buClr>
                <a:srgbClr val="000000"/>
              </a:buClr>
              <a:buSzPts val="2800"/>
              <a:buFont typeface="Times New Roman"/>
              <a:buChar char="o"/>
            </a:pPr>
            <a:r>
              <a:rPr b="0" i="0" lang="en-US" sz="2800" u="none" cap="none" strike="noStrike">
                <a:solidFill>
                  <a:srgbClr val="000000"/>
                </a:solidFill>
                <a:latin typeface="Times New Roman"/>
                <a:ea typeface="Times New Roman"/>
                <a:cs typeface="Times New Roman"/>
                <a:sym typeface="Times New Roman"/>
              </a:rPr>
              <a:t> Linear Regression: 7.31%</a:t>
            </a:r>
            <a:endParaRPr b="0" i="0" sz="1400" u="none" cap="none" strike="noStrike">
              <a:solidFill>
                <a:srgbClr val="000000"/>
              </a:solidFill>
              <a:latin typeface="Times New Roman"/>
              <a:ea typeface="Times New Roman"/>
              <a:cs typeface="Times New Roman"/>
              <a:sym typeface="Times New Roman"/>
            </a:endParaRPr>
          </a:p>
          <a:p>
            <a:pPr indent="-279400" lvl="1" marL="457200" marR="0" rtl="0" algn="l">
              <a:lnSpc>
                <a:spcPct val="100000"/>
              </a:lnSpc>
              <a:spcBef>
                <a:spcPts val="800"/>
              </a:spcBef>
              <a:spcAft>
                <a:spcPts val="0"/>
              </a:spcAft>
              <a:buClr>
                <a:srgbClr val="000000"/>
              </a:buClr>
              <a:buSzPts val="2800"/>
              <a:buFont typeface="Courier New"/>
              <a:buNone/>
            </a:pPr>
            <a:r>
              <a:t/>
            </a:r>
            <a:endParaRPr b="0" i="0" sz="2800" u="none" cap="none" strike="noStrike">
              <a:solidFill>
                <a:srgbClr val="000000"/>
              </a:solidFill>
              <a:latin typeface="Times New Roman"/>
              <a:ea typeface="Times New Roman"/>
              <a:cs typeface="Times New Roman"/>
              <a:sym typeface="Times New Roman"/>
            </a:endParaRPr>
          </a:p>
          <a:p>
            <a:pPr indent="-457200" lvl="1" marL="914400" marR="0" rtl="0" algn="l">
              <a:lnSpc>
                <a:spcPct val="100000"/>
              </a:lnSpc>
              <a:spcBef>
                <a:spcPts val="800"/>
              </a:spcBef>
              <a:spcAft>
                <a:spcPts val="0"/>
              </a:spcAft>
              <a:buClr>
                <a:srgbClr val="000000"/>
              </a:buClr>
              <a:buSzPts val="2800"/>
              <a:buFont typeface="Times New Roman"/>
              <a:buChar char="o"/>
            </a:pPr>
            <a:r>
              <a:rPr b="0" i="0" lang="en-US" sz="2800" u="none" cap="none" strike="noStrike">
                <a:solidFill>
                  <a:srgbClr val="000000"/>
                </a:solidFill>
                <a:latin typeface="Times New Roman"/>
                <a:ea typeface="Times New Roman"/>
                <a:cs typeface="Times New Roman"/>
                <a:sym typeface="Times New Roman"/>
              </a:rPr>
              <a:t> Decision Trees: 3.44%</a:t>
            </a:r>
            <a:endParaRPr b="0" i="0" sz="1400" u="none" cap="none" strike="noStrike">
              <a:solidFill>
                <a:srgbClr val="000000"/>
              </a:solidFill>
              <a:latin typeface="Times New Roman"/>
              <a:ea typeface="Times New Roman"/>
              <a:cs typeface="Times New Roman"/>
              <a:sym typeface="Times New Roman"/>
            </a:endParaRPr>
          </a:p>
          <a:p>
            <a:pPr indent="-279400" lvl="1" marL="457200" marR="0" rtl="0" algn="l">
              <a:lnSpc>
                <a:spcPct val="100000"/>
              </a:lnSpc>
              <a:spcBef>
                <a:spcPts val="800"/>
              </a:spcBef>
              <a:spcAft>
                <a:spcPts val="0"/>
              </a:spcAft>
              <a:buClr>
                <a:srgbClr val="000000"/>
              </a:buClr>
              <a:buSzPts val="2800"/>
              <a:buFont typeface="Courier New"/>
              <a:buNone/>
            </a:pPr>
            <a:r>
              <a:t/>
            </a:r>
            <a:endParaRPr b="0" i="0" sz="2800" u="none" cap="none" strike="noStrike">
              <a:solidFill>
                <a:srgbClr val="000000"/>
              </a:solidFill>
              <a:latin typeface="Times New Roman"/>
              <a:ea typeface="Times New Roman"/>
              <a:cs typeface="Times New Roman"/>
              <a:sym typeface="Times New Roman"/>
            </a:endParaRPr>
          </a:p>
          <a:p>
            <a:pPr indent="-457200" lvl="1" marL="914400" marR="0" rtl="0" algn="l">
              <a:lnSpc>
                <a:spcPct val="100000"/>
              </a:lnSpc>
              <a:spcBef>
                <a:spcPts val="800"/>
              </a:spcBef>
              <a:spcAft>
                <a:spcPts val="0"/>
              </a:spcAft>
              <a:buClr>
                <a:srgbClr val="000000"/>
              </a:buClr>
              <a:buSzPts val="2800"/>
              <a:buFont typeface="Times New Roman"/>
              <a:buChar char="o"/>
            </a:pPr>
            <a:r>
              <a:rPr b="0" i="0" lang="en-US" sz="2800" u="none" cap="none" strike="noStrike">
                <a:solidFill>
                  <a:srgbClr val="000000"/>
                </a:solidFill>
                <a:latin typeface="Times New Roman"/>
                <a:ea typeface="Times New Roman"/>
                <a:cs typeface="Times New Roman"/>
                <a:sym typeface="Times New Roman"/>
              </a:rPr>
              <a:t>Neural Networks: 3.16%</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2800"/>
              <a:buFont typeface="Arial"/>
              <a:buNone/>
            </a:pPr>
            <a:br>
              <a:rPr b="0" i="0" lang="en-US" sz="2800" u="none" cap="none" strike="noStrike">
                <a:solidFill>
                  <a:srgbClr val="000000"/>
                </a:solidFill>
                <a:latin typeface="Times New Roman"/>
                <a:ea typeface="Times New Roman"/>
                <a:cs typeface="Times New Roman"/>
                <a:sym typeface="Times New Roman"/>
              </a:rPr>
            </a:br>
            <a:endParaRPr b="0" i="0" sz="2800" u="none" cap="none" strike="noStrike">
              <a:solidFill>
                <a:schemeClr val="dk1"/>
              </a:solidFill>
              <a:latin typeface="Times New Roman"/>
              <a:ea typeface="Times New Roman"/>
              <a:cs typeface="Times New Roman"/>
              <a:sym typeface="Times New Roman"/>
            </a:endParaRPr>
          </a:p>
        </p:txBody>
      </p:sp>
      <p:pic>
        <p:nvPicPr>
          <p:cNvPr id="181" name="Google Shape;181;p21"/>
          <p:cNvPicPr preferRelativeResize="0"/>
          <p:nvPr/>
        </p:nvPicPr>
        <p:blipFill rotWithShape="1">
          <a:blip r:embed="rId3">
            <a:alphaModFix/>
          </a:blip>
          <a:srcRect b="0" l="0" r="0" t="0"/>
          <a:stretch/>
        </p:blipFill>
        <p:spPr>
          <a:xfrm>
            <a:off x="6931957" y="2351315"/>
            <a:ext cx="831112" cy="807146"/>
          </a:xfrm>
          <a:prstGeom prst="rect">
            <a:avLst/>
          </a:prstGeom>
          <a:noFill/>
          <a:ln>
            <a:noFill/>
          </a:ln>
        </p:spPr>
      </p:pic>
      <p:pic>
        <p:nvPicPr>
          <p:cNvPr id="182" name="Google Shape;182;p21"/>
          <p:cNvPicPr preferRelativeResize="0"/>
          <p:nvPr/>
        </p:nvPicPr>
        <p:blipFill rotWithShape="1">
          <a:blip r:embed="rId3">
            <a:alphaModFix/>
          </a:blip>
          <a:srcRect b="0" l="0" r="0" t="0"/>
          <a:stretch/>
        </p:blipFill>
        <p:spPr>
          <a:xfrm>
            <a:off x="6516401" y="4367577"/>
            <a:ext cx="831112" cy="807146"/>
          </a:xfrm>
          <a:prstGeom prst="rect">
            <a:avLst/>
          </a:prstGeom>
          <a:noFill/>
          <a:ln>
            <a:noFill/>
          </a:ln>
        </p:spPr>
      </p:pic>
      <p:pic>
        <p:nvPicPr>
          <p:cNvPr id="183" name="Google Shape;183;p21"/>
          <p:cNvPicPr preferRelativeResize="0"/>
          <p:nvPr/>
        </p:nvPicPr>
        <p:blipFill rotWithShape="1">
          <a:blip r:embed="rId3">
            <a:alphaModFix/>
          </a:blip>
          <a:srcRect b="0" l="0" r="0" t="0"/>
          <a:stretch/>
        </p:blipFill>
        <p:spPr>
          <a:xfrm>
            <a:off x="8599027" y="3592286"/>
            <a:ext cx="831112" cy="807146"/>
          </a:xfrm>
          <a:prstGeom prst="rect">
            <a:avLst/>
          </a:prstGeom>
          <a:noFill/>
          <a:ln>
            <a:noFill/>
          </a:ln>
        </p:spPr>
      </p:pic>
      <p:pic>
        <p:nvPicPr>
          <p:cNvPr id="184" name="Google Shape;184;p21"/>
          <p:cNvPicPr preferRelativeResize="0"/>
          <p:nvPr/>
        </p:nvPicPr>
        <p:blipFill rotWithShape="1">
          <a:blip r:embed="rId4">
            <a:alphaModFix/>
          </a:blip>
          <a:srcRect b="0" l="0" r="0" t="0"/>
          <a:stretch/>
        </p:blipFill>
        <p:spPr>
          <a:xfrm>
            <a:off x="0" y="0"/>
            <a:ext cx="12192000" cy="6858000"/>
          </a:xfrm>
          <a:prstGeom prst="rect">
            <a:avLst/>
          </a:prstGeom>
          <a:noFill/>
          <a:ln>
            <a:noFill/>
          </a:ln>
        </p:spPr>
      </p:pic>
      <p:pic>
        <p:nvPicPr>
          <p:cNvPr id="185" name="Google Shape;185;p21"/>
          <p:cNvPicPr preferRelativeResize="0"/>
          <p:nvPr/>
        </p:nvPicPr>
        <p:blipFill rotWithShape="1">
          <a:blip r:embed="rId5">
            <a:alphaModFix/>
          </a:blip>
          <a:srcRect b="0" l="0" r="0" t="0"/>
          <a:stretch/>
        </p:blipFill>
        <p:spPr>
          <a:xfrm>
            <a:off x="152400" y="15240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6317eaafda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191" name="Google Shape;191;g26317eaafda_0_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92" name="Google Shape;192;g26317eaafda_0_1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6317eaafda_0_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198" name="Google Shape;198;g26317eaafda_0_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99" name="Google Shape;199;g26317eaafda_0_2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00" name="Google Shape;200;g26317eaafda_0_20"/>
          <p:cNvPicPr preferRelativeResize="0"/>
          <p:nvPr/>
        </p:nvPicPr>
        <p:blipFill rotWithShape="1">
          <a:blip r:embed="rId4">
            <a:alphaModFix/>
          </a:blip>
          <a:srcRect b="0" l="0" r="0" t="0"/>
          <a:stretch/>
        </p:blipFill>
        <p:spPr>
          <a:xfrm>
            <a:off x="84625" y="-78025"/>
            <a:ext cx="12192000" cy="6858000"/>
          </a:xfrm>
          <a:prstGeom prst="rect">
            <a:avLst/>
          </a:prstGeom>
          <a:noFill/>
          <a:ln>
            <a:noFill/>
          </a:ln>
        </p:spPr>
      </p:pic>
      <p:pic>
        <p:nvPicPr>
          <p:cNvPr id="201" name="Google Shape;201;g26317eaafda_0_20"/>
          <p:cNvPicPr preferRelativeResize="0"/>
          <p:nvPr/>
        </p:nvPicPr>
        <p:blipFill rotWithShape="1">
          <a:blip r:embed="rId5">
            <a:alphaModFix/>
          </a:blip>
          <a:srcRect b="0" l="0" r="0" t="0"/>
          <a:stretch/>
        </p:blipFill>
        <p:spPr>
          <a:xfrm>
            <a:off x="6133775" y="2026150"/>
            <a:ext cx="5981900" cy="447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g26317eaafda_0_2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207" name="Google Shape;207;g26317eaafda_0_27"/>
          <p:cNvGrpSpPr/>
          <p:nvPr/>
        </p:nvGrpSpPr>
        <p:grpSpPr>
          <a:xfrm>
            <a:off x="209667" y="2380868"/>
            <a:ext cx="11982332" cy="2087795"/>
            <a:chOff x="143163" y="5763486"/>
            <a:chExt cx="11982332" cy="739555"/>
          </a:xfrm>
        </p:grpSpPr>
        <p:sp>
          <p:nvSpPr>
            <p:cNvPr id="208" name="Google Shape;208;g26317eaafda_0_27"/>
            <p:cNvSpPr/>
            <p:nvPr/>
          </p:nvSpPr>
          <p:spPr>
            <a:xfrm rot="10800000">
              <a:off x="357444" y="5763486"/>
              <a:ext cx="11768051" cy="73955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09" name="Google Shape;209;g26317eaafda_0_27"/>
            <p:cNvCxnSpPr/>
            <p:nvPr/>
          </p:nvCxnSpPr>
          <p:spPr>
            <a:xfrm flipH="1">
              <a:off x="143163" y="5763486"/>
              <a:ext cx="1" cy="739555"/>
            </a:xfrm>
            <a:prstGeom prst="straightConnector1">
              <a:avLst/>
            </a:prstGeom>
            <a:noFill/>
            <a:ln cap="flat" cmpd="sng" w="177800">
              <a:solidFill>
                <a:schemeClr val="accent4"/>
              </a:solidFill>
              <a:prstDash val="solid"/>
              <a:round/>
              <a:headEnd len="sm" w="sm" type="none"/>
              <a:tailEnd len="sm" w="sm" type="none"/>
            </a:ln>
          </p:spPr>
        </p:cxnSp>
      </p:grpSp>
      <p:sp>
        <p:nvSpPr>
          <p:cNvPr id="210" name="Google Shape;210;g26317eaafda_0_27"/>
          <p:cNvSpPr/>
          <p:nvPr/>
        </p:nvSpPr>
        <p:spPr>
          <a:xfrm>
            <a:off x="579528" y="466344"/>
            <a:ext cx="11111729" cy="591782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11" name="Google Shape;211;g26317eaafda_0_27"/>
          <p:cNvPicPr preferRelativeResize="0"/>
          <p:nvPr/>
        </p:nvPicPr>
        <p:blipFill rotWithShape="1">
          <a:blip r:embed="rId3">
            <a:alphaModFix/>
          </a:blip>
          <a:srcRect b="2162" l="0" r="0" t="6843"/>
          <a:stretch/>
        </p:blipFill>
        <p:spPr>
          <a:xfrm>
            <a:off x="838200" y="704765"/>
            <a:ext cx="10628376" cy="54400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59701" y="318472"/>
            <a:ext cx="10433181" cy="8291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Neural Network in real time</a:t>
            </a:r>
            <a:endParaRPr/>
          </a:p>
        </p:txBody>
      </p:sp>
      <p:pic>
        <p:nvPicPr>
          <p:cNvPr id="217" name="Google Shape;217;p29"/>
          <p:cNvPicPr preferRelativeResize="0"/>
          <p:nvPr/>
        </p:nvPicPr>
        <p:blipFill rotWithShape="1">
          <a:blip r:embed="rId3">
            <a:alphaModFix/>
          </a:blip>
          <a:srcRect b="0" l="0" r="0" t="0"/>
          <a:stretch/>
        </p:blipFill>
        <p:spPr>
          <a:xfrm>
            <a:off x="5857460" y="1418253"/>
            <a:ext cx="5777814" cy="1623891"/>
          </a:xfrm>
          <a:prstGeom prst="rect">
            <a:avLst/>
          </a:prstGeom>
          <a:noFill/>
          <a:ln>
            <a:noFill/>
          </a:ln>
        </p:spPr>
      </p:pic>
      <p:pic>
        <p:nvPicPr>
          <p:cNvPr id="218" name="Google Shape;218;p29"/>
          <p:cNvPicPr preferRelativeResize="0"/>
          <p:nvPr/>
        </p:nvPicPr>
        <p:blipFill rotWithShape="1">
          <a:blip r:embed="rId4">
            <a:alphaModFix/>
          </a:blip>
          <a:srcRect b="0" l="0" r="0" t="0"/>
          <a:stretch/>
        </p:blipFill>
        <p:spPr>
          <a:xfrm>
            <a:off x="6044687" y="3640807"/>
            <a:ext cx="5627055" cy="2105963"/>
          </a:xfrm>
          <a:prstGeom prst="rect">
            <a:avLst/>
          </a:prstGeom>
          <a:noFill/>
          <a:ln>
            <a:noFill/>
          </a:ln>
        </p:spPr>
      </p:pic>
      <p:sp>
        <p:nvSpPr>
          <p:cNvPr id="219" name="Google Shape;219;p29"/>
          <p:cNvSpPr txBox="1"/>
          <p:nvPr/>
        </p:nvSpPr>
        <p:spPr>
          <a:xfrm>
            <a:off x="659362" y="2565110"/>
            <a:ext cx="4340991" cy="9540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Utilizing Tensor libraries, it is possible to export tensor Trained model to MATLAB in order to analyze and visualize data on Real-time application.</a:t>
            </a:r>
            <a:endParaRPr b="0" i="0" sz="1400" u="none" cap="none" strike="noStrike">
              <a:solidFill>
                <a:srgbClr val="000000"/>
              </a:solidFill>
              <a:latin typeface="Arial"/>
              <a:ea typeface="Arial"/>
              <a:cs typeface="Arial"/>
              <a:sym typeface="Arial"/>
            </a:endParaRPr>
          </a:p>
        </p:txBody>
      </p:sp>
      <p:sp>
        <p:nvSpPr>
          <p:cNvPr id="220" name="Google Shape;220;p29"/>
          <p:cNvSpPr txBox="1"/>
          <p:nvPr/>
        </p:nvSpPr>
        <p:spPr>
          <a:xfrm>
            <a:off x="659362" y="3955165"/>
            <a:ext cx="4340991" cy="7386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 order to better predict our SoC output value we need the voltage and current average values over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259701" y="318472"/>
            <a:ext cx="10433181" cy="8291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Neural Network analysis</a:t>
            </a:r>
            <a:endParaRPr/>
          </a:p>
        </p:txBody>
      </p:sp>
      <p:sp>
        <p:nvSpPr>
          <p:cNvPr id="226" name="Google Shape;226;p15"/>
          <p:cNvSpPr txBox="1"/>
          <p:nvPr/>
        </p:nvSpPr>
        <p:spPr>
          <a:xfrm>
            <a:off x="844507" y="3197185"/>
            <a:ext cx="3447575"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Neural Network architecture has been imported to MATLAB successfully</a:t>
            </a:r>
            <a:endParaRPr b="0" i="0" sz="1800" u="none" cap="none" strike="noStrike">
              <a:solidFill>
                <a:srgbClr val="000000"/>
              </a:solidFill>
              <a:latin typeface="Arial"/>
              <a:ea typeface="Arial"/>
              <a:cs typeface="Arial"/>
              <a:sym typeface="Arial"/>
            </a:endParaRPr>
          </a:p>
        </p:txBody>
      </p:sp>
      <p:pic>
        <p:nvPicPr>
          <p:cNvPr id="227" name="Google Shape;227;p15"/>
          <p:cNvPicPr preferRelativeResize="0"/>
          <p:nvPr/>
        </p:nvPicPr>
        <p:blipFill rotWithShape="1">
          <a:blip r:embed="rId3">
            <a:alphaModFix/>
          </a:blip>
          <a:srcRect b="0" l="0" r="0" t="0"/>
          <a:stretch/>
        </p:blipFill>
        <p:spPr>
          <a:xfrm>
            <a:off x="5878088" y="1222112"/>
            <a:ext cx="5622920" cy="5146999"/>
          </a:xfrm>
          <a:prstGeom prst="rect">
            <a:avLst/>
          </a:prstGeom>
          <a:noFill/>
          <a:ln>
            <a:noFill/>
          </a:ln>
        </p:spPr>
      </p:pic>
      <p:sp>
        <p:nvSpPr>
          <p:cNvPr id="228" name="Google Shape;228;p15"/>
          <p:cNvSpPr/>
          <p:nvPr/>
        </p:nvSpPr>
        <p:spPr>
          <a:xfrm>
            <a:off x="4693879" y="3444226"/>
            <a:ext cx="782412" cy="429208"/>
          </a:xfrm>
          <a:prstGeom prst="right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259701" y="318472"/>
            <a:ext cx="10433181" cy="8291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Neural Network in real time</a:t>
            </a:r>
            <a:endParaRPr/>
          </a:p>
        </p:txBody>
      </p:sp>
      <p:pic>
        <p:nvPicPr>
          <p:cNvPr id="234" name="Google Shape;234;p30"/>
          <p:cNvPicPr preferRelativeResize="0"/>
          <p:nvPr/>
        </p:nvPicPr>
        <p:blipFill rotWithShape="1">
          <a:blip r:embed="rId3">
            <a:alphaModFix/>
          </a:blip>
          <a:srcRect b="0" l="0" r="0" t="0"/>
          <a:stretch/>
        </p:blipFill>
        <p:spPr>
          <a:xfrm>
            <a:off x="397277" y="1507038"/>
            <a:ext cx="8247353" cy="4707329"/>
          </a:xfrm>
          <a:prstGeom prst="rect">
            <a:avLst/>
          </a:prstGeom>
          <a:noFill/>
          <a:ln>
            <a:noFill/>
          </a:ln>
        </p:spPr>
      </p:pic>
      <p:sp>
        <p:nvSpPr>
          <p:cNvPr id="235" name="Google Shape;235;p30"/>
          <p:cNvSpPr txBox="1"/>
          <p:nvPr/>
        </p:nvSpPr>
        <p:spPr>
          <a:xfrm>
            <a:off x="8639101" y="2992998"/>
            <a:ext cx="338422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SIMULINK simulation with Neural Network is giving predictions of SoC % values over time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259701" y="318472"/>
            <a:ext cx="10433181" cy="8291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Neural Network in real time</a:t>
            </a:r>
            <a:endParaRPr/>
          </a:p>
        </p:txBody>
      </p:sp>
      <p:pic>
        <p:nvPicPr>
          <p:cNvPr id="241" name="Google Shape;241;p31"/>
          <p:cNvPicPr preferRelativeResize="0"/>
          <p:nvPr/>
        </p:nvPicPr>
        <p:blipFill rotWithShape="1">
          <a:blip r:embed="rId3">
            <a:alphaModFix/>
          </a:blip>
          <a:srcRect b="0" l="0" r="0" t="0"/>
          <a:stretch/>
        </p:blipFill>
        <p:spPr>
          <a:xfrm>
            <a:off x="498780" y="1596712"/>
            <a:ext cx="7420102" cy="4208283"/>
          </a:xfrm>
          <a:prstGeom prst="rect">
            <a:avLst/>
          </a:prstGeom>
          <a:noFill/>
          <a:ln>
            <a:noFill/>
          </a:ln>
        </p:spPr>
      </p:pic>
      <p:pic>
        <p:nvPicPr>
          <p:cNvPr id="242" name="Google Shape;242;p31"/>
          <p:cNvPicPr preferRelativeResize="0"/>
          <p:nvPr/>
        </p:nvPicPr>
        <p:blipFill rotWithShape="1">
          <a:blip r:embed="rId4">
            <a:alphaModFix/>
          </a:blip>
          <a:srcRect b="0" l="0" r="0" t="0"/>
          <a:stretch/>
        </p:blipFill>
        <p:spPr>
          <a:xfrm>
            <a:off x="375941" y="1143000"/>
            <a:ext cx="11317279" cy="52871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259701" y="318472"/>
            <a:ext cx="10433181" cy="82919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Experiments and Neural Network in real time</a:t>
            </a:r>
            <a:endParaRPr/>
          </a:p>
        </p:txBody>
      </p:sp>
      <p:pic>
        <p:nvPicPr>
          <p:cNvPr id="248" name="Google Shape;248;p23"/>
          <p:cNvPicPr preferRelativeResize="0"/>
          <p:nvPr/>
        </p:nvPicPr>
        <p:blipFill rotWithShape="1">
          <a:blip r:embed="rId3">
            <a:alphaModFix/>
          </a:blip>
          <a:srcRect b="0" l="0" r="0" t="0"/>
          <a:stretch/>
        </p:blipFill>
        <p:spPr>
          <a:xfrm>
            <a:off x="394996" y="1036757"/>
            <a:ext cx="11314551" cy="55027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2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254" name="Google Shape;254;p24"/>
          <p:cNvGrpSpPr/>
          <p:nvPr/>
        </p:nvGrpSpPr>
        <p:grpSpPr>
          <a:xfrm>
            <a:off x="74300" y="2385102"/>
            <a:ext cx="574091" cy="2087796"/>
            <a:chOff x="209668" y="2857422"/>
            <a:chExt cx="463662" cy="2087796"/>
          </a:xfrm>
        </p:grpSpPr>
        <p:sp>
          <p:nvSpPr>
            <p:cNvPr id="255" name="Google Shape;255;p24"/>
            <p:cNvSpPr/>
            <p:nvPr/>
          </p:nvSpPr>
          <p:spPr>
            <a:xfrm rot="10800000">
              <a:off x="423947" y="2857422"/>
              <a:ext cx="249383" cy="208779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56" name="Google Shape;256;p24"/>
            <p:cNvCxnSpPr/>
            <p:nvPr/>
          </p:nvCxnSpPr>
          <p:spPr>
            <a:xfrm flipH="1">
              <a:off x="209668" y="2857423"/>
              <a:ext cx="1" cy="2087795"/>
            </a:xfrm>
            <a:prstGeom prst="straightConnector1">
              <a:avLst/>
            </a:prstGeom>
            <a:noFill/>
            <a:ln cap="flat" cmpd="sng" w="177800">
              <a:solidFill>
                <a:schemeClr val="accent4"/>
              </a:solidFill>
              <a:prstDash val="solid"/>
              <a:round/>
              <a:headEnd len="sm" w="sm" type="none"/>
              <a:tailEnd len="sm" w="sm" type="none"/>
            </a:ln>
          </p:spPr>
        </p:cxnSp>
      </p:grpSp>
      <p:sp>
        <p:nvSpPr>
          <p:cNvPr id="257" name="Google Shape;257;p24"/>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8" name="Google Shape;258;p24"/>
          <p:cNvSpPr/>
          <p:nvPr/>
        </p:nvSpPr>
        <p:spPr>
          <a:xfrm>
            <a:off x="579528" y="631767"/>
            <a:ext cx="11111729" cy="575240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9" name="Google Shape;259;p24"/>
          <p:cNvSpPr txBox="1"/>
          <p:nvPr>
            <p:ph type="title"/>
          </p:nvPr>
        </p:nvSpPr>
        <p:spPr>
          <a:xfrm>
            <a:off x="1153618" y="1239927"/>
            <a:ext cx="4008586" cy="46805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5200">
                <a:solidFill>
                  <a:schemeClr val="dk1"/>
                </a:solidFill>
                <a:latin typeface="Arial"/>
                <a:ea typeface="Arial"/>
                <a:cs typeface="Arial"/>
                <a:sym typeface="Arial"/>
              </a:rPr>
              <a:t>Conclusion</a:t>
            </a:r>
            <a:endParaRPr/>
          </a:p>
        </p:txBody>
      </p:sp>
      <p:sp>
        <p:nvSpPr>
          <p:cNvPr id="260" name="Google Shape;260;p24"/>
          <p:cNvSpPr txBox="1"/>
          <p:nvPr>
            <p:ph idx="1" type="body"/>
          </p:nvPr>
        </p:nvSpPr>
        <p:spPr>
          <a:xfrm>
            <a:off x="5605889" y="1996751"/>
            <a:ext cx="4971824" cy="384957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Font typeface="Arial"/>
              <a:buChar char="•"/>
            </a:pPr>
            <a:r>
              <a:rPr lang="en-US" sz="2000">
                <a:solidFill>
                  <a:schemeClr val="dk1"/>
                </a:solidFill>
                <a:latin typeface="Arial"/>
                <a:ea typeface="Arial"/>
                <a:cs typeface="Arial"/>
                <a:sym typeface="Arial"/>
              </a:rPr>
              <a:t>Our trained model using Feed Forward Neural Network is able to accurately predict the %SOC with least error.</a:t>
            </a:r>
            <a:endParaRPr/>
          </a:p>
          <a:p>
            <a:pPr indent="203200" lvl="0" marL="0" rtl="0" algn="l">
              <a:lnSpc>
                <a:spcPct val="90000"/>
              </a:lnSpc>
              <a:spcBef>
                <a:spcPts val="0"/>
              </a:spcBef>
              <a:spcAft>
                <a:spcPts val="0"/>
              </a:spcAft>
              <a:buClr>
                <a:schemeClr val="dk1"/>
              </a:buClr>
              <a:buSzPts val="3200"/>
              <a:buFont typeface="Arial"/>
              <a:buNone/>
            </a:pPr>
            <a:r>
              <a:t/>
            </a:r>
            <a:endParaRPr sz="2000">
              <a:solidFill>
                <a:schemeClr val="dk1"/>
              </a:solidFill>
              <a:latin typeface="Arial"/>
              <a:ea typeface="Arial"/>
              <a:cs typeface="Arial"/>
              <a:sym typeface="Arial"/>
            </a:endParaRPr>
          </a:p>
          <a:p>
            <a:pPr indent="-228600" lvl="0" marL="228600" rtl="0" algn="l">
              <a:lnSpc>
                <a:spcPct val="90000"/>
              </a:lnSpc>
              <a:spcBef>
                <a:spcPts val="0"/>
              </a:spcBef>
              <a:spcAft>
                <a:spcPts val="0"/>
              </a:spcAft>
              <a:buClr>
                <a:schemeClr val="dk1"/>
              </a:buClr>
              <a:buSzPts val="3200"/>
              <a:buFont typeface="Arial"/>
              <a:buChar char="•"/>
            </a:pPr>
            <a:r>
              <a:rPr lang="en-US" sz="2000">
                <a:solidFill>
                  <a:schemeClr val="dk1"/>
                </a:solidFill>
                <a:latin typeface="Arial"/>
                <a:ea typeface="Arial"/>
                <a:cs typeface="Arial"/>
                <a:sym typeface="Arial"/>
              </a:rPr>
              <a:t>Adding 4 &amp; 5 parameter for average voltage and current values is important for real-time SoC estimation using neural network.</a:t>
            </a:r>
            <a:endParaRPr/>
          </a:p>
          <a:p>
            <a:pPr indent="114300" lvl="0" marL="0" rtl="0" algn="l">
              <a:lnSpc>
                <a:spcPct val="90000"/>
              </a:lnSpc>
              <a:spcBef>
                <a:spcPts val="0"/>
              </a:spcBef>
              <a:spcAft>
                <a:spcPts val="0"/>
              </a:spcAft>
              <a:buSzPts val="1800"/>
              <a:buFont typeface="Arial"/>
              <a:buNone/>
            </a:pPr>
            <a:r>
              <a:t/>
            </a:r>
            <a:endParaRPr sz="2000">
              <a:solidFill>
                <a:schemeClr val="dk1"/>
              </a:solidFill>
              <a:latin typeface="Arial"/>
              <a:ea typeface="Arial"/>
              <a:cs typeface="Arial"/>
              <a:sym typeface="Arial"/>
            </a:endParaRPr>
          </a:p>
          <a:p>
            <a:pPr indent="-228600" lvl="0" marL="228600" rtl="0" algn="l">
              <a:lnSpc>
                <a:spcPct val="90000"/>
              </a:lnSpc>
              <a:spcBef>
                <a:spcPts val="0"/>
              </a:spcBef>
              <a:spcAft>
                <a:spcPts val="0"/>
              </a:spcAft>
              <a:buSzPts val="3200"/>
              <a:buFont typeface="Arial"/>
              <a:buChar char="•"/>
            </a:pPr>
            <a:r>
              <a:rPr lang="en-US" sz="2000">
                <a:solidFill>
                  <a:schemeClr val="dk1"/>
                </a:solidFill>
                <a:latin typeface="Arial"/>
                <a:ea typeface="Arial"/>
                <a:cs typeface="Arial"/>
                <a:sym typeface="Arial"/>
              </a:rPr>
              <a:t>Real-Time Analysis can also predict %SOC accurately of our model in MATLAB.</a:t>
            </a:r>
            <a:endParaRPr/>
          </a:p>
          <a:p>
            <a:pPr indent="114300" lvl="0" marL="0" rtl="0" algn="l">
              <a:lnSpc>
                <a:spcPct val="90000"/>
              </a:lnSpc>
              <a:spcBef>
                <a:spcPts val="0"/>
              </a:spcBef>
              <a:spcAft>
                <a:spcPts val="0"/>
              </a:spcAft>
              <a:buSzPts val="1800"/>
              <a:buFont typeface="Arial"/>
              <a:buNone/>
            </a:pPr>
            <a:r>
              <a:t/>
            </a:r>
            <a:endParaRPr sz="2000">
              <a:solidFill>
                <a:schemeClr val="dk1"/>
              </a:solidFill>
              <a:latin typeface="Arial"/>
              <a:ea typeface="Arial"/>
              <a:cs typeface="Arial"/>
              <a:sym typeface="Arial"/>
            </a:endParaRPr>
          </a:p>
          <a:p>
            <a:pPr indent="114300" lvl="0" marL="0" rtl="0" algn="l">
              <a:lnSpc>
                <a:spcPct val="90000"/>
              </a:lnSpc>
              <a:spcBef>
                <a:spcPts val="0"/>
              </a:spcBef>
              <a:spcAft>
                <a:spcPts val="0"/>
              </a:spcAft>
              <a:buSzPts val="1800"/>
              <a:buFont typeface="Arial"/>
              <a:buNone/>
            </a:pPr>
            <a:r>
              <a:t/>
            </a:r>
            <a:endParaRPr sz="2000">
              <a:solidFill>
                <a:schemeClr val="dk1"/>
              </a:solidFill>
              <a:latin typeface="Arial"/>
              <a:ea typeface="Arial"/>
              <a:cs typeface="Arial"/>
              <a:sym typeface="Arial"/>
            </a:endParaRPr>
          </a:p>
          <a:p>
            <a:pPr indent="177800" lvl="0" marL="0" rtl="0" algn="l">
              <a:lnSpc>
                <a:spcPct val="90000"/>
              </a:lnSpc>
              <a:spcBef>
                <a:spcPts val="1000"/>
              </a:spcBef>
              <a:spcAft>
                <a:spcPts val="0"/>
              </a:spcAft>
              <a:buClr>
                <a:schemeClr val="dk1"/>
              </a:buClr>
              <a:buSzPts val="2800"/>
              <a:buFont typeface="Arial"/>
              <a:buNone/>
            </a:pPr>
            <a:r>
              <a:t/>
            </a:r>
            <a:endParaRPr sz="2000">
              <a:solidFill>
                <a:schemeClr val="dk1"/>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Font typeface="Arial"/>
              <a:buNone/>
            </a:pPr>
            <a:r>
              <a:t/>
            </a:r>
            <a:endParaRPr sz="2000">
              <a:solidFill>
                <a:schemeClr val="dk1"/>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Font typeface="Arial"/>
              <a:buNone/>
            </a:pPr>
            <a:r>
              <a:t/>
            </a: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1" name="Google Shape;91;p2"/>
          <p:cNvGrpSpPr/>
          <p:nvPr/>
        </p:nvGrpSpPr>
        <p:grpSpPr>
          <a:xfrm rot="5400000">
            <a:off x="-2340441" y="2666183"/>
            <a:ext cx="5860051" cy="527712"/>
            <a:chOff x="6081624" y="1998368"/>
            <a:chExt cx="5613457" cy="782175"/>
          </a:xfrm>
        </p:grpSpPr>
        <p:sp>
          <p:nvSpPr>
            <p:cNvPr id="92" name="Google Shape;92;p2"/>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2"/>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94" name="Google Shape;94;p2"/>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2"/>
          <p:cNvSpPr/>
          <p:nvPr/>
        </p:nvSpPr>
        <p:spPr>
          <a:xfrm>
            <a:off x="1282963" y="1238080"/>
            <a:ext cx="9849751" cy="1349671"/>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600"/>
              </a:spcAft>
              <a:buNone/>
            </a:pPr>
            <a:r>
              <a:rPr b="0" i="0" lang="en-US" sz="4200" u="none" cap="none" strike="noStrike">
                <a:solidFill>
                  <a:schemeClr val="dk1"/>
                </a:solidFill>
                <a:latin typeface="Arial"/>
                <a:ea typeface="Arial"/>
                <a:cs typeface="Arial"/>
                <a:sym typeface="Arial"/>
              </a:rPr>
              <a:t>Motivation + Introduction (Project Overview)</a:t>
            </a:r>
            <a:endParaRPr b="0" i="0" sz="4200" u="none" cap="none" strike="noStrike">
              <a:solidFill>
                <a:schemeClr val="dk1"/>
              </a:solidFill>
              <a:latin typeface="Arial"/>
              <a:ea typeface="Arial"/>
              <a:cs typeface="Arial"/>
              <a:sym typeface="Arial"/>
            </a:endParaRPr>
          </a:p>
        </p:txBody>
      </p:sp>
      <p:sp>
        <p:nvSpPr>
          <p:cNvPr id="96" name="Google Shape;96;p2"/>
          <p:cNvSpPr/>
          <p:nvPr/>
        </p:nvSpPr>
        <p:spPr>
          <a:xfrm>
            <a:off x="1289304" y="2902913"/>
            <a:ext cx="9849751" cy="3032168"/>
          </a:xfrm>
          <a:prstGeom prst="rect">
            <a:avLst/>
          </a:prstGeom>
          <a:noFill/>
          <a:ln>
            <a:noFill/>
          </a:ln>
        </p:spPr>
        <p:txBody>
          <a:bodyPr anchorCtr="0" anchor="ctr" bIns="45700" lIns="91425" spcFirstLastPara="1" rIns="91425" wrap="square" tIns="45700">
            <a:normAutofit/>
          </a:bodyPr>
          <a:lstStyle/>
          <a:p>
            <a:pPr indent="-228600" lvl="0" marL="342900" marR="0" rtl="0" algn="l">
              <a:lnSpc>
                <a:spcPct val="90000"/>
              </a:lnSpc>
              <a:spcBef>
                <a:spcPts val="0"/>
              </a:spcBef>
              <a:spcAft>
                <a:spcPts val="0"/>
              </a:spcAft>
              <a:buClr>
                <a:srgbClr val="1F1F1F"/>
              </a:buClr>
              <a:buSzPts val="2400"/>
              <a:buFont typeface="Arial"/>
              <a:buChar char="•"/>
            </a:pPr>
            <a:r>
              <a:rPr b="0" i="0" lang="en-US" sz="1400" u="none" cap="none" strike="noStrike">
                <a:solidFill>
                  <a:schemeClr val="dk1"/>
                </a:solidFill>
                <a:latin typeface="Arial"/>
                <a:ea typeface="Arial"/>
                <a:cs typeface="Arial"/>
                <a:sym typeface="Arial"/>
              </a:rPr>
              <a:t>The purpose of this project will be to estimate and optimize the %SOC value for a Vehicle Battery by using different machine learning models which will help us to provide a more accurate autonomy value for a given vehicle.</a:t>
            </a:r>
            <a:endParaRPr/>
          </a:p>
          <a:p>
            <a:pPr indent="152400" lvl="0" marL="0" marR="0" rtl="0" algn="l">
              <a:lnSpc>
                <a:spcPct val="90000"/>
              </a:lnSpc>
              <a:spcBef>
                <a:spcPts val="600"/>
              </a:spcBef>
              <a:spcAft>
                <a:spcPts val="0"/>
              </a:spcAft>
              <a:buClr>
                <a:srgbClr val="000000"/>
              </a:buClr>
              <a:buSzPts val="2400"/>
              <a:buFont typeface="Arial"/>
              <a:buNone/>
            </a:pPr>
            <a:r>
              <a:t/>
            </a:r>
            <a:endParaRPr b="0" i="0" sz="1400" u="none" cap="none" strike="noStrike">
              <a:solidFill>
                <a:schemeClr val="dk1"/>
              </a:solidFill>
              <a:latin typeface="Arial"/>
              <a:ea typeface="Arial"/>
              <a:cs typeface="Arial"/>
              <a:sym typeface="Arial"/>
            </a:endParaRPr>
          </a:p>
          <a:p>
            <a:pPr indent="-228600" lvl="0" marL="342900" marR="0" rtl="0" algn="l">
              <a:lnSpc>
                <a:spcPct val="90000"/>
              </a:lnSpc>
              <a:spcBef>
                <a:spcPts val="600"/>
              </a:spcBef>
              <a:spcAft>
                <a:spcPts val="0"/>
              </a:spcAft>
              <a:buClr>
                <a:srgbClr val="1F1F1F"/>
              </a:buClr>
              <a:buSzPts val="2400"/>
              <a:buFont typeface="Arial"/>
              <a:buChar char="•"/>
            </a:pPr>
            <a:r>
              <a:rPr b="0" i="0" lang="en-US" sz="1400" u="none" cap="none" strike="noStrike">
                <a:solidFill>
                  <a:schemeClr val="dk1"/>
                </a:solidFill>
                <a:latin typeface="Arial"/>
                <a:ea typeface="Arial"/>
                <a:cs typeface="Arial"/>
                <a:sym typeface="Arial"/>
              </a:rPr>
              <a:t>SOC estimation is necessary to get the information about remaining energy in high voltage batteries.</a:t>
            </a:r>
            <a:endParaRPr b="0" i="0" sz="1400" u="none" cap="none" strike="noStrike">
              <a:solidFill>
                <a:schemeClr val="dk1"/>
              </a:solidFill>
              <a:latin typeface="Arial"/>
              <a:ea typeface="Arial"/>
              <a:cs typeface="Arial"/>
              <a:sym typeface="Arial"/>
            </a:endParaRPr>
          </a:p>
          <a:p>
            <a:pPr indent="152400" lvl="0" marL="0" marR="0" rtl="0" algn="l">
              <a:lnSpc>
                <a:spcPct val="90000"/>
              </a:lnSpc>
              <a:spcBef>
                <a:spcPts val="600"/>
              </a:spcBef>
              <a:spcAft>
                <a:spcPts val="0"/>
              </a:spcAft>
              <a:buClr>
                <a:srgbClr val="000000"/>
              </a:buClr>
              <a:buSzPts val="2400"/>
              <a:buFont typeface="Arial"/>
              <a:buNone/>
            </a:pPr>
            <a:r>
              <a:t/>
            </a:r>
            <a:endParaRPr b="0" i="0" sz="1400" u="none" cap="none" strike="noStrike">
              <a:solidFill>
                <a:schemeClr val="dk1"/>
              </a:solidFill>
              <a:latin typeface="Arial"/>
              <a:ea typeface="Arial"/>
              <a:cs typeface="Arial"/>
              <a:sym typeface="Arial"/>
            </a:endParaRPr>
          </a:p>
          <a:p>
            <a:pPr indent="-228600" lvl="0" marL="342900" marR="0" rtl="0" algn="l">
              <a:lnSpc>
                <a:spcPct val="90000"/>
              </a:lnSpc>
              <a:spcBef>
                <a:spcPts val="600"/>
              </a:spcBef>
              <a:spcAft>
                <a:spcPts val="0"/>
              </a:spcAft>
              <a:buClr>
                <a:srgbClr val="1F1F1F"/>
              </a:buClr>
              <a:buSzPts val="2400"/>
              <a:buFont typeface="Arial"/>
              <a:buChar char="•"/>
            </a:pPr>
            <a:r>
              <a:rPr b="0" i="0" lang="en-US" sz="1400" u="none" cap="none" strike="noStrike">
                <a:solidFill>
                  <a:schemeClr val="dk1"/>
                </a:solidFill>
                <a:latin typeface="Arial"/>
                <a:ea typeface="Arial"/>
                <a:cs typeface="Arial"/>
                <a:sym typeface="Arial"/>
              </a:rPr>
              <a:t>is very important in Electric and Hybrid Electric Vehicles to calculate and predict the range in miles or Kms.</a:t>
            </a:r>
            <a:endParaRPr b="0" i="0" sz="1400" u="none" cap="none" strike="noStrike">
              <a:solidFill>
                <a:schemeClr val="dk1"/>
              </a:solidFill>
              <a:latin typeface="Arial"/>
              <a:ea typeface="Arial"/>
              <a:cs typeface="Arial"/>
              <a:sym typeface="Arial"/>
            </a:endParaRPr>
          </a:p>
          <a:p>
            <a:pPr indent="152400" lvl="0" marL="0" marR="0" rtl="0" algn="l">
              <a:lnSpc>
                <a:spcPct val="90000"/>
              </a:lnSpc>
              <a:spcBef>
                <a:spcPts val="600"/>
              </a:spcBef>
              <a:spcAft>
                <a:spcPts val="0"/>
              </a:spcAft>
              <a:buClr>
                <a:srgbClr val="000000"/>
              </a:buClr>
              <a:buSzPts val="2400"/>
              <a:buFont typeface="Arial"/>
              <a:buNone/>
            </a:pPr>
            <a:r>
              <a:t/>
            </a:r>
            <a:endParaRPr b="0" i="0" sz="1400" u="none" cap="none" strike="noStrike">
              <a:solidFill>
                <a:schemeClr val="dk1"/>
              </a:solidFill>
              <a:latin typeface="Arial"/>
              <a:ea typeface="Arial"/>
              <a:cs typeface="Arial"/>
              <a:sym typeface="Arial"/>
            </a:endParaRPr>
          </a:p>
          <a:p>
            <a:pPr indent="-228600" lvl="0" marL="342900" marR="0" rtl="0" algn="l">
              <a:lnSpc>
                <a:spcPct val="90000"/>
              </a:lnSpc>
              <a:spcBef>
                <a:spcPts val="600"/>
              </a:spcBef>
              <a:spcAft>
                <a:spcPts val="0"/>
              </a:spcAft>
              <a:buClr>
                <a:srgbClr val="1F1F1F"/>
              </a:buClr>
              <a:buSzPts val="2400"/>
              <a:buFont typeface="Arial"/>
              <a:buChar char="•"/>
            </a:pPr>
            <a:r>
              <a:rPr b="0" i="0" lang="en-US" sz="1400" u="none" cap="none" strike="noStrike">
                <a:solidFill>
                  <a:schemeClr val="dk1"/>
                </a:solidFill>
                <a:latin typeface="Arial"/>
                <a:ea typeface="Arial"/>
                <a:cs typeface="Arial"/>
                <a:sym typeface="Arial"/>
              </a:rPr>
              <a:t>Knowing this value correctly will help users and makers informed decision about vehicle’s energy usage and potential travel range.</a:t>
            </a:r>
            <a:endParaRPr b="0" i="0" sz="1400" u="none" cap="none" strike="noStrike">
              <a:solidFill>
                <a:schemeClr val="dk1"/>
              </a:solidFill>
              <a:latin typeface="Arial"/>
              <a:ea typeface="Arial"/>
              <a:cs typeface="Arial"/>
              <a:sym typeface="Arial"/>
            </a:endParaRPr>
          </a:p>
          <a:p>
            <a:pPr indent="177800" lvl="0" marL="0" marR="0" rtl="0" algn="l">
              <a:lnSpc>
                <a:spcPct val="90000"/>
              </a:lnSpc>
              <a:spcBef>
                <a:spcPts val="600"/>
              </a:spcBef>
              <a:spcAft>
                <a:spcPts val="600"/>
              </a:spcAft>
              <a:buClr>
                <a:srgbClr val="000000"/>
              </a:buClr>
              <a:buSzPts val="28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464976" y="307910"/>
            <a:ext cx="4302967" cy="5524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Resources</a:t>
            </a:r>
            <a:endParaRPr/>
          </a:p>
        </p:txBody>
      </p:sp>
      <p:sp>
        <p:nvSpPr>
          <p:cNvPr id="266" name="Google Shape;266;p32"/>
          <p:cNvSpPr/>
          <p:nvPr/>
        </p:nvSpPr>
        <p:spPr>
          <a:xfrm>
            <a:off x="623966" y="890978"/>
            <a:ext cx="10793066" cy="68848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a:p>
            <a:pPr indent="0" lvl="0" marL="228600" marR="0" rtl="0" algn="just">
              <a:lnSpc>
                <a:spcPct val="107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[1] Suwarna Shete; Pranjal Jog; R. K. Kumawat; D.K. Palwalia “Battery Management System for SOC Estimation of Lithium-Ion Battery in Electric Vehicle: A Review”.2021 6th IEEE International Conference on Recent Advances and Innovations in Engineering (ICRAIE):01-03 December 2021</a:t>
            </a:r>
            <a:endParaRPr b="0" i="0" sz="1400" u="none" cap="none" strike="noStrike">
              <a:solidFill>
                <a:srgbClr val="000000"/>
              </a:solidFill>
              <a:latin typeface="Arial"/>
              <a:ea typeface="Arial"/>
              <a:cs typeface="Arial"/>
              <a:sym typeface="Arial"/>
            </a:endParaRPr>
          </a:p>
          <a:p>
            <a:pPr indent="0" lvl="0" marL="228600" marR="0" rtl="0" algn="just">
              <a:lnSpc>
                <a:spcPct val="107000"/>
              </a:lnSpc>
              <a:spcBef>
                <a:spcPts val="80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[2] Javier Sedano, Miguel Portal, Alejandro Hernández-Arauzo, José R. Villar, Jorge Puente, Ramiro Varela“INTELLIGENT SYSTEM FOR ELECTRIC VEHICLE CHARGING:DESIGN AND OPERATION”</a:t>
            </a:r>
            <a:endParaRPr b="0" i="0" sz="1400" u="none" cap="none" strike="noStrike">
              <a:solidFill>
                <a:srgbClr val="000000"/>
              </a:solidFill>
              <a:latin typeface="Arial"/>
              <a:ea typeface="Arial"/>
              <a:cs typeface="Arial"/>
              <a:sym typeface="Arial"/>
            </a:endParaRPr>
          </a:p>
          <a:p>
            <a:pPr indent="0" lvl="0" marL="228600" marR="0" rtl="0" algn="just">
              <a:lnSpc>
                <a:spcPct val="107000"/>
              </a:lnSpc>
              <a:spcBef>
                <a:spcPts val="80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[3]Mahmoud Ismail; Rioch Dlyma; Ahmed Elrakaybi; Ryan Ahmed; Saeid Habibi. “Battery state of charge estimation using an Artificial Neural Network”. 2017 IEEE Transportation Electrification Conference and Expo (ITEC), 22-24 June 2017.</a:t>
            </a:r>
            <a:endParaRPr b="0" i="0" sz="1400" u="none" cap="none" strike="noStrike">
              <a:solidFill>
                <a:srgbClr val="000000"/>
              </a:solidFill>
              <a:latin typeface="Arial"/>
              <a:ea typeface="Arial"/>
              <a:cs typeface="Arial"/>
              <a:sym typeface="Arial"/>
            </a:endParaRPr>
          </a:p>
          <a:p>
            <a:pPr indent="0" lvl="0" marL="228600" marR="0" rtl="0" algn="just">
              <a:lnSpc>
                <a:spcPct val="107000"/>
              </a:lnSpc>
              <a:spcBef>
                <a:spcPts val="80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[4] S. Qingsheng, Z. Chenghui, C. Naxin, and Z. Xiaoping, "Battery state-of-charge estimation in the electric vehicle using Elman neural network method", Control Conference (CCC) 2010 29th Chinese</a:t>
            </a:r>
            <a:r>
              <a:rPr b="0" i="1" lang="en-US" sz="1400" u="none" cap="none" strike="noStrike">
                <a:solidFill>
                  <a:srgbClr val="000000"/>
                </a:solidFill>
                <a:latin typeface="Calibri"/>
                <a:ea typeface="Calibri"/>
                <a:cs typeface="Calibri"/>
                <a:sym typeface="Calibri"/>
              </a:rPr>
              <a:t>, </a:t>
            </a:r>
            <a:r>
              <a:rPr b="0" i="0" lang="en-US" sz="1400" u="none" cap="none" strike="noStrike">
                <a:solidFill>
                  <a:srgbClr val="000000"/>
                </a:solidFill>
                <a:latin typeface="Calibri"/>
                <a:ea typeface="Calibri"/>
                <a:cs typeface="Calibri"/>
                <a:sym typeface="Calibri"/>
              </a:rPr>
              <a:t>pp. 5999-6003, 2010.</a:t>
            </a:r>
            <a:endParaRPr b="0" i="0" sz="1400" u="none" cap="none" strike="noStrike">
              <a:solidFill>
                <a:srgbClr val="000000"/>
              </a:solidFill>
              <a:latin typeface="Arial"/>
              <a:ea typeface="Arial"/>
              <a:cs typeface="Arial"/>
              <a:sym typeface="Arial"/>
            </a:endParaRPr>
          </a:p>
          <a:p>
            <a:pPr indent="0" lvl="0" marL="228600" marR="0" rtl="0" algn="just">
              <a:lnSpc>
                <a:spcPct val="107000"/>
              </a:lnSpc>
              <a:spcBef>
                <a:spcPts val="80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[5] Z. Chen, S. Qiu, M. A. Masrur and Y. L. Murphey, "Battery state of charge estimation based on a combined model of extended Kalman filter and neural networks", Neural Networks (IJCNN) The 2011 International Joint Conference,</a:t>
            </a:r>
            <a:r>
              <a:rPr b="0" i="1" lang="en-US" sz="1400" u="none" cap="none" strike="noStrike">
                <a:solidFill>
                  <a:srgbClr val="000000"/>
                </a:solidFill>
                <a:latin typeface="Calibri"/>
                <a:ea typeface="Calibri"/>
                <a:cs typeface="Calibri"/>
                <a:sym typeface="Calibri"/>
              </a:rPr>
              <a:t> </a:t>
            </a:r>
            <a:r>
              <a:rPr b="0" i="0" lang="en-US" sz="1400" u="none" cap="none" strike="noStrike">
                <a:solidFill>
                  <a:srgbClr val="000000"/>
                </a:solidFill>
                <a:latin typeface="Calibri"/>
                <a:ea typeface="Calibri"/>
                <a:cs typeface="Calibri"/>
                <a:sym typeface="Calibri"/>
              </a:rPr>
              <a:t>pp. 2156-2163, 2011.</a:t>
            </a:r>
            <a:endParaRPr b="0" i="0" sz="1400" u="none" cap="none" strike="noStrike">
              <a:solidFill>
                <a:srgbClr val="000000"/>
              </a:solidFill>
              <a:latin typeface="Arial"/>
              <a:ea typeface="Arial"/>
              <a:cs typeface="Arial"/>
              <a:sym typeface="Arial"/>
            </a:endParaRPr>
          </a:p>
          <a:p>
            <a:pPr indent="0" lvl="0" marL="228600" marR="0" rtl="0" algn="just">
              <a:lnSpc>
                <a:spcPct val="107000"/>
              </a:lnSpc>
              <a:spcBef>
                <a:spcPts val="80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[6] </a:t>
            </a:r>
            <a:r>
              <a:rPr b="0" i="0" lang="en-US" sz="1400" u="none" cap="none" strike="noStrike">
                <a:solidFill>
                  <a:srgbClr val="000000"/>
                </a:solidFill>
                <a:highlight>
                  <a:srgbClr val="FFFFFF"/>
                </a:highlight>
                <a:latin typeface="Roboto"/>
                <a:ea typeface="Roboto"/>
                <a:cs typeface="Roboto"/>
                <a:sym typeface="Roboto"/>
              </a:rPr>
              <a:t>Vidal, C., Kollmeyer, P., Naguib, M., Malysz, P., et al., "Robust xEV Battery State-of-Charge Estimator Design Using a Feedforward Deep Neural Network," </a:t>
            </a:r>
            <a:r>
              <a:rPr b="0" i="1" lang="en-US" sz="1400" u="none" cap="none" strike="noStrike">
                <a:solidFill>
                  <a:srgbClr val="000000"/>
                </a:solidFill>
                <a:highlight>
                  <a:srgbClr val="FFFFFF"/>
                </a:highlight>
                <a:latin typeface="Roboto"/>
                <a:ea typeface="Roboto"/>
                <a:cs typeface="Roboto"/>
                <a:sym typeface="Roboto"/>
              </a:rPr>
              <a:t>SAE Int. J. Adv. &amp; Curr. Prac. in Mobility</a:t>
            </a:r>
            <a:r>
              <a:rPr b="0" i="0" lang="en-US" sz="1400" u="none" cap="none" strike="noStrike">
                <a:solidFill>
                  <a:srgbClr val="000000"/>
                </a:solidFill>
                <a:highlight>
                  <a:srgbClr val="FFFFFF"/>
                </a:highlight>
                <a:latin typeface="Roboto"/>
                <a:ea typeface="Roboto"/>
                <a:cs typeface="Roboto"/>
                <a:sym typeface="Roboto"/>
              </a:rPr>
              <a:t> 2(5):2872-2880, 2020, </a:t>
            </a:r>
            <a:r>
              <a:rPr b="0" i="0" lang="en-US" sz="1400" u="sng" cap="none" strike="noStrike">
                <a:solidFill>
                  <a:srgbClr val="1B75BB"/>
                </a:solidFill>
                <a:highlight>
                  <a:srgbClr val="FFFFFF"/>
                </a:highlight>
                <a:latin typeface="Roboto"/>
                <a:ea typeface="Roboto"/>
                <a:cs typeface="Roboto"/>
                <a:sym typeface="Roboto"/>
                <a:hlinkClick r:id="rId3">
                  <a:extLst>
                    <a:ext uri="{A12FA001-AC4F-418D-AE19-62706E023703}">
                      <ahyp:hlinkClr val="tx"/>
                    </a:ext>
                  </a:extLst>
                </a:hlinkClick>
              </a:rPr>
              <a:t>https://doi.org/10.4271/2020-01-1181</a:t>
            </a:r>
            <a:r>
              <a:rPr b="0" i="0" lang="en-US" sz="1400" u="none" cap="none" strike="noStrike">
                <a:solidFill>
                  <a:srgbClr val="000000"/>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r>
              <a:rPr b="0" i="0" lang="en-US" sz="1400" u="none" cap="none" strike="noStrike">
                <a:solidFill>
                  <a:srgbClr val="000000"/>
                </a:solidFill>
                <a:highlight>
                  <a:srgbClr val="FFFFFF"/>
                </a:highlight>
                <a:latin typeface="Roboto"/>
                <a:ea typeface="Roboto"/>
                <a:cs typeface="Roboto"/>
                <a:sym typeface="Roboto"/>
              </a:rPr>
              <a:t>     Tensor Flow to MATLAB: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FFFF"/>
                </a:highlight>
                <a:latin typeface="Roboto"/>
                <a:ea typeface="Roboto"/>
                <a:cs typeface="Roboto"/>
                <a:sym typeface="Roboto"/>
              </a:rPr>
              <a:t>     </a:t>
            </a:r>
            <a:r>
              <a:rPr b="0" i="0" lang="en-US" sz="1400" u="sng" cap="none" strike="noStrike">
                <a:solidFill>
                  <a:srgbClr val="000000"/>
                </a:solidFill>
                <a:highlight>
                  <a:srgbClr val="FFFFFF"/>
                </a:highlight>
                <a:latin typeface="Roboto"/>
                <a:ea typeface="Roboto"/>
                <a:cs typeface="Roboto"/>
                <a:sym typeface="Roboto"/>
                <a:hlinkClick r:id="rId4">
                  <a:extLst>
                    <a:ext uri="{A12FA001-AC4F-418D-AE19-62706E023703}">
                      <ahyp:hlinkClr val="tx"/>
                    </a:ext>
                  </a:extLst>
                </a:hlinkClick>
              </a:rPr>
              <a:t>https://blog.tensorflow.org/2023/03/tensorflow-with-matlab.html</a:t>
            </a:r>
            <a:endParaRPr b="0" i="0" sz="1400" u="none" cap="none" strike="noStrike">
              <a:solidFill>
                <a:srgbClr val="000000"/>
              </a:solidFill>
              <a:highlight>
                <a:srgbClr val="FFFFFF"/>
              </a:highlight>
              <a:latin typeface="Roboto"/>
              <a:ea typeface="Roboto"/>
              <a:cs typeface="Roboto"/>
              <a:sym typeface="Roboto"/>
            </a:endParaRPr>
          </a:p>
          <a:p>
            <a:pPr indent="0" lvl="0" marL="228600" marR="0" rtl="0" algn="just">
              <a:lnSpc>
                <a:spcPct val="107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7"/>
          <p:cNvPicPr preferRelativeResize="0"/>
          <p:nvPr>
            <p:ph idx="1" type="body"/>
          </p:nvPr>
        </p:nvPicPr>
        <p:blipFill rotWithShape="1">
          <a:blip r:embed="rId3">
            <a:alphaModFix/>
          </a:blip>
          <a:srcRect b="0" l="0" r="0" t="0"/>
          <a:stretch/>
        </p:blipFill>
        <p:spPr>
          <a:xfrm>
            <a:off x="1877730" y="896330"/>
            <a:ext cx="8436540" cy="50653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02" name="Google Shape;102;p3"/>
          <p:cNvGrpSpPr/>
          <p:nvPr/>
        </p:nvGrpSpPr>
        <p:grpSpPr>
          <a:xfrm>
            <a:off x="4" y="1216597"/>
            <a:ext cx="731521" cy="673460"/>
            <a:chOff x="3940602" y="308034"/>
            <a:chExt cx="2116791" cy="3428999"/>
          </a:xfrm>
        </p:grpSpPr>
        <p:sp>
          <p:nvSpPr>
            <p:cNvPr id="103" name="Google Shape;103;p3"/>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3"/>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3"/>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06" name="Google Shape;106;p3"/>
          <p:cNvSpPr/>
          <p:nvPr/>
        </p:nvSpPr>
        <p:spPr>
          <a:xfrm>
            <a:off x="640079" y="613954"/>
            <a:ext cx="10907487" cy="189411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p3"/>
          <p:cNvSpPr txBox="1"/>
          <p:nvPr>
            <p:ph type="title"/>
          </p:nvPr>
        </p:nvSpPr>
        <p:spPr>
          <a:xfrm>
            <a:off x="1043631" y="809898"/>
            <a:ext cx="9942716" cy="1554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800">
                <a:latin typeface="Times New Roman"/>
                <a:ea typeface="Times New Roman"/>
                <a:cs typeface="Times New Roman"/>
                <a:sym typeface="Times New Roman"/>
              </a:rPr>
              <a:t>State Of Charge (SOC)</a:t>
            </a:r>
            <a:endParaRPr sz="4800"/>
          </a:p>
        </p:txBody>
      </p:sp>
      <p:sp>
        <p:nvSpPr>
          <p:cNvPr id="108" name="Google Shape;108;p3"/>
          <p:cNvSpPr txBox="1"/>
          <p:nvPr>
            <p:ph idx="1" type="body"/>
          </p:nvPr>
        </p:nvSpPr>
        <p:spPr>
          <a:xfrm>
            <a:off x="1045028" y="3017522"/>
            <a:ext cx="9941319" cy="3124658"/>
          </a:xfrm>
          <a:prstGeom prst="rect">
            <a:avLst/>
          </a:prstGeom>
          <a:noFill/>
          <a:ln>
            <a:noFill/>
          </a:ln>
        </p:spPr>
        <p:txBody>
          <a:bodyPr anchorCtr="0" anchor="ctr" bIns="45700" lIns="91425" spcFirstLastPara="1" rIns="91425" wrap="square" tIns="45700">
            <a:normAutofit/>
          </a:bodyPr>
          <a:lstStyle/>
          <a:p>
            <a:pPr indent="-215265" lvl="0" marL="228600" rtl="0" algn="l">
              <a:lnSpc>
                <a:spcPct val="90000"/>
              </a:lnSpc>
              <a:spcBef>
                <a:spcPts val="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Percentage of remaining usable energy of battery is known as %SOC</a:t>
            </a:r>
            <a:endParaRPr/>
          </a:p>
          <a:p>
            <a:pPr indent="0" lvl="0" marL="0" rtl="0" algn="l">
              <a:lnSpc>
                <a:spcPct val="90000"/>
              </a:lnSpc>
              <a:spcBef>
                <a:spcPts val="1000"/>
              </a:spcBef>
              <a:spcAft>
                <a:spcPts val="0"/>
              </a:spcAft>
              <a:buClr>
                <a:schemeClr val="dk1"/>
              </a:buClr>
              <a:buSzPts val="1300"/>
              <a:buNone/>
            </a:pPr>
            <a:r>
              <a:t/>
            </a:r>
            <a:endParaRPr sz="1300">
              <a:latin typeface="Times New Roman"/>
              <a:ea typeface="Times New Roman"/>
              <a:cs typeface="Times New Roman"/>
              <a:sym typeface="Times New Roman"/>
            </a:endParaRPr>
          </a:p>
          <a:p>
            <a:pPr indent="-215265" lvl="0" marL="228600" rtl="0" algn="l">
              <a:lnSpc>
                <a:spcPct val="90000"/>
              </a:lnSpc>
              <a:spcBef>
                <a:spcPts val="100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It is a very important factor in calculating the range of Electric Vehicle. Important Information like available energy in battery, making decision about journey routes could be made by using it.</a:t>
            </a:r>
            <a:endParaRPr/>
          </a:p>
          <a:p>
            <a:pPr indent="0" lvl="0" marL="0" rtl="0" algn="l">
              <a:lnSpc>
                <a:spcPct val="90000"/>
              </a:lnSpc>
              <a:spcBef>
                <a:spcPts val="1000"/>
              </a:spcBef>
              <a:spcAft>
                <a:spcPts val="0"/>
              </a:spcAft>
              <a:buClr>
                <a:schemeClr val="dk1"/>
              </a:buClr>
              <a:buSzPts val="1300"/>
              <a:buNone/>
            </a:pPr>
            <a:r>
              <a:t/>
            </a:r>
            <a:endParaRPr sz="1300">
              <a:latin typeface="Times New Roman"/>
              <a:ea typeface="Times New Roman"/>
              <a:cs typeface="Times New Roman"/>
              <a:sym typeface="Times New Roman"/>
            </a:endParaRPr>
          </a:p>
          <a:p>
            <a:pPr indent="-215265" lvl="0" marL="228600" rtl="0" algn="l">
              <a:lnSpc>
                <a:spcPct val="90000"/>
              </a:lnSpc>
              <a:spcBef>
                <a:spcPts val="100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Manufacturers can use this information to optimize battery management systems, improve overall vehicle performance and efficiency.</a:t>
            </a:r>
            <a:endParaRPr/>
          </a:p>
          <a:p>
            <a:pPr indent="0" lvl="0" marL="0" rtl="0" algn="l">
              <a:lnSpc>
                <a:spcPct val="90000"/>
              </a:lnSpc>
              <a:spcBef>
                <a:spcPts val="1000"/>
              </a:spcBef>
              <a:spcAft>
                <a:spcPts val="0"/>
              </a:spcAft>
              <a:buClr>
                <a:schemeClr val="dk1"/>
              </a:buClr>
              <a:buSzPts val="1300"/>
              <a:buNone/>
            </a:pPr>
            <a:r>
              <a:t/>
            </a:r>
            <a:endParaRPr sz="1300">
              <a:latin typeface="Times New Roman"/>
              <a:ea typeface="Times New Roman"/>
              <a:cs typeface="Times New Roman"/>
              <a:sym typeface="Times New Roman"/>
            </a:endParaRPr>
          </a:p>
          <a:p>
            <a:pPr indent="-215265" lvl="0" marL="228600" rtl="0" algn="l">
              <a:lnSpc>
                <a:spcPct val="90000"/>
              </a:lnSpc>
              <a:spcBef>
                <a:spcPts val="100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We can directly calculate the distance vehicle can travel by using %SOC. Hence, it has direct impact on autonomy value.</a:t>
            </a:r>
            <a:endParaRPr/>
          </a:p>
          <a:p>
            <a:pPr indent="0" lvl="0" marL="0" rtl="0" algn="l">
              <a:lnSpc>
                <a:spcPct val="90000"/>
              </a:lnSpc>
              <a:spcBef>
                <a:spcPts val="1000"/>
              </a:spcBef>
              <a:spcAft>
                <a:spcPts val="0"/>
              </a:spcAft>
              <a:buClr>
                <a:schemeClr val="dk1"/>
              </a:buClr>
              <a:buSzPts val="1300"/>
              <a:buNone/>
            </a:pPr>
            <a:r>
              <a:t/>
            </a:r>
            <a:endParaRPr sz="1300">
              <a:latin typeface="Times New Roman"/>
              <a:ea typeface="Times New Roman"/>
              <a:cs typeface="Times New Roman"/>
              <a:sym typeface="Times New Roman"/>
            </a:endParaRPr>
          </a:p>
          <a:p>
            <a:pPr indent="-215265" lvl="0" marL="228600" rtl="0" algn="l">
              <a:lnSpc>
                <a:spcPct val="90000"/>
              </a:lnSpc>
              <a:spcBef>
                <a:spcPts val="1000"/>
              </a:spcBef>
              <a:spcAft>
                <a:spcPts val="0"/>
              </a:spcAft>
              <a:buClr>
                <a:schemeClr val="dk1"/>
              </a:buClr>
              <a:buSzPts val="1300"/>
              <a:buFont typeface="Times New Roman"/>
              <a:buChar char="•"/>
            </a:pPr>
            <a:r>
              <a:rPr lang="en-US" sz="1300">
                <a:latin typeface="Times New Roman"/>
                <a:ea typeface="Times New Roman"/>
                <a:cs typeface="Times New Roman"/>
                <a:sym typeface="Times New Roman"/>
              </a:rPr>
              <a:t>Accurate %SOC estimation opens doors for innovation in battery technology and energy management systems, further enhancing the electric vehicle industry.</a:t>
            </a:r>
            <a:endParaRPr/>
          </a:p>
          <a:p>
            <a:pPr indent="-90804" lvl="0" marL="228600" rtl="0" algn="l">
              <a:lnSpc>
                <a:spcPct val="90000"/>
              </a:lnSpc>
              <a:spcBef>
                <a:spcPts val="1000"/>
              </a:spcBef>
              <a:spcAft>
                <a:spcPts val="0"/>
              </a:spcAft>
              <a:buClr>
                <a:schemeClr val="dk1"/>
              </a:buClr>
              <a:buSzPts val="1300"/>
              <a:buNone/>
            </a:pPr>
            <a:r>
              <a:t/>
            </a:r>
            <a:endParaRPr sz="1300"/>
          </a:p>
          <a:p>
            <a:pPr indent="-90804" lvl="0" marL="228600" rtl="0" algn="l">
              <a:lnSpc>
                <a:spcPct val="90000"/>
              </a:lnSpc>
              <a:spcBef>
                <a:spcPts val="1000"/>
              </a:spcBef>
              <a:spcAft>
                <a:spcPts val="0"/>
              </a:spcAft>
              <a:buClr>
                <a:schemeClr val="dk1"/>
              </a:buClr>
              <a:buSzPts val="1300"/>
              <a:buNone/>
            </a:pPr>
            <a:r>
              <a:t/>
            </a:r>
            <a:endParaRPr sz="1300"/>
          </a:p>
        </p:txBody>
      </p:sp>
      <p:cxnSp>
        <p:nvCxnSpPr>
          <p:cNvPr id="109" name="Google Shape;109;p3"/>
          <p:cNvCxnSpPr/>
          <p:nvPr/>
        </p:nvCxnSpPr>
        <p:spPr>
          <a:xfrm rot="10800000">
            <a:off x="838200" y="6485313"/>
            <a:ext cx="10515600"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15" name="Google Shape;115;p5"/>
          <p:cNvGrpSpPr/>
          <p:nvPr/>
        </p:nvGrpSpPr>
        <p:grpSpPr>
          <a:xfrm>
            <a:off x="4" y="1216597"/>
            <a:ext cx="731521" cy="673460"/>
            <a:chOff x="3940602" y="308034"/>
            <a:chExt cx="2116791" cy="3428999"/>
          </a:xfrm>
        </p:grpSpPr>
        <p:sp>
          <p:nvSpPr>
            <p:cNvPr id="116" name="Google Shape;116;p5"/>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7" name="Google Shape;117;p5"/>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5"/>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19" name="Google Shape;119;p5"/>
          <p:cNvSpPr/>
          <p:nvPr/>
        </p:nvSpPr>
        <p:spPr>
          <a:xfrm>
            <a:off x="640079" y="613954"/>
            <a:ext cx="10907487" cy="189411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p5"/>
          <p:cNvSpPr txBox="1"/>
          <p:nvPr>
            <p:ph type="title"/>
          </p:nvPr>
        </p:nvSpPr>
        <p:spPr>
          <a:xfrm>
            <a:off x="1043631" y="809898"/>
            <a:ext cx="9942716" cy="1554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4800">
                <a:latin typeface="Times New Roman"/>
                <a:ea typeface="Times New Roman"/>
                <a:cs typeface="Times New Roman"/>
                <a:sym typeface="Times New Roman"/>
              </a:rPr>
              <a:t>Technologies Used in the Project</a:t>
            </a:r>
            <a:endParaRPr sz="4800"/>
          </a:p>
        </p:txBody>
      </p:sp>
      <p:sp>
        <p:nvSpPr>
          <p:cNvPr id="121" name="Google Shape;121;p5"/>
          <p:cNvSpPr txBox="1"/>
          <p:nvPr>
            <p:ph idx="1" type="body"/>
          </p:nvPr>
        </p:nvSpPr>
        <p:spPr>
          <a:xfrm>
            <a:off x="1045028" y="3017522"/>
            <a:ext cx="9941319" cy="312465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500"/>
              <a:buChar char="•"/>
            </a:pPr>
            <a:r>
              <a:rPr lang="en-US" sz="1500">
                <a:latin typeface="Times New Roman"/>
                <a:ea typeface="Times New Roman"/>
                <a:cs typeface="Times New Roman"/>
                <a:sym typeface="Times New Roman"/>
              </a:rPr>
              <a:t>Python serves as the primary tool for tasks such as data loading, pre-processing, and the development of machine learning algorithms.</a:t>
            </a:r>
            <a:endParaRPr sz="1500"/>
          </a:p>
          <a:p>
            <a:pPr indent="-75882" lvl="0" marL="228600" rtl="0" algn="l">
              <a:lnSpc>
                <a:spcPct val="90000"/>
              </a:lnSpc>
              <a:spcBef>
                <a:spcPts val="1000"/>
              </a:spcBef>
              <a:spcAft>
                <a:spcPts val="0"/>
              </a:spcAft>
              <a:buClr>
                <a:schemeClr val="dk1"/>
              </a:buClr>
              <a:buSzPts val="1500"/>
              <a:buNone/>
            </a:pPr>
            <a:r>
              <a:t/>
            </a:r>
            <a:endParaRPr sz="15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500"/>
              <a:buChar char="•"/>
            </a:pPr>
            <a:r>
              <a:rPr lang="en-US" sz="1500">
                <a:latin typeface="Times New Roman"/>
                <a:ea typeface="Times New Roman"/>
                <a:cs typeface="Times New Roman"/>
                <a:sym typeface="Times New Roman"/>
              </a:rPr>
              <a:t>The collaborative aspect of coding is facilitated through Google Colab, providing a shared platform for seamless teamwork.</a:t>
            </a:r>
            <a:endParaRPr sz="1500"/>
          </a:p>
          <a:p>
            <a:pPr indent="0" lvl="0" marL="0" rtl="0" algn="l">
              <a:lnSpc>
                <a:spcPct val="90000"/>
              </a:lnSpc>
              <a:spcBef>
                <a:spcPts val="1000"/>
              </a:spcBef>
              <a:spcAft>
                <a:spcPts val="0"/>
              </a:spcAft>
              <a:buClr>
                <a:schemeClr val="dk1"/>
              </a:buClr>
              <a:buSzPts val="1500"/>
              <a:buNone/>
            </a:pPr>
            <a:r>
              <a:t/>
            </a:r>
            <a:endParaRPr sz="15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500"/>
              <a:buChar char="•"/>
            </a:pPr>
            <a:r>
              <a:rPr lang="en-US" sz="1500">
                <a:latin typeface="Times New Roman"/>
                <a:ea typeface="Times New Roman"/>
                <a:cs typeface="Times New Roman"/>
                <a:sym typeface="Times New Roman"/>
              </a:rPr>
              <a:t>Machine learning algorithms and Neural Networks play a pivotal role in the project, as they are employed to both train and test models based on the three input parameters: Battery Voltage, Battery Current, and Battery Temperature.</a:t>
            </a:r>
            <a:endParaRPr sz="1500"/>
          </a:p>
          <a:p>
            <a:pPr indent="-75882" lvl="0" marL="228600" rtl="0" algn="l">
              <a:lnSpc>
                <a:spcPct val="90000"/>
              </a:lnSpc>
              <a:spcBef>
                <a:spcPts val="1000"/>
              </a:spcBef>
              <a:spcAft>
                <a:spcPts val="0"/>
              </a:spcAft>
              <a:buClr>
                <a:schemeClr val="dk1"/>
              </a:buClr>
              <a:buSzPts val="1500"/>
              <a:buNone/>
            </a:pPr>
            <a:r>
              <a:t/>
            </a:r>
            <a:endParaRPr sz="15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500"/>
              <a:buChar char="•"/>
            </a:pPr>
            <a:r>
              <a:rPr lang="en-US" sz="1500">
                <a:latin typeface="Times New Roman"/>
                <a:ea typeface="Times New Roman"/>
                <a:cs typeface="Times New Roman"/>
                <a:sym typeface="Times New Roman"/>
              </a:rPr>
              <a:t>For model validation and real-time processing, MATLAB and Simulink are utilized. These tools enable the validation of the developed model and the creation of insightful graphs through real-time processing, enhancing the overall understanding and accuracy of the project's outcomes.</a:t>
            </a:r>
            <a:endParaRPr sz="1500"/>
          </a:p>
          <a:p>
            <a:pPr indent="-64135" lvl="0" marL="228600" rtl="0" algn="l">
              <a:lnSpc>
                <a:spcPct val="90000"/>
              </a:lnSpc>
              <a:spcBef>
                <a:spcPts val="1000"/>
              </a:spcBef>
              <a:spcAft>
                <a:spcPts val="0"/>
              </a:spcAft>
              <a:buClr>
                <a:schemeClr val="dk1"/>
              </a:buClr>
              <a:buSzPts val="1500"/>
              <a:buNone/>
            </a:pPr>
            <a:r>
              <a:t/>
            </a:r>
            <a:endParaRPr sz="1500"/>
          </a:p>
          <a:p>
            <a:pPr indent="-64135" lvl="0" marL="228600" rtl="0" algn="l">
              <a:lnSpc>
                <a:spcPct val="90000"/>
              </a:lnSpc>
              <a:spcBef>
                <a:spcPts val="1000"/>
              </a:spcBef>
              <a:spcAft>
                <a:spcPts val="0"/>
              </a:spcAft>
              <a:buClr>
                <a:schemeClr val="dk1"/>
              </a:buClr>
              <a:buSzPts val="1500"/>
              <a:buNone/>
            </a:pPr>
            <a:r>
              <a:t/>
            </a:r>
            <a:endParaRPr sz="1500"/>
          </a:p>
          <a:p>
            <a:pPr indent="-64135" lvl="0" marL="228600" rtl="0" algn="l">
              <a:lnSpc>
                <a:spcPct val="90000"/>
              </a:lnSpc>
              <a:spcBef>
                <a:spcPts val="1000"/>
              </a:spcBef>
              <a:spcAft>
                <a:spcPts val="0"/>
              </a:spcAft>
              <a:buClr>
                <a:schemeClr val="dk1"/>
              </a:buClr>
              <a:buSzPts val="1500"/>
              <a:buNone/>
            </a:pPr>
            <a:r>
              <a:t/>
            </a:r>
            <a:endParaRPr sz="1500"/>
          </a:p>
        </p:txBody>
      </p:sp>
      <p:cxnSp>
        <p:nvCxnSpPr>
          <p:cNvPr id="122" name="Google Shape;122;p5"/>
          <p:cNvCxnSpPr/>
          <p:nvPr/>
        </p:nvCxnSpPr>
        <p:spPr>
          <a:xfrm rot="10800000">
            <a:off x="838200" y="6485313"/>
            <a:ext cx="10515600"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28" name="Google Shape;128;p4"/>
          <p:cNvGrpSpPr/>
          <p:nvPr/>
        </p:nvGrpSpPr>
        <p:grpSpPr>
          <a:xfrm>
            <a:off x="4" y="1216597"/>
            <a:ext cx="731521" cy="673460"/>
            <a:chOff x="3940602" y="308034"/>
            <a:chExt cx="2116791" cy="3428999"/>
          </a:xfrm>
        </p:grpSpPr>
        <p:sp>
          <p:nvSpPr>
            <p:cNvPr id="129" name="Google Shape;129;p4"/>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4"/>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4"/>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32" name="Google Shape;132;p4"/>
          <p:cNvSpPr/>
          <p:nvPr/>
        </p:nvSpPr>
        <p:spPr>
          <a:xfrm>
            <a:off x="640079" y="613954"/>
            <a:ext cx="10907487" cy="189411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4"/>
          <p:cNvSpPr txBox="1"/>
          <p:nvPr>
            <p:ph type="title"/>
          </p:nvPr>
        </p:nvSpPr>
        <p:spPr>
          <a:xfrm>
            <a:off x="1043631" y="809898"/>
            <a:ext cx="9942716" cy="1554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4800">
                <a:latin typeface="Times New Roman"/>
                <a:ea typeface="Times New Roman"/>
                <a:cs typeface="Times New Roman"/>
                <a:sym typeface="Times New Roman"/>
              </a:rPr>
              <a:t>Data Description</a:t>
            </a:r>
            <a:endParaRPr sz="4800"/>
          </a:p>
        </p:txBody>
      </p:sp>
      <p:sp>
        <p:nvSpPr>
          <p:cNvPr id="134" name="Google Shape;134;p4"/>
          <p:cNvSpPr txBox="1"/>
          <p:nvPr>
            <p:ph idx="1" type="body"/>
          </p:nvPr>
        </p:nvSpPr>
        <p:spPr>
          <a:xfrm>
            <a:off x="1045028" y="3017522"/>
            <a:ext cx="9941319" cy="312465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1900">
                <a:latin typeface="Times New Roman"/>
                <a:ea typeface="Times New Roman"/>
                <a:cs typeface="Times New Roman"/>
                <a:sym typeface="Times New Roman"/>
              </a:rPr>
              <a:t>We are using the data set in which we are getting information about the battery temperature, voltage, and current. We have in Total 70 files from 2 different trips which has the data of BMW I3 vehicle Battery Parameters.</a:t>
            </a:r>
            <a:endParaRPr sz="1900"/>
          </a:p>
          <a:p>
            <a:pPr indent="0" lvl="0" marL="0" rtl="0" algn="l">
              <a:lnSpc>
                <a:spcPct val="90000"/>
              </a:lnSpc>
              <a:spcBef>
                <a:spcPts val="1000"/>
              </a:spcBef>
              <a:spcAft>
                <a:spcPts val="0"/>
              </a:spcAft>
              <a:buClr>
                <a:schemeClr val="dk1"/>
              </a:buClr>
              <a:buSzPts val="2400"/>
              <a:buNone/>
            </a:pPr>
            <a:r>
              <a:t/>
            </a:r>
            <a:endParaRPr sz="19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1900">
                <a:latin typeface="Times New Roman"/>
                <a:ea typeface="Times New Roman"/>
                <a:cs typeface="Times New Roman"/>
                <a:sym typeface="Times New Roman"/>
              </a:rPr>
              <a:t>Link to Dataset: https://www.kaggle.com/datasets/atechnohazard/battery-and-heating-data-in-real-driving-cycles (Vehicle battery dataset)</a:t>
            </a:r>
            <a:endParaRPr sz="1900"/>
          </a:p>
          <a:p>
            <a:pPr indent="0" lvl="0" marL="0" rtl="0" algn="l">
              <a:lnSpc>
                <a:spcPct val="90000"/>
              </a:lnSpc>
              <a:spcBef>
                <a:spcPts val="1000"/>
              </a:spcBef>
              <a:spcAft>
                <a:spcPts val="0"/>
              </a:spcAft>
              <a:buClr>
                <a:schemeClr val="dk1"/>
              </a:buClr>
              <a:buSzPts val="2400"/>
              <a:buNone/>
            </a:pPr>
            <a:r>
              <a:t/>
            </a:r>
            <a:endParaRPr sz="19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1900">
                <a:latin typeface="Times New Roman"/>
                <a:ea typeface="Times New Roman"/>
                <a:cs typeface="Times New Roman"/>
                <a:sym typeface="Times New Roman"/>
              </a:rPr>
              <a:t>For this project we are using 5 attributes Voltage, Current ,Temperature,Average Voltage, Average Current we have a single class which is the output of our system (State of Charge SOC).</a:t>
            </a:r>
            <a:endParaRPr sz="1900"/>
          </a:p>
          <a:p>
            <a:pPr indent="-50800" lvl="0" marL="228600" rtl="0" algn="l">
              <a:lnSpc>
                <a:spcPct val="90000"/>
              </a:lnSpc>
              <a:spcBef>
                <a:spcPts val="1000"/>
              </a:spcBef>
              <a:spcAft>
                <a:spcPts val="0"/>
              </a:spcAft>
              <a:buClr>
                <a:schemeClr val="dk1"/>
              </a:buClr>
              <a:buSzPts val="2800"/>
              <a:buNone/>
            </a:pPr>
            <a:r>
              <a:t/>
            </a:r>
            <a:endParaRPr sz="1900"/>
          </a:p>
          <a:p>
            <a:pPr indent="-50800" lvl="0" marL="228600" rtl="0" algn="l">
              <a:lnSpc>
                <a:spcPct val="90000"/>
              </a:lnSpc>
              <a:spcBef>
                <a:spcPts val="1000"/>
              </a:spcBef>
              <a:spcAft>
                <a:spcPts val="0"/>
              </a:spcAft>
              <a:buClr>
                <a:schemeClr val="dk1"/>
              </a:buClr>
              <a:buSzPts val="2800"/>
              <a:buNone/>
            </a:pPr>
            <a:r>
              <a:t/>
            </a:r>
            <a:endParaRPr sz="1900"/>
          </a:p>
        </p:txBody>
      </p:sp>
      <p:cxnSp>
        <p:nvCxnSpPr>
          <p:cNvPr id="135" name="Google Shape;135;p4"/>
          <p:cNvCxnSpPr/>
          <p:nvPr/>
        </p:nvCxnSpPr>
        <p:spPr>
          <a:xfrm rot="10800000">
            <a:off x="838200" y="6485313"/>
            <a:ext cx="10515600"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g2a11fd05c39_0_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g2a11fd05c39_0_0"/>
          <p:cNvSpPr txBox="1"/>
          <p:nvPr>
            <p:ph type="title"/>
          </p:nvPr>
        </p:nvSpPr>
        <p:spPr>
          <a:xfrm>
            <a:off x="258084" y="417669"/>
            <a:ext cx="8307417" cy="80771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74074"/>
              <a:buFont typeface="Times New Roman"/>
              <a:buNone/>
            </a:pPr>
            <a:r>
              <a:rPr lang="en-US" sz="5400">
                <a:latin typeface="Times New Roman"/>
                <a:ea typeface="Times New Roman"/>
                <a:cs typeface="Times New Roman"/>
                <a:sym typeface="Times New Roman"/>
              </a:rPr>
              <a:t>Exploratory Data Analysis</a:t>
            </a:r>
            <a:endParaRPr sz="5400"/>
          </a:p>
        </p:txBody>
      </p:sp>
      <p:pic>
        <p:nvPicPr>
          <p:cNvPr id="142" name="Google Shape;142;g2a11fd05c39_0_0"/>
          <p:cNvPicPr preferRelativeResize="0"/>
          <p:nvPr/>
        </p:nvPicPr>
        <p:blipFill rotWithShape="1">
          <a:blip r:embed="rId3">
            <a:alphaModFix/>
          </a:blip>
          <a:srcRect b="6" l="4898" r="1685" t="0"/>
          <a:stretch/>
        </p:blipFill>
        <p:spPr>
          <a:xfrm>
            <a:off x="7767164" y="174422"/>
            <a:ext cx="2487910" cy="1890220"/>
          </a:xfrm>
          <a:prstGeom prst="rect">
            <a:avLst/>
          </a:prstGeom>
          <a:noFill/>
          <a:ln>
            <a:noFill/>
          </a:ln>
        </p:spPr>
      </p:pic>
      <p:sp>
        <p:nvSpPr>
          <p:cNvPr id="143" name="Google Shape;143;g2a11fd05c39_0_0"/>
          <p:cNvSpPr/>
          <p:nvPr/>
        </p:nvSpPr>
        <p:spPr>
          <a:xfrm>
            <a:off x="838200" y="2315691"/>
            <a:ext cx="4343400" cy="18288"/>
          </a:xfrm>
          <a:custGeom>
            <a:rect b="b" l="l" r="r" t="t"/>
            <a:pathLst>
              <a:path extrusionOk="0" fill="none" h="18288" w="434340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extrusionOk="0" h="18288" w="434340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g2a11fd05c39_0_0"/>
          <p:cNvSpPr txBox="1"/>
          <p:nvPr>
            <p:ph idx="1" type="body"/>
          </p:nvPr>
        </p:nvSpPr>
        <p:spPr>
          <a:xfrm>
            <a:off x="258084" y="2616786"/>
            <a:ext cx="6986016" cy="30297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200">
                <a:latin typeface="Times New Roman"/>
                <a:ea typeface="Times New Roman"/>
                <a:cs typeface="Times New Roman"/>
                <a:sym typeface="Times New Roman"/>
              </a:rPr>
              <a:t>In this Phase of project we would be doing data visualization and analysis to find out important insights and relationship between dependent and independent variables in our dataset.</a:t>
            </a:r>
            <a:endParaRPr/>
          </a:p>
          <a:p>
            <a:pPr indent="-50800" lvl="0" marL="228600" rtl="0" algn="l">
              <a:lnSpc>
                <a:spcPct val="90000"/>
              </a:lnSpc>
              <a:spcBef>
                <a:spcPts val="1000"/>
              </a:spcBef>
              <a:spcAft>
                <a:spcPts val="0"/>
              </a:spcAft>
              <a:buClr>
                <a:schemeClr val="dk1"/>
              </a:buClr>
              <a:buSzPts val="2800"/>
              <a:buNone/>
            </a:pPr>
            <a:r>
              <a:t/>
            </a:r>
            <a:endParaRPr sz="2200"/>
          </a:p>
          <a:p>
            <a:pPr indent="-228600" lvl="0" marL="228600" rtl="0" algn="l">
              <a:lnSpc>
                <a:spcPct val="90000"/>
              </a:lnSpc>
              <a:spcBef>
                <a:spcPts val="0"/>
              </a:spcBef>
              <a:spcAft>
                <a:spcPts val="0"/>
              </a:spcAft>
              <a:buSzPts val="2400"/>
              <a:buChar char="•"/>
            </a:pPr>
            <a:r>
              <a:rPr lang="en-US" sz="2200">
                <a:latin typeface="Times New Roman"/>
                <a:ea typeface="Times New Roman"/>
                <a:cs typeface="Times New Roman"/>
                <a:sym typeface="Times New Roman"/>
              </a:rPr>
              <a:t>From the above graph we can clearly establish that State of Charge of the Battery is directly proportional to value of voltage, current and inversely proportional to value of battery voltage.</a:t>
            </a:r>
            <a:endParaRPr sz="2200"/>
          </a:p>
        </p:txBody>
      </p:sp>
      <p:pic>
        <p:nvPicPr>
          <p:cNvPr id="145" name="Google Shape;145;g2a11fd05c39_0_0"/>
          <p:cNvPicPr preferRelativeResize="0"/>
          <p:nvPr/>
        </p:nvPicPr>
        <p:blipFill rotWithShape="1">
          <a:blip r:embed="rId4">
            <a:alphaModFix/>
          </a:blip>
          <a:srcRect b="0" l="0" r="1942" t="0"/>
          <a:stretch/>
        </p:blipFill>
        <p:spPr>
          <a:xfrm>
            <a:off x="7658380" y="2241429"/>
            <a:ext cx="2487910" cy="1890220"/>
          </a:xfrm>
          <a:prstGeom prst="rect">
            <a:avLst/>
          </a:prstGeom>
          <a:noFill/>
          <a:ln>
            <a:noFill/>
          </a:ln>
        </p:spPr>
      </p:pic>
      <p:pic>
        <p:nvPicPr>
          <p:cNvPr id="146" name="Google Shape;146;g2a11fd05c39_0_0"/>
          <p:cNvPicPr preferRelativeResize="0"/>
          <p:nvPr/>
        </p:nvPicPr>
        <p:blipFill rotWithShape="1">
          <a:blip r:embed="rId5">
            <a:alphaModFix/>
          </a:blip>
          <a:srcRect b="5" l="2416" r="5" t="0"/>
          <a:stretch/>
        </p:blipFill>
        <p:spPr>
          <a:xfrm>
            <a:off x="7693199" y="4367511"/>
            <a:ext cx="2561875" cy="18902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 name="Google Shape;152;p7"/>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lang="en-US" sz="5000">
                <a:solidFill>
                  <a:schemeClr val="dk1"/>
                </a:solidFill>
                <a:latin typeface="Arial"/>
                <a:ea typeface="Arial"/>
                <a:cs typeface="Arial"/>
                <a:sym typeface="Arial"/>
              </a:rPr>
              <a:t>Methods used in the Project</a:t>
            </a:r>
            <a:endParaRPr sz="5000">
              <a:solidFill>
                <a:schemeClr val="dk1"/>
              </a:solidFill>
              <a:latin typeface="Arial"/>
              <a:ea typeface="Arial"/>
              <a:cs typeface="Arial"/>
              <a:sym typeface="Arial"/>
            </a:endParaRPr>
          </a:p>
        </p:txBody>
      </p:sp>
      <p:sp>
        <p:nvSpPr>
          <p:cNvPr id="153" name="Google Shape;153;p7"/>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7"/>
          <p:cNvSpPr txBox="1"/>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88900" lvl="0" marL="0" marR="0" rtl="0" algn="l">
              <a:lnSpc>
                <a:spcPct val="9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173736" lvl="0" marL="173736" marR="0" rtl="0" algn="l">
              <a:lnSpc>
                <a:spcPct val="90000"/>
              </a:lnSpc>
              <a:spcBef>
                <a:spcPts val="76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Data Loading: Utilizing pandas, we load the data into a DataFrame for subsequent processing</a:t>
            </a:r>
            <a:endParaRPr b="0" i="0" sz="1400" u="none" cap="none" strike="noStrike">
              <a:solidFill>
                <a:schemeClr val="dk1"/>
              </a:solidFill>
              <a:latin typeface="Arial"/>
              <a:ea typeface="Arial"/>
              <a:cs typeface="Arial"/>
              <a:sym typeface="Arial"/>
            </a:endParaRPr>
          </a:p>
          <a:p>
            <a:pPr indent="-173736" lvl="0" marL="173736" marR="0" rtl="0" algn="l">
              <a:lnSpc>
                <a:spcPct val="90000"/>
              </a:lnSpc>
              <a:spcBef>
                <a:spcPts val="76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Data Pre-processing: Performing data pre-processing involves handling null values and eliminating irrelevant features through thorough feature analysis. </a:t>
            </a:r>
            <a:endParaRPr b="0" i="0" sz="1400" u="none" cap="none" strike="noStrike">
              <a:solidFill>
                <a:schemeClr val="dk1"/>
              </a:solidFill>
              <a:latin typeface="Arial"/>
              <a:ea typeface="Arial"/>
              <a:cs typeface="Arial"/>
              <a:sym typeface="Arial"/>
            </a:endParaRPr>
          </a:p>
          <a:p>
            <a:pPr indent="-173736" lvl="0" marL="173736" marR="0" rtl="0" algn="l">
              <a:lnSpc>
                <a:spcPct val="90000"/>
              </a:lnSpc>
              <a:spcBef>
                <a:spcPts val="76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Model Building: Employing algorithms such as linear regression, and neural networks, we construct various machine learning models.</a:t>
            </a:r>
            <a:endParaRPr b="0" i="0" sz="1400" u="none" cap="none" strike="noStrike">
              <a:solidFill>
                <a:schemeClr val="dk1"/>
              </a:solidFill>
              <a:latin typeface="Arial"/>
              <a:ea typeface="Arial"/>
              <a:cs typeface="Arial"/>
              <a:sym typeface="Arial"/>
            </a:endParaRPr>
          </a:p>
          <a:p>
            <a:pPr indent="-173736" lvl="0" marL="173736" marR="0" rtl="0" algn="l">
              <a:lnSpc>
                <a:spcPct val="90000"/>
              </a:lnSpc>
              <a:spcBef>
                <a:spcPts val="76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Model Selection: Opting for the model with the lowest loss metric through rigorous evaluation</a:t>
            </a:r>
            <a:endParaRPr b="0" i="0" sz="1400" u="none" cap="none" strike="noStrike">
              <a:solidFill>
                <a:schemeClr val="dk1"/>
              </a:solidFill>
              <a:latin typeface="Arial"/>
              <a:ea typeface="Arial"/>
              <a:cs typeface="Arial"/>
              <a:sym typeface="Arial"/>
            </a:endParaRPr>
          </a:p>
          <a:p>
            <a:pPr indent="-173736" lvl="0" marL="173736" marR="0" rtl="0" algn="l">
              <a:lnSpc>
                <a:spcPct val="90000"/>
              </a:lnSpc>
              <a:spcBef>
                <a:spcPts val="76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Real Time Simulation:Utilizing the selected model, we conduct a real-time simulation using MATLAB, validating and refining our results through simulated scenarios.</a:t>
            </a:r>
            <a:endParaRPr b="0" i="0" sz="1400" u="none" cap="none" strike="noStrike">
              <a:solidFill>
                <a:schemeClr val="dk1"/>
              </a:solidFill>
              <a:latin typeface="Arial"/>
              <a:ea typeface="Arial"/>
              <a:cs typeface="Arial"/>
              <a:sym typeface="Arial"/>
            </a:endParaRPr>
          </a:p>
        </p:txBody>
      </p:sp>
      <p:pic>
        <p:nvPicPr>
          <p:cNvPr id="155" name="Google Shape;155;p7"/>
          <p:cNvPicPr preferRelativeResize="0"/>
          <p:nvPr/>
        </p:nvPicPr>
        <p:blipFill rotWithShape="1">
          <a:blip r:embed="rId3">
            <a:alphaModFix/>
          </a:blip>
          <a:srcRect b="0" l="0" r="0" t="0"/>
          <a:stretch/>
        </p:blipFill>
        <p:spPr>
          <a:xfrm>
            <a:off x="6099048" y="2610154"/>
            <a:ext cx="5458968" cy="2381723"/>
          </a:xfrm>
          <a:prstGeom prst="rect">
            <a:avLst/>
          </a:prstGeom>
          <a:noFill/>
          <a:ln>
            <a:noFill/>
          </a:ln>
        </p:spPr>
      </p:pic>
      <p:sp>
        <p:nvSpPr>
          <p:cNvPr id="156" name="Google Shape;156;p7"/>
          <p:cNvSpPr txBox="1"/>
          <p:nvPr/>
        </p:nvSpPr>
        <p:spPr>
          <a:xfrm>
            <a:off x="7345032" y="393908"/>
            <a:ext cx="3983818" cy="33454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t/>
            </a:r>
            <a:endParaRPr b="0" i="0" sz="1064" u="none" cap="none" strike="noStrike">
              <a:solidFill>
                <a:srgbClr val="000000"/>
              </a:solidFill>
              <a:latin typeface="Arial"/>
              <a:ea typeface="Arial"/>
              <a:cs typeface="Arial"/>
              <a:sym typeface="Arial"/>
            </a:endParaRPr>
          </a:p>
          <a:p>
            <a:pPr indent="-130810" lvl="0" marL="228600" marR="0" rtl="0" algn="l">
              <a:lnSpc>
                <a:spcPct val="90000"/>
              </a:lnSpc>
              <a:spcBef>
                <a:spcPts val="1000"/>
              </a:spcBef>
              <a:spcAft>
                <a:spcPts val="0"/>
              </a:spcAft>
              <a:buClr>
                <a:schemeClr val="dk1"/>
              </a:buClr>
              <a:buSzPts val="2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6"/>
          <p:cNvSpPr txBox="1"/>
          <p:nvPr>
            <p:ph type="title"/>
          </p:nvPr>
        </p:nvSpPr>
        <p:spPr>
          <a:xfrm>
            <a:off x="640080" y="471289"/>
            <a:ext cx="10705944" cy="114225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4600">
                <a:latin typeface="Times New Roman"/>
                <a:ea typeface="Times New Roman"/>
                <a:cs typeface="Times New Roman"/>
                <a:sym typeface="Times New Roman"/>
              </a:rPr>
              <a:t>Neural Network Techniques</a:t>
            </a:r>
            <a:endParaRPr sz="4600"/>
          </a:p>
        </p:txBody>
      </p:sp>
      <p:sp>
        <p:nvSpPr>
          <p:cNvPr id="163" name="Google Shape;163;p6"/>
          <p:cNvSpPr/>
          <p:nvPr/>
        </p:nvSpPr>
        <p:spPr>
          <a:xfrm>
            <a:off x="758952" y="2395728"/>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6"/>
          <p:cNvSpPr txBox="1"/>
          <p:nvPr>
            <p:ph idx="1" type="body"/>
          </p:nvPr>
        </p:nvSpPr>
        <p:spPr>
          <a:xfrm>
            <a:off x="640080" y="2706624"/>
            <a:ext cx="11368418" cy="3483864"/>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400"/>
              <a:buChar char="•"/>
            </a:pPr>
            <a:r>
              <a:rPr b="1" lang="en-US" sz="1400">
                <a:latin typeface="Times New Roman"/>
                <a:ea typeface="Times New Roman"/>
                <a:cs typeface="Times New Roman"/>
                <a:sym typeface="Times New Roman"/>
              </a:rPr>
              <a:t>Layered Representation :</a:t>
            </a:r>
            <a:endParaRPr sz="1400"/>
          </a:p>
          <a:p>
            <a:pPr indent="0" lvl="0" marL="0" rtl="0" algn="just">
              <a:lnSpc>
                <a:spcPct val="90000"/>
              </a:lnSpc>
              <a:spcBef>
                <a:spcPts val="1000"/>
              </a:spcBef>
              <a:spcAft>
                <a:spcPts val="0"/>
              </a:spcAft>
              <a:buClr>
                <a:schemeClr val="dk1"/>
              </a:buClr>
              <a:buSzPts val="1400"/>
              <a:buNone/>
            </a:pPr>
            <a:r>
              <a:rPr b="1" lang="en-US" sz="1400">
                <a:latin typeface="Times New Roman"/>
                <a:ea typeface="Times New Roman"/>
                <a:cs typeface="Times New Roman"/>
                <a:sym typeface="Times New Roman"/>
              </a:rPr>
              <a:t>     </a:t>
            </a:r>
            <a:r>
              <a:rPr lang="en-US" sz="1400">
                <a:latin typeface="Times New Roman"/>
                <a:ea typeface="Times New Roman"/>
                <a:cs typeface="Times New Roman"/>
                <a:sym typeface="Times New Roman"/>
              </a:rPr>
              <a:t>Neural network organization into multiple layers . Layers include an input layer, one or more hidden layers, and an output layer.</a:t>
            </a:r>
            <a:endParaRPr sz="1400"/>
          </a:p>
          <a:p>
            <a:pPr indent="-101600" lvl="0" marL="228600" rtl="0" algn="just">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400"/>
              <a:buChar char="•"/>
            </a:pPr>
            <a:r>
              <a:rPr b="1" lang="en-US" sz="1400">
                <a:latin typeface="Times New Roman"/>
                <a:ea typeface="Times New Roman"/>
                <a:cs typeface="Times New Roman"/>
                <a:sym typeface="Times New Roman"/>
              </a:rPr>
              <a:t>Training and Backpropagation: </a:t>
            </a:r>
            <a:endParaRPr sz="1400"/>
          </a:p>
          <a:p>
            <a:pPr indent="0" lvl="0" marL="0" rtl="0" algn="just">
              <a:lnSpc>
                <a:spcPct val="90000"/>
              </a:lnSpc>
              <a:spcBef>
                <a:spcPts val="1000"/>
              </a:spcBef>
              <a:spcAft>
                <a:spcPts val="0"/>
              </a:spcAft>
              <a:buClr>
                <a:schemeClr val="dk1"/>
              </a:buClr>
              <a:buSzPts val="1400"/>
              <a:buNone/>
            </a:pPr>
            <a:r>
              <a:rPr b="1" lang="en-US" sz="1400">
                <a:latin typeface="Times New Roman"/>
                <a:ea typeface="Times New Roman"/>
                <a:cs typeface="Times New Roman"/>
                <a:sym typeface="Times New Roman"/>
              </a:rPr>
              <a:t>      </a:t>
            </a:r>
            <a:r>
              <a:rPr lang="en-US" sz="1400">
                <a:latin typeface="Times New Roman"/>
                <a:ea typeface="Times New Roman"/>
                <a:cs typeface="Times New Roman"/>
                <a:sym typeface="Times New Roman"/>
              </a:rPr>
              <a:t>Neural networks learn from data through training.  Network shown examples with known correct answers during training. Compares predictions to correct answers, adjusts weights and biases to reduce error.</a:t>
            </a:r>
            <a:endParaRPr sz="1400"/>
          </a:p>
          <a:p>
            <a:pPr indent="0" lvl="0" marL="0" rtl="0" algn="just">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400"/>
              <a:buChar char="•"/>
            </a:pPr>
            <a:r>
              <a:rPr b="1" lang="en-US" sz="1400">
                <a:latin typeface="Times New Roman"/>
                <a:ea typeface="Times New Roman"/>
                <a:cs typeface="Times New Roman"/>
                <a:sym typeface="Times New Roman"/>
              </a:rPr>
              <a:t>Non-Linear Feature Learning:</a:t>
            </a:r>
            <a:endParaRPr sz="1400"/>
          </a:p>
          <a:p>
            <a:pPr indent="0" lvl="0" marL="0" rtl="0" algn="just">
              <a:lnSpc>
                <a:spcPct val="90000"/>
              </a:lnSpc>
              <a:spcBef>
                <a:spcPts val="1000"/>
              </a:spcBef>
              <a:spcAft>
                <a:spcPts val="0"/>
              </a:spcAft>
              <a:buClr>
                <a:schemeClr val="dk1"/>
              </a:buClr>
              <a:buSzPts val="1400"/>
              <a:buNone/>
            </a:pPr>
            <a:r>
              <a:rPr lang="en-US" sz="1400">
                <a:latin typeface="Times New Roman"/>
                <a:ea typeface="Times New Roman"/>
                <a:cs typeface="Times New Roman"/>
                <a:sym typeface="Times New Roman"/>
              </a:rPr>
              <a:t>     Deep neural networks capture intricate and non-linear relationships in data. Activation functions in each layer allow the network to discover complex     patterns and features.</a:t>
            </a:r>
            <a:endParaRPr sz="1400"/>
          </a:p>
          <a:p>
            <a:pPr indent="0" lvl="0" marL="0" rtl="0" algn="just">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400"/>
              <a:buChar char="•"/>
            </a:pPr>
            <a:r>
              <a:rPr b="1" lang="en-US" sz="1400">
                <a:latin typeface="Times New Roman"/>
                <a:ea typeface="Times New Roman"/>
                <a:cs typeface="Times New Roman"/>
                <a:sym typeface="Times New Roman"/>
              </a:rPr>
              <a:t>Feed Forward Neural Network:</a:t>
            </a:r>
            <a:endParaRPr sz="1400"/>
          </a:p>
          <a:p>
            <a:pPr indent="0" lvl="0" marL="0" rtl="0" algn="just">
              <a:lnSpc>
                <a:spcPct val="90000"/>
              </a:lnSpc>
              <a:spcBef>
                <a:spcPts val="1000"/>
              </a:spcBef>
              <a:spcAft>
                <a:spcPts val="0"/>
              </a:spcAft>
              <a:buClr>
                <a:schemeClr val="dk1"/>
              </a:buClr>
              <a:buSzPts val="1400"/>
              <a:buNone/>
            </a:pPr>
            <a:r>
              <a:rPr lang="en-US" sz="1400">
                <a:latin typeface="Times New Roman"/>
                <a:ea typeface="Times New Roman"/>
                <a:cs typeface="Times New Roman"/>
                <a:sym typeface="Times New Roman"/>
              </a:rPr>
              <a:t>     A type of artificial neural network without looping nodes. Data flows from input nodes to hidden layers and finally to output nodes. No linkages in the network convey data back from the output node.</a:t>
            </a:r>
            <a:endParaRPr sz="1400"/>
          </a:p>
          <a:p>
            <a:pPr indent="0" lvl="0" marL="0" rtl="0" algn="just">
              <a:lnSpc>
                <a:spcPct val="90000"/>
              </a:lnSpc>
              <a:spcBef>
                <a:spcPts val="1000"/>
              </a:spcBef>
              <a:spcAft>
                <a:spcPts val="0"/>
              </a:spcAft>
              <a:buClr>
                <a:schemeClr val="dk1"/>
              </a:buClr>
              <a:buSzPts val="1400"/>
              <a:buNone/>
            </a:pPr>
            <a:r>
              <a:t/>
            </a:r>
            <a:endParaRPr sz="1400"/>
          </a:p>
          <a:p>
            <a:pPr indent="-117475" lvl="0" marL="228600" rtl="0" algn="just">
              <a:lnSpc>
                <a:spcPct val="90000"/>
              </a:lnSpc>
              <a:spcBef>
                <a:spcPts val="1000"/>
              </a:spcBef>
              <a:spcAft>
                <a:spcPts val="0"/>
              </a:spcAft>
              <a:buClr>
                <a:schemeClr val="dk1"/>
              </a:buClr>
              <a:buSzPts val="1400"/>
              <a:buNone/>
            </a:pPr>
            <a:r>
              <a:t/>
            </a:r>
            <a:endParaRPr sz="1400"/>
          </a:p>
          <a:p>
            <a:pPr indent="-117475" lvl="0" marL="228600" rtl="0" algn="just">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g26317eaafda_0_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70" name="Google Shape;170;g26317eaafda_0_8"/>
          <p:cNvGrpSpPr/>
          <p:nvPr/>
        </p:nvGrpSpPr>
        <p:grpSpPr>
          <a:xfrm>
            <a:off x="209667" y="2380868"/>
            <a:ext cx="11982332" cy="2087795"/>
            <a:chOff x="143163" y="5763486"/>
            <a:chExt cx="11982332" cy="739555"/>
          </a:xfrm>
        </p:grpSpPr>
        <p:sp>
          <p:nvSpPr>
            <p:cNvPr id="171" name="Google Shape;171;g26317eaafda_0_8"/>
            <p:cNvSpPr/>
            <p:nvPr/>
          </p:nvSpPr>
          <p:spPr>
            <a:xfrm rot="10800000">
              <a:off x="357444" y="5763486"/>
              <a:ext cx="11768051" cy="73955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72" name="Google Shape;172;g26317eaafda_0_8"/>
            <p:cNvCxnSpPr/>
            <p:nvPr/>
          </p:nvCxnSpPr>
          <p:spPr>
            <a:xfrm flipH="1">
              <a:off x="143163" y="5763486"/>
              <a:ext cx="1" cy="739555"/>
            </a:xfrm>
            <a:prstGeom prst="straightConnector1">
              <a:avLst/>
            </a:prstGeom>
            <a:noFill/>
            <a:ln cap="flat" cmpd="sng" w="177800">
              <a:solidFill>
                <a:schemeClr val="accent4"/>
              </a:solidFill>
              <a:prstDash val="solid"/>
              <a:round/>
              <a:headEnd len="sm" w="sm" type="none"/>
              <a:tailEnd len="sm" w="sm" type="none"/>
            </a:ln>
          </p:spPr>
        </p:cxnSp>
      </p:grpSp>
      <p:sp>
        <p:nvSpPr>
          <p:cNvPr id="173" name="Google Shape;173;g26317eaafda_0_8"/>
          <p:cNvSpPr/>
          <p:nvPr/>
        </p:nvSpPr>
        <p:spPr>
          <a:xfrm>
            <a:off x="579528" y="466344"/>
            <a:ext cx="11111729" cy="591782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74" name="Google Shape;174;g26317eaafda_0_8"/>
          <p:cNvPicPr preferRelativeResize="0"/>
          <p:nvPr/>
        </p:nvPicPr>
        <p:blipFill rotWithShape="1">
          <a:blip r:embed="rId3">
            <a:alphaModFix/>
          </a:blip>
          <a:srcRect b="9007" l="0" r="0" t="0"/>
          <a:stretch/>
        </p:blipFill>
        <p:spPr>
          <a:xfrm>
            <a:off x="838200" y="704765"/>
            <a:ext cx="10628376" cy="54400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2023-03-21T19:45:23Z</dcterms:created>
  <dc:creator>Aguilar, Axel (A.G.)</dc:creator>
</cp:coreProperties>
</file>