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8" r:id="rId2"/>
    <p:sldId id="267" r:id="rId3"/>
    <p:sldId id="271" r:id="rId4"/>
    <p:sldId id="273" r:id="rId5"/>
    <p:sldId id="272" r:id="rId6"/>
    <p:sldId id="274" r:id="rId7"/>
    <p:sldId id="283" r:id="rId8"/>
    <p:sldId id="282" r:id="rId9"/>
    <p:sldId id="275" r:id="rId10"/>
    <p:sldId id="280" r:id="rId11"/>
    <p:sldId id="281" r:id="rId12"/>
    <p:sldId id="288" r:id="rId13"/>
    <p:sldId id="27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63" d="100"/>
          <a:sy n="63" d="100"/>
        </p:scale>
        <p:origin x="13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72944-A0EF-4EA6-961B-BFD9449B0FC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17E5-D76E-42E8-BEDC-15DE33A28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3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D17E5-D76E-42E8-BEDC-15DE33A281B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9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D17E5-D76E-42E8-BEDC-15DE33A281B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5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Project Based Learning -II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Ashank Yadav (2110993768)</a:t>
            </a:r>
          </a:p>
          <a:p>
            <a:r>
              <a:rPr lang="en-US" sz="2000" dirty="0"/>
              <a:t>Harshit Behl (2110993788)</a:t>
            </a:r>
          </a:p>
          <a:p>
            <a:r>
              <a:rPr lang="en-US" sz="2000" dirty="0"/>
              <a:t>Chirag Goyal (2110993871)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Dr. Kamal Deep Garg Sir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05BD9-ABA7-BE53-4D6D-63ED4AC9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6601"/>
          <a:stretch/>
        </p:blipFill>
        <p:spPr>
          <a:xfrm>
            <a:off x="0" y="836712"/>
            <a:ext cx="914400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21527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CCD8B-A51E-A454-7B9F-1B37EE887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6601"/>
          <a:stretch/>
        </p:blipFill>
        <p:spPr>
          <a:xfrm>
            <a:off x="-15044" y="846276"/>
            <a:ext cx="9159044" cy="58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8117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EAC99-7159-9222-368B-443758E3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31661"/>
            <a:ext cx="7704856" cy="5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93245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Classification Model reached the F1 Score of 0.99.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harmonic mean used in the F1 score balanced the precision and recall.</a:t>
            </a: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Research Objectives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Pre-Processing of dataset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Experiments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FAKE NEWS PREDICTOR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Fake news predictor is a web application which checks the validity of the news.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  by team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Ashank Yadav (2110993768)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Harshit Behl (2110993788)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Chirag Goyal (2110993871)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project aims to filter and validate the information that reaches us today.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Research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Fake news, news articles that are intentionally and verifiably false and are  designed to manipulate people’s perceptions of reality. It’s been often used to influence politics and promote advertising.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Our project aims to detect such information and filter it.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3523C-CA5B-3480-72A2-A6A26F47EF8B}"/>
              </a:ext>
            </a:extLst>
          </p:cNvPr>
          <p:cNvSpPr txBox="1"/>
          <p:nvPr/>
        </p:nvSpPr>
        <p:spPr>
          <a:xfrm>
            <a:off x="107504" y="1052736"/>
            <a:ext cx="90364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for fake news detection consists of 20,000 rows and following features, taken from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aggle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contains the titles or headlines of the news articles.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contains the names or identities of the authors who wrote the news articles.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contains the main body of the news articles. It includes the detailed information, facts, and statements presented in the news.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column is used for labelling the news articles as real or fake. It assigns a binary value (0 or 1) to indicate whether the news is considered genuine or fraudulent. A label of 0 typically represents real news, while a label of 1 represents fake news.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82" y="12842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Pre-Processing of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FEC3C-B815-2CA7-99AB-70F274B501F8}"/>
              </a:ext>
            </a:extLst>
          </p:cNvPr>
          <p:cNvSpPr txBox="1"/>
          <p:nvPr/>
        </p:nvSpPr>
        <p:spPr>
          <a:xfrm>
            <a:off x="144002" y="1065468"/>
            <a:ext cx="856895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the presence of null values was checked in the data. Only a few of the rows had null values which were then replaced with empty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feature engineered and combined the 'Author' and 'Title' columns together to create a single text field that contains both the author's name and the news title. By concatenating these columns, we are creating a consolidated textual representation that captures both the source of the news and a concise summary of its content.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have applied the Porter Stemmer algorithm to the pre-processed text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stemming the text, we have utilized the TF-IDF technique on the pre-processed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E5A0E7-D0A1-AA3A-613C-83DC792A9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CB65A86-CA44-92A8-2582-D0B82B47A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052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E85269C-027C-0844-BD21-E193905A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7A30894-6F63-7343-CDEB-20B5E911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052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987815C-E199-EAFD-7D3D-A755163C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CB9CCF-63B7-467C-390C-A000344B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052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53C7312-FEB8-B94C-9D9A-CC7003C9E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22097D41-BFFB-8EC2-1DB3-C13BDCE3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E0AB77CA-814A-038C-11EE-D8FB5D80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505200" cy="0"/>
          </a:xfrm>
          <a:prstGeom prst="rect">
            <a:avLst/>
          </a:prstGeom>
          <a:solidFill>
            <a:srgbClr val="383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EE1"/>
                </a:solidFill>
                <a:effectLst/>
                <a:latin typeface="gg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Model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91663-B97B-333F-17D4-DDA6A29F886A}"/>
              </a:ext>
            </a:extLst>
          </p:cNvPr>
          <p:cNvSpPr txBox="1"/>
          <p:nvPr/>
        </p:nvSpPr>
        <p:spPr>
          <a:xfrm>
            <a:off x="143508" y="1412776"/>
            <a:ext cx="88569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 Random Forest was used.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supervised learning model used for predicting categorical output.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model here takes pre-processed data generates a binomial output.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67288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6D652711-AE7E-FEA5-A16E-F2D598B189AA}"/>
              </a:ext>
            </a:extLst>
          </p:cNvPr>
          <p:cNvSpPr/>
          <p:nvPr/>
        </p:nvSpPr>
        <p:spPr>
          <a:xfrm rot="5400000">
            <a:off x="1732337" y="1829438"/>
            <a:ext cx="1080328" cy="122991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626483-FCE5-87D1-BFB5-4E59A6BFBAC4}"/>
              </a:ext>
            </a:extLst>
          </p:cNvPr>
          <p:cNvGrpSpPr/>
          <p:nvPr/>
        </p:nvGrpSpPr>
        <p:grpSpPr>
          <a:xfrm>
            <a:off x="1396151" y="875347"/>
            <a:ext cx="1828167" cy="1028884"/>
            <a:chOff x="1258035" y="0"/>
            <a:chExt cx="1818637" cy="12729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709C10-476B-42BA-0D87-C4F5FFD13E6B}"/>
                </a:ext>
              </a:extLst>
            </p:cNvPr>
            <p:cNvSpPr/>
            <p:nvPr/>
          </p:nvSpPr>
          <p:spPr>
            <a:xfrm>
              <a:off x="1258035" y="0"/>
              <a:ext cx="1818637" cy="1272987"/>
            </a:xfrm>
            <a:prstGeom prst="roundRect">
              <a:avLst>
                <a:gd name="adj" fmla="val 1667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DBADB344-0A21-A8F5-A043-47D98DF51FA9}"/>
                </a:ext>
              </a:extLst>
            </p:cNvPr>
            <p:cNvSpPr txBox="1"/>
            <p:nvPr/>
          </p:nvSpPr>
          <p:spPr>
            <a:xfrm>
              <a:off x="1320188" y="62153"/>
              <a:ext cx="1694331" cy="114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0" kern="1200" dirty="0">
                  <a:latin typeface="inherit"/>
                </a:rPr>
                <a:t>Data </a:t>
              </a:r>
              <a:r>
                <a:rPr lang="en-IN" sz="2800" dirty="0">
                  <a:latin typeface="inherit"/>
                </a:rPr>
                <a:t>Loading </a:t>
              </a:r>
              <a:endParaRPr lang="en-IN" sz="2800" b="0" kern="1200" dirty="0">
                <a:latin typeface="inheri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628A3E0-7977-DA28-68A0-570C24532444}"/>
              </a:ext>
            </a:extLst>
          </p:cNvPr>
          <p:cNvSpPr/>
          <p:nvPr/>
        </p:nvSpPr>
        <p:spPr>
          <a:xfrm>
            <a:off x="3224318" y="785224"/>
            <a:ext cx="1322703" cy="102888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285C904-B9E4-A800-FAF3-8D26E944FD8B}"/>
              </a:ext>
            </a:extLst>
          </p:cNvPr>
          <p:cNvSpPr/>
          <p:nvPr/>
        </p:nvSpPr>
        <p:spPr>
          <a:xfrm rot="5400000">
            <a:off x="3218997" y="3249371"/>
            <a:ext cx="1080328" cy="122991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D83385-DBFF-3312-ACCF-8531FF9E25B9}"/>
              </a:ext>
            </a:extLst>
          </p:cNvPr>
          <p:cNvGrpSpPr/>
          <p:nvPr/>
        </p:nvGrpSpPr>
        <p:grpSpPr>
          <a:xfrm>
            <a:off x="2856383" y="2030991"/>
            <a:ext cx="1818637" cy="1272987"/>
            <a:chOff x="2718267" y="1399747"/>
            <a:chExt cx="1818637" cy="127298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45657F-8DED-0CB8-57CE-E1755C5A9FD1}"/>
                </a:ext>
              </a:extLst>
            </p:cNvPr>
            <p:cNvSpPr/>
            <p:nvPr/>
          </p:nvSpPr>
          <p:spPr>
            <a:xfrm>
              <a:off x="2718267" y="1399747"/>
              <a:ext cx="1818637" cy="1272987"/>
            </a:xfrm>
            <a:prstGeom prst="roundRect">
              <a:avLst>
                <a:gd name="adj" fmla="val 1667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5AD5E9CD-B7BB-4C5F-CD30-8B1A6B49F7DF}"/>
                </a:ext>
              </a:extLst>
            </p:cNvPr>
            <p:cNvSpPr txBox="1"/>
            <p:nvPr/>
          </p:nvSpPr>
          <p:spPr>
            <a:xfrm>
              <a:off x="2780420" y="1501959"/>
              <a:ext cx="1694331" cy="1108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0" kern="1200" dirty="0">
                  <a:latin typeface="inherit"/>
                </a:rPr>
                <a:t>Stemming and Vectorize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3033CEC-0824-E739-23B4-7061B5DFBADA}"/>
              </a:ext>
            </a:extLst>
          </p:cNvPr>
          <p:cNvSpPr/>
          <p:nvPr/>
        </p:nvSpPr>
        <p:spPr>
          <a:xfrm>
            <a:off x="4732162" y="2215209"/>
            <a:ext cx="1322703" cy="102888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61A3B313-C151-F288-5CC0-2FC0B5261568}"/>
              </a:ext>
            </a:extLst>
          </p:cNvPr>
          <p:cNvSpPr/>
          <p:nvPr/>
        </p:nvSpPr>
        <p:spPr>
          <a:xfrm rot="5400000">
            <a:off x="4707590" y="4721352"/>
            <a:ext cx="1080328" cy="122991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66A15B-2382-DCCF-498D-D12881E89D5E}"/>
              </a:ext>
            </a:extLst>
          </p:cNvPr>
          <p:cNvGrpSpPr/>
          <p:nvPr/>
        </p:nvGrpSpPr>
        <p:grpSpPr>
          <a:xfrm>
            <a:off x="4389869" y="3532950"/>
            <a:ext cx="1818637" cy="1272987"/>
            <a:chOff x="4251753" y="2901706"/>
            <a:chExt cx="1818637" cy="127298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6DD6AB-8F3A-891C-79A1-B1A182A633DF}"/>
                </a:ext>
              </a:extLst>
            </p:cNvPr>
            <p:cNvSpPr/>
            <p:nvPr/>
          </p:nvSpPr>
          <p:spPr>
            <a:xfrm>
              <a:off x="4251753" y="2901706"/>
              <a:ext cx="1818637" cy="1272987"/>
            </a:xfrm>
            <a:prstGeom prst="roundRect">
              <a:avLst>
                <a:gd name="adj" fmla="val 1667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13">
              <a:extLst>
                <a:ext uri="{FF2B5EF4-FFF2-40B4-BE49-F238E27FC236}">
                  <a16:creationId xmlns:a16="http://schemas.microsoft.com/office/drawing/2014/main" id="{6EED1D46-90EB-3365-5316-B66956EBA4BA}"/>
                </a:ext>
              </a:extLst>
            </p:cNvPr>
            <p:cNvSpPr txBox="1"/>
            <p:nvPr/>
          </p:nvSpPr>
          <p:spPr>
            <a:xfrm>
              <a:off x="4313906" y="2963859"/>
              <a:ext cx="1694331" cy="114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>
                  <a:latin typeface="inherit"/>
                </a:rPr>
                <a:t>ML Model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CABF2EC-18D0-B085-D6A7-62FC9BD11680}"/>
              </a:ext>
            </a:extLst>
          </p:cNvPr>
          <p:cNvSpPr/>
          <p:nvPr/>
        </p:nvSpPr>
        <p:spPr>
          <a:xfrm>
            <a:off x="6240005" y="3645193"/>
            <a:ext cx="1322703" cy="102888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9207BD-4059-5037-9EC9-26C76E8EF2B9}"/>
              </a:ext>
            </a:extLst>
          </p:cNvPr>
          <p:cNvGrpSpPr/>
          <p:nvPr/>
        </p:nvGrpSpPr>
        <p:grpSpPr>
          <a:xfrm>
            <a:off x="5796136" y="4953769"/>
            <a:ext cx="2016224" cy="1355551"/>
            <a:chOff x="5791096" y="4322525"/>
            <a:chExt cx="1818637" cy="12729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55B8F1-EA05-7EED-11F8-F43AEA9E94B3}"/>
                </a:ext>
              </a:extLst>
            </p:cNvPr>
            <p:cNvSpPr/>
            <p:nvPr/>
          </p:nvSpPr>
          <p:spPr>
            <a:xfrm>
              <a:off x="5791096" y="4322525"/>
              <a:ext cx="1818637" cy="1272987"/>
            </a:xfrm>
            <a:prstGeom prst="roundRect">
              <a:avLst>
                <a:gd name="adj" fmla="val 1667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16">
              <a:extLst>
                <a:ext uri="{FF2B5EF4-FFF2-40B4-BE49-F238E27FC236}">
                  <a16:creationId xmlns:a16="http://schemas.microsoft.com/office/drawing/2014/main" id="{98B31194-8CF9-77C2-EB65-70BC67438539}"/>
                </a:ext>
              </a:extLst>
            </p:cNvPr>
            <p:cNvSpPr txBox="1"/>
            <p:nvPr/>
          </p:nvSpPr>
          <p:spPr>
            <a:xfrm>
              <a:off x="5853249" y="4384678"/>
              <a:ext cx="1694331" cy="114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>
                  <a:latin typeface="inherit"/>
                </a:rPr>
                <a:t>Classification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C1CD6D-664B-07DF-923B-8A1F0A777D45}"/>
              </a:ext>
            </a:extLst>
          </p:cNvPr>
          <p:cNvSpPr txBox="1"/>
          <p:nvPr/>
        </p:nvSpPr>
        <p:spPr>
          <a:xfrm>
            <a:off x="179512" y="25835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627390281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545CF-E22B-0E37-8A40-A5F53EBB1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8" r="1963" b="4895"/>
          <a:stretch/>
        </p:blipFill>
        <p:spPr>
          <a:xfrm>
            <a:off x="0" y="845423"/>
            <a:ext cx="9144000" cy="5895945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492</Words>
  <Application>Microsoft Office PowerPoint</Application>
  <PresentationFormat>On-screen Show (4:3)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gg sans</vt:lpstr>
      <vt:lpstr>inherit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Harshit Behl</cp:lastModifiedBy>
  <cp:revision>51</cp:revision>
  <dcterms:created xsi:type="dcterms:W3CDTF">2022-12-12T14:14:34Z</dcterms:created>
  <dcterms:modified xsi:type="dcterms:W3CDTF">2023-05-25T04:29:55Z</dcterms:modified>
</cp:coreProperties>
</file>