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tantia" panose="02030602050306030303" pitchFamily="18" charset="0"/>
      <p:regular r:id="rId20"/>
      <p:bold r:id="rId21"/>
      <p:italic r:id="rId22"/>
      <p:boldItalic r:id="rId23"/>
    </p:embeddedFont>
    <p:embeddedFont>
      <p:font typeface="Gadugi" panose="020B0502040204020203" pitchFamily="34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6" d="100"/>
          <a:sy n="36" d="100"/>
        </p:scale>
        <p:origin x="6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3502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0301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6128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592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495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63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17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905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39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6534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305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8.jpe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401270" y="2072442"/>
            <a:ext cx="5536226" cy="5693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1500" spc="-105" dirty="0" smtClean="0">
                <a:solidFill>
                  <a:srgbClr val="FFFFFF"/>
                </a:solidFill>
                <a:latin typeface="+mj-lt"/>
              </a:rPr>
              <a:t>“Social Buzz”</a:t>
            </a:r>
          </a:p>
          <a:p>
            <a:pPr algn="ctr">
              <a:lnSpc>
                <a:spcPts val="11059"/>
              </a:lnSpc>
            </a:pPr>
            <a:r>
              <a:rPr lang="en-US" sz="11500" spc="-105" dirty="0" smtClean="0">
                <a:solidFill>
                  <a:srgbClr val="FFFFFF"/>
                </a:solidFill>
                <a:latin typeface="+mj-lt"/>
              </a:rPr>
              <a:t>Data Analysis</a:t>
            </a:r>
            <a:endParaRPr lang="en-US" sz="11500" spc="-105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07546" y="7736741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/>
              <a:t>By:</a:t>
            </a:r>
          </a:p>
          <a:p>
            <a:r>
              <a:rPr lang="en-IN" sz="6000" b="1" dirty="0" smtClean="0"/>
              <a:t>Harshit Gahlaut</a:t>
            </a:r>
            <a:endParaRPr lang="en-IN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64" y="504381"/>
            <a:ext cx="15524082" cy="92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75302" y="1462089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9">
            <a:extLst>
              <a:ext uri="{FF2B5EF4-FFF2-40B4-BE49-F238E27FC236}">
                <a16:creationId xmlns:lc="http://schemas.openxmlformats.org/drawingml/2006/lockedCanvas" xmlns:a16="http://schemas.microsoft.com/office/drawing/2014/main" xmlns="" id="{64D52D81-2393-F100-C321-6542AD79BCC4}"/>
              </a:ext>
            </a:extLst>
          </p:cNvPr>
          <p:cNvSpPr txBox="1"/>
          <p:nvPr/>
        </p:nvSpPr>
        <p:spPr>
          <a:xfrm>
            <a:off x="10953466" y="1215475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Animals and science are two of the most popular content categories, this shows that people enjoy “real-life” and “factual” content the most. So I would recommend that you keep creating more contents relating to these two categories.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158DC396-795D-513F-CB46-BEEC721EE6CD}"/>
              </a:ext>
            </a:extLst>
          </p:cNvPr>
          <p:cNvSpPr txBox="1"/>
          <p:nvPr/>
        </p:nvSpPr>
        <p:spPr>
          <a:xfrm>
            <a:off x="10953466" y="3584103"/>
            <a:ext cx="6819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is a common theme with the top 5 categories with “Healthy Eating” ranking as one of the highest. This may give an indication to the audience within your user base. You could use this insight to create a campaign and work with healthy eating brands to boost user engagement.</a:t>
            </a:r>
          </a:p>
        </p:txBody>
      </p:sp>
      <p:sp>
        <p:nvSpPr>
          <p:cNvPr id="29" name="TextBox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4B7A3D8-74AC-84C6-3B84-A32201064A39}"/>
              </a:ext>
            </a:extLst>
          </p:cNvPr>
          <p:cNvSpPr txBox="1"/>
          <p:nvPr/>
        </p:nvSpPr>
        <p:spPr>
          <a:xfrm>
            <a:off x="10752597" y="6387502"/>
            <a:ext cx="681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rise in technology it is no surprise to see contents related to technology right up with the top categories. It show users enjoy your technology contents. I would recommend collaborating with some of the world’s tech giants as this would definitely make user engagement skyrocket.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942265" y="2177348"/>
            <a:ext cx="9426278" cy="7502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Today's </a:t>
            </a:r>
            <a:r>
              <a:rPr lang="en-US" sz="8000" spc="-80" dirty="0" smtClean="0">
                <a:solidFill>
                  <a:srgbClr val="000000"/>
                </a:solidFill>
                <a:latin typeface="+mj-lt"/>
              </a:rPr>
              <a:t>agenda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r>
              <a:rPr lang="en-US" sz="4000" spc="-19" dirty="0">
                <a:solidFill>
                  <a:srgbClr val="000000"/>
                </a:solidFill>
                <a:latin typeface="Constantia" panose="02030602050306030303" pitchFamily="18" charset="0"/>
              </a:rPr>
              <a:t>Project </a:t>
            </a:r>
            <a:r>
              <a:rPr lang="en-US" sz="4000" spc="-19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recap</a:t>
            </a:r>
          </a:p>
          <a:p>
            <a:pPr>
              <a:lnSpc>
                <a:spcPts val="2660"/>
              </a:lnSpc>
            </a:pPr>
            <a:endParaRPr lang="en-US" sz="4000" spc="-19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>
              <a:lnSpc>
                <a:spcPts val="2660"/>
              </a:lnSpc>
            </a:pPr>
            <a:r>
              <a:rPr lang="en-US" sz="4000" spc="-19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Problem</a:t>
            </a:r>
          </a:p>
          <a:p>
            <a:pPr>
              <a:lnSpc>
                <a:spcPts val="2660"/>
              </a:lnSpc>
            </a:pPr>
            <a:endParaRPr lang="en-US" sz="4000" spc="-19" dirty="0" smtClean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>
              <a:lnSpc>
                <a:spcPts val="2660"/>
              </a:lnSpc>
            </a:pPr>
            <a:r>
              <a:rPr lang="en-US" sz="4000" spc="-19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The </a:t>
            </a:r>
            <a:r>
              <a:rPr lang="en-US" sz="4000" spc="-19" dirty="0">
                <a:solidFill>
                  <a:srgbClr val="000000"/>
                </a:solidFill>
                <a:latin typeface="Constantia" panose="02030602050306030303" pitchFamily="18" charset="0"/>
              </a:rPr>
              <a:t>Analytics </a:t>
            </a:r>
            <a:r>
              <a:rPr lang="en-US" sz="4000" spc="-19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team</a:t>
            </a:r>
          </a:p>
          <a:p>
            <a:pPr>
              <a:lnSpc>
                <a:spcPts val="2660"/>
              </a:lnSpc>
            </a:pPr>
            <a:endParaRPr lang="en-US" sz="4000" spc="-19" dirty="0" smtClean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>
              <a:lnSpc>
                <a:spcPts val="2660"/>
              </a:lnSpc>
            </a:pPr>
            <a:r>
              <a:rPr lang="en-US" sz="4000" spc="-19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Process</a:t>
            </a:r>
          </a:p>
          <a:p>
            <a:pPr>
              <a:lnSpc>
                <a:spcPts val="2660"/>
              </a:lnSpc>
            </a:pPr>
            <a:endParaRPr lang="en-US" sz="4000" spc="-19" dirty="0" smtClean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>
              <a:lnSpc>
                <a:spcPts val="2660"/>
              </a:lnSpc>
            </a:pPr>
            <a:r>
              <a:rPr lang="en-US" sz="4000" spc="-19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Insights</a:t>
            </a:r>
            <a:endParaRPr lang="en-US" sz="4000" spc="-19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>
              <a:lnSpc>
                <a:spcPts val="2660"/>
              </a:lnSpc>
            </a:pPr>
            <a:endParaRPr lang="en-US" sz="4000" spc="-19" dirty="0" smtClean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>
              <a:lnSpc>
                <a:spcPts val="2660"/>
              </a:lnSpc>
            </a:pPr>
            <a:r>
              <a:rPr lang="en-US" sz="4000" spc="-19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Summary</a:t>
            </a:r>
            <a:endParaRPr lang="en-US" sz="4000" spc="-19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97375" y="271579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0162" y="2005584"/>
            <a:ext cx="11089017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46763" y="3102948"/>
            <a:ext cx="71027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“Social Buzz” is a fast growing technology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unicorn that need to adapt quickly to it's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scale. Accenture has begun a 3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 POC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these tasks: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•An audit of Social Buzz's big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practice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•Recommendations for a successful IPO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•Analysis to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Social Buzz's top 5 most       popular categories of content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18245" y="4957354"/>
            <a:ext cx="73088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client has reached a massive scale within recent years and does not have the resources internally to handle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Buzz receives over 100000 posts per day which amounts 36,500,000 posts every year, of which this all unstructured data making it very hard to make a sense.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requirements that need to be delivered for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Merging of sample data set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analysis of their content categories that   highlights the top 5 categories with the largest aggregate popularity</a:t>
            </a:r>
          </a:p>
          <a:p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43956" y="1031144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9">
            <a:extLst>
              <a:ext uri="{FF2B5EF4-FFF2-40B4-BE49-F238E27FC236}">
                <a16:creationId xmlns:lc="http://schemas.openxmlformats.org/drawingml/2006/lockedCanvas" xmlns:a16="http://schemas.microsoft.com/office/drawing/2014/main" xmlns="" id="{B857367B-DB47-11C5-7722-9452A606AE6B}"/>
              </a:ext>
            </a:extLst>
          </p:cNvPr>
          <p:cNvSpPr txBox="1"/>
          <p:nvPr/>
        </p:nvSpPr>
        <p:spPr>
          <a:xfrm>
            <a:off x="14411542" y="1422344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Andrew Fleming 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Chief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Technology Architect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41">
            <a:extLst>
              <a:ext uri="{FF2B5EF4-FFF2-40B4-BE49-F238E27FC236}">
                <a16:creationId xmlns:lc="http://schemas.openxmlformats.org/drawingml/2006/lockedCanvas" xmlns:a16="http://schemas.microsoft.com/office/drawing/2014/main" xmlns="" id="{99AA8509-CBBA-025B-D093-9AD671F7A11B}"/>
              </a:ext>
            </a:extLst>
          </p:cNvPr>
          <p:cNvSpPr txBox="1"/>
          <p:nvPr/>
        </p:nvSpPr>
        <p:spPr>
          <a:xfrm>
            <a:off x="14563797" y="4609071"/>
            <a:ext cx="4038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Marcus Rompton</a:t>
            </a: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Senior Principal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1787847" y="7131211"/>
            <a:ext cx="2123087" cy="2123082"/>
            <a:chOff x="14595920" y="7572122"/>
            <a:chExt cx="2123087" cy="2123082"/>
          </a:xfrm>
        </p:grpSpPr>
        <p:sp>
          <p:nvSpPr>
            <p:cNvPr id="20" name="Freeform 20"/>
            <p:cNvSpPr/>
            <p:nvPr/>
          </p:nvSpPr>
          <p:spPr>
            <a:xfrm>
              <a:off x="14595920" y="7572122"/>
              <a:ext cx="2123087" cy="2123082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  <p:sp>
          <p:nvSpPr>
            <p:cNvPr id="34" name="TextBox 33"/>
            <p:cNvSpPr txBox="1"/>
            <p:nvPr/>
          </p:nvSpPr>
          <p:spPr>
            <a:xfrm>
              <a:off x="14947743" y="8033499"/>
              <a:ext cx="14194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200" dirty="0" smtClean="0"/>
                <a:t>HG</a:t>
              </a:r>
              <a:endParaRPr lang="en-IN" sz="7200" dirty="0"/>
            </a:p>
          </p:txBody>
        </p:sp>
      </p:grpSp>
      <p:sp>
        <p:nvSpPr>
          <p:cNvPr id="36" name="TextBox 41">
            <a:extLst>
              <a:ext uri="{FF2B5EF4-FFF2-40B4-BE49-F238E27FC236}">
                <a16:creationId xmlns:lc="http://schemas.openxmlformats.org/drawingml/2006/lockedCanvas" xmlns:a16="http://schemas.microsoft.com/office/drawing/2014/main" xmlns="" id="{99AA8509-CBBA-025B-D093-9AD671F7A11B}"/>
              </a:ext>
            </a:extLst>
          </p:cNvPr>
          <p:cNvSpPr txBox="1"/>
          <p:nvPr/>
        </p:nvSpPr>
        <p:spPr>
          <a:xfrm>
            <a:off x="14563797" y="7704185"/>
            <a:ext cx="4038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Harshit Gahlaut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lc="http://schemas.openxmlformats.org/drawingml/2006/lockedCanvas" xmlns:a16="http://schemas.microsoft.com/office/drawing/2014/main" xmlns="" id="{AAD2BE24-3489-2C9B-6F10-DA61BE40F4DD}"/>
              </a:ext>
            </a:extLst>
          </p:cNvPr>
          <p:cNvSpPr txBox="1"/>
          <p:nvPr/>
        </p:nvSpPr>
        <p:spPr>
          <a:xfrm>
            <a:off x="3998781" y="1461965"/>
            <a:ext cx="327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0">
            <a:extLst>
              <a:ext uri="{FF2B5EF4-FFF2-40B4-BE49-F238E27FC236}">
                <a16:creationId xmlns:lc="http://schemas.openxmlformats.org/drawingml/2006/lockedCanvas" xmlns:a16="http://schemas.microsoft.com/office/drawing/2014/main" xmlns="" id="{D61697C3-0920-705F-B963-15C3EC7181B6}"/>
              </a:ext>
            </a:extLst>
          </p:cNvPr>
          <p:cNvSpPr txBox="1"/>
          <p:nvPr/>
        </p:nvSpPr>
        <p:spPr>
          <a:xfrm>
            <a:off x="5842782" y="3051196"/>
            <a:ext cx="3788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lc="http://schemas.openxmlformats.org/drawingml/2006/lockedCanvas" xmlns:a16="http://schemas.microsoft.com/office/drawing/2014/main" xmlns="" id="{EF9BC5CE-7E28-1B22-672C-A02491C4744F}"/>
              </a:ext>
            </a:extLst>
          </p:cNvPr>
          <p:cNvSpPr txBox="1"/>
          <p:nvPr/>
        </p:nvSpPr>
        <p:spPr>
          <a:xfrm>
            <a:off x="7801410" y="4653715"/>
            <a:ext cx="3349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</a:t>
            </a:r>
          </a:p>
        </p:txBody>
      </p:sp>
      <p:sp>
        <p:nvSpPr>
          <p:cNvPr id="44" name="TextBox 44">
            <a:extLst>
              <a:ext uri="{FF2B5EF4-FFF2-40B4-BE49-F238E27FC236}">
                <a16:creationId xmlns:lc="http://schemas.openxmlformats.org/drawingml/2006/lockedCanvas" xmlns:a16="http://schemas.microsoft.com/office/drawing/2014/main" xmlns="" id="{CEBA0FBE-D4B7-CB18-E168-0741F57C71FA}"/>
              </a:ext>
            </a:extLst>
          </p:cNvPr>
          <p:cNvSpPr txBox="1"/>
          <p:nvPr/>
        </p:nvSpPr>
        <p:spPr>
          <a:xfrm>
            <a:off x="9575184" y="6374309"/>
            <a:ext cx="3029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45" name="TextBox 46">
            <a:extLst>
              <a:ext uri="{FF2B5EF4-FFF2-40B4-BE49-F238E27FC236}">
                <a16:creationId xmlns:lc="http://schemas.openxmlformats.org/drawingml/2006/lockedCanvas" xmlns:a16="http://schemas.microsoft.com/office/drawing/2014/main" xmlns="" id="{BF137489-9B88-0FAB-927B-37D6BA8C9C66}"/>
              </a:ext>
            </a:extLst>
          </p:cNvPr>
          <p:cNvSpPr txBox="1"/>
          <p:nvPr/>
        </p:nvSpPr>
        <p:spPr>
          <a:xfrm>
            <a:off x="11425954" y="8045791"/>
            <a:ext cx="2696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BF1757EB-BE6D-456B-AAE1-9199DF89AC44}"/>
              </a:ext>
            </a:extLst>
          </p:cNvPr>
          <p:cNvSpPr txBox="1"/>
          <p:nvPr/>
        </p:nvSpPr>
        <p:spPr>
          <a:xfrm>
            <a:off x="1530402" y="4961612"/>
            <a:ext cx="3632723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80"/>
              </a:lnSpc>
            </a:pPr>
            <a:r>
              <a:rPr lang="en-US" sz="7200" spc="-72" dirty="0">
                <a:latin typeface="Gadugi" panose="020B0502040204020203" pitchFamily="34" charset="0"/>
                <a:ea typeface="Gadugi" panose="020B0502040204020203" pitchFamily="34" charset="0"/>
              </a:rPr>
              <a:t>16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DEC18DCB-822A-4D81-B43D-EA065F5C2E6C}"/>
              </a:ext>
            </a:extLst>
          </p:cNvPr>
          <p:cNvSpPr txBox="1"/>
          <p:nvPr/>
        </p:nvSpPr>
        <p:spPr>
          <a:xfrm>
            <a:off x="1796906" y="3865610"/>
            <a:ext cx="3632723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359"/>
              </a:lnSpc>
            </a:pPr>
            <a:r>
              <a:rPr lang="en-US" sz="2400" spc="-24" dirty="0">
                <a:latin typeface="+mj-lt"/>
                <a:ea typeface="Gadugi" panose="020B0502040204020203" pitchFamily="34" charset="0"/>
              </a:rPr>
              <a:t>UNIQUE</a:t>
            </a:r>
          </a:p>
          <a:p>
            <a:pPr algn="ctr">
              <a:lnSpc>
                <a:spcPts val="3359"/>
              </a:lnSpc>
            </a:pPr>
            <a:r>
              <a:rPr lang="en-US" sz="2400" spc="-24" dirty="0">
                <a:latin typeface="+mj-lt"/>
                <a:ea typeface="Gadugi" panose="020B0502040204020203" pitchFamily="34" charset="0"/>
              </a:rPr>
              <a:t>CATEGORIES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5A536B-2824-40DA-8730-BFF135AAB6BA}"/>
              </a:ext>
            </a:extLst>
          </p:cNvPr>
          <p:cNvSpPr txBox="1"/>
          <p:nvPr/>
        </p:nvSpPr>
        <p:spPr>
          <a:xfrm>
            <a:off x="6612437" y="3865610"/>
            <a:ext cx="3884010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359"/>
              </a:lnSpc>
            </a:pPr>
            <a:r>
              <a:rPr lang="en-US" sz="2400" spc="-24" dirty="0">
                <a:latin typeface="+mj-lt"/>
                <a:ea typeface="Gadugi" panose="020B0502040204020203" pitchFamily="34" charset="0"/>
              </a:rPr>
              <a:t>REACTIONS TO "ANIMAL"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67347A7-B6F4-43D9-AA7B-ECF01491A9FE}"/>
              </a:ext>
            </a:extLst>
          </p:cNvPr>
          <p:cNvSpPr txBox="1"/>
          <p:nvPr/>
        </p:nvSpPr>
        <p:spPr>
          <a:xfrm>
            <a:off x="6219801" y="4978846"/>
            <a:ext cx="4669281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80"/>
              </a:lnSpc>
            </a:pPr>
            <a:r>
              <a:rPr lang="en-US" sz="7200" spc="-72" dirty="0">
                <a:latin typeface="Gadugi" panose="020B0502040204020203" pitchFamily="34" charset="0"/>
                <a:ea typeface="Gadugi" panose="020B0502040204020203" pitchFamily="34" charset="0"/>
              </a:rPr>
              <a:t>1897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362261D6-A523-498E-A2EF-057B81267770}"/>
              </a:ext>
            </a:extLst>
          </p:cNvPr>
          <p:cNvSpPr txBox="1"/>
          <p:nvPr/>
        </p:nvSpPr>
        <p:spPr>
          <a:xfrm>
            <a:off x="12039600" y="3865610"/>
            <a:ext cx="3884010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359"/>
              </a:lnSpc>
            </a:pPr>
            <a:r>
              <a:rPr lang="en-US" sz="2400" spc="-24" dirty="0">
                <a:latin typeface="+mj-lt"/>
                <a:ea typeface="Gadugi" panose="020B0502040204020203" pitchFamily="34" charset="0"/>
              </a:rPr>
              <a:t>MONTH WITH </a:t>
            </a:r>
          </a:p>
          <a:p>
            <a:pPr algn="ctr">
              <a:lnSpc>
                <a:spcPts val="3359"/>
              </a:lnSpc>
            </a:pPr>
            <a:r>
              <a:rPr lang="en-US" sz="2400" spc="-24" dirty="0">
                <a:latin typeface="+mj-lt"/>
                <a:ea typeface="Gadugi" panose="020B0502040204020203" pitchFamily="34" charset="0"/>
              </a:rPr>
              <a:t>MOST POSTS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74F02E9-55C1-42F5-91B5-1A4480BA41CC}"/>
              </a:ext>
            </a:extLst>
          </p:cNvPr>
          <p:cNvSpPr txBox="1"/>
          <p:nvPr/>
        </p:nvSpPr>
        <p:spPr>
          <a:xfrm>
            <a:off x="11680585" y="4999737"/>
            <a:ext cx="4669281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80"/>
              </a:lnSpc>
            </a:pPr>
            <a:r>
              <a:rPr lang="en-US" sz="7200" spc="-72" dirty="0" smtClean="0">
                <a:latin typeface="Gadugi" panose="020B0502040204020203" pitchFamily="34" charset="0"/>
                <a:ea typeface="Gadugi" panose="020B0502040204020203" pitchFamily="34" charset="0"/>
              </a:rPr>
              <a:t>May</a:t>
            </a:r>
            <a:endParaRPr lang="en-US" sz="7200" spc="-72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18" y="855484"/>
            <a:ext cx="14375631" cy="84653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93" y="589388"/>
            <a:ext cx="15544596" cy="906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399</Words>
  <Application>Microsoft Office PowerPoint</Application>
  <PresentationFormat>Custom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Graphik Regular</vt:lpstr>
      <vt:lpstr>Clear Sans Regular Bold</vt:lpstr>
      <vt:lpstr>Arial</vt:lpstr>
      <vt:lpstr>Calibri</vt:lpstr>
      <vt:lpstr>Constantia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Sanchit Gahlaut</cp:lastModifiedBy>
  <cp:revision>16</cp:revision>
  <dcterms:created xsi:type="dcterms:W3CDTF">2006-08-16T00:00:00Z</dcterms:created>
  <dcterms:modified xsi:type="dcterms:W3CDTF">2024-05-22T07:25:00Z</dcterms:modified>
  <dc:identifier>DAEhDyfaYKE</dc:identifier>
</cp:coreProperties>
</file>