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Condensed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9lcDitbbCVKq7/Zgx5Ybbxlv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CondensedLight-bold.fntdata"/><Relationship Id="rId23" Type="http://schemas.openxmlformats.org/officeDocument/2006/relationships/font" Target="fonts/RobotoCondensed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Light-boldItalic.fntdata"/><Relationship Id="rId25" Type="http://schemas.openxmlformats.org/officeDocument/2006/relationships/font" Target="fonts/RobotoCondensedLigh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3b560b6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9c3b560b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c3b560b65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9c3b560b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3b560b65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9c3b560b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9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Google Shape;3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1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4nNqqWTZnDqDAz3cRDWPDGf5bdKSZ45Z38Ccwi944UA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>
                <a:solidFill>
                  <a:srgbClr val="00B050"/>
                </a:solidFill>
              </a:rPr>
              <a:t>ALGO</a:t>
            </a:r>
            <a:r>
              <a:rPr b="1" lang="en">
                <a:solidFill>
                  <a:srgbClr val="93C47D"/>
                </a:solidFill>
              </a:rPr>
              <a:t>VISUALISER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highlight>
                  <a:srgbClr val="F1C232"/>
                </a:highlight>
              </a:rPr>
              <a:t>Visualise and Learn</a:t>
            </a:r>
            <a:endParaRPr b="1" sz="2000">
              <a:highlight>
                <a:srgbClr val="F1C23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3b560b65_0_5"/>
          <p:cNvSpPr txBox="1"/>
          <p:nvPr>
            <p:ph type="title"/>
          </p:nvPr>
        </p:nvSpPr>
        <p:spPr>
          <a:xfrm>
            <a:off x="1233050" y="3422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highlight>
                  <a:srgbClr val="93C47D"/>
                </a:highlight>
              </a:rPr>
              <a:t>INTRODUCTION  </a:t>
            </a:r>
            <a:endParaRPr sz="2500">
              <a:highlight>
                <a:srgbClr val="93C47D"/>
              </a:highlight>
            </a:endParaRPr>
          </a:p>
        </p:txBody>
      </p:sp>
      <p:sp>
        <p:nvSpPr>
          <p:cNvPr id="141" name="Google Shape;141;g9c3b560b65_0_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It is often said that the what you see is what you learn the best . </a:t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Keeping this is mind we aim to help students learn sorting and</a:t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searching techniques and their working by visualising them.</a:t>
            </a:r>
            <a:endParaRPr sz="2000"/>
          </a:p>
        </p:txBody>
      </p:sp>
      <p:pic>
        <p:nvPicPr>
          <p:cNvPr id="142" name="Google Shape;142;g9c3b560b6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510" y="2781381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9c3b560b65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500" y="2781381"/>
            <a:ext cx="3025051" cy="170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1233050" y="3422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highlight>
                  <a:srgbClr val="93C47D"/>
                </a:highlight>
              </a:rPr>
              <a:t>PROBLEM STATEMENT</a:t>
            </a:r>
            <a:r>
              <a:rPr lang="en" sz="2500">
                <a:highlight>
                  <a:srgbClr val="93C47D"/>
                </a:highlight>
              </a:rPr>
              <a:t>  </a:t>
            </a:r>
            <a:endParaRPr sz="2500">
              <a:highlight>
                <a:srgbClr val="93C47D"/>
              </a:highlight>
            </a:endParaRPr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Some students have difficulty in translating the algorithms into dynamic behaviour of data structures in executable programs . The text of an algorithm is generally short and some students find it difficult to comprehend . Some students are comfortable with one data structure but not comfortable with another .</a:t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92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Condensed Light"/>
              <a:buChar char="●"/>
            </a:pPr>
            <a:r>
              <a:rPr lang="en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Many students learn the text of an algorithm without knowing its actual working and implementation . In doing so they might score well in college offline exams but fail when asked for a practical .</a:t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3b560b65_0_14"/>
          <p:cNvSpPr txBox="1"/>
          <p:nvPr>
            <p:ph type="title"/>
          </p:nvPr>
        </p:nvSpPr>
        <p:spPr>
          <a:xfrm>
            <a:off x="262100" y="512775"/>
            <a:ext cx="8196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highlight>
                  <a:srgbClr val="93C47D"/>
                </a:highlight>
              </a:rPr>
              <a:t>DESIGN AND IMPLEMENTATION</a:t>
            </a:r>
            <a:r>
              <a:rPr lang="en" sz="2500">
                <a:highlight>
                  <a:srgbClr val="93C47D"/>
                </a:highlight>
              </a:rPr>
              <a:t>  </a:t>
            </a:r>
            <a:endParaRPr sz="2500">
              <a:highlight>
                <a:srgbClr val="93C47D"/>
              </a:highlight>
            </a:endParaRPr>
          </a:p>
        </p:txBody>
      </p:sp>
      <p:sp>
        <p:nvSpPr>
          <p:cNvPr id="155" name="Google Shape;155;g9c3b560b65_0_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project is a pure development project and is made using html , css , javascript , sorting and searching algorithm etc . To see the visualization of any algorithm user must decide b/w sorting and searching techniques . According to his/her choice the user will be directed to select a random array or enter his own array . If use choosed searching then he/she will be requested to choose a number to be searched else it will direct them to choosing algorithm where after choosing the algorithm they will see visualization and then the final result</a:t>
            </a:r>
            <a:r>
              <a:rPr lang="en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3785300" y="180475"/>
            <a:ext cx="1173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3785300" y="644550"/>
            <a:ext cx="1173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ACTION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1323075" y="1057050"/>
            <a:ext cx="1173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6449899" y="1186000"/>
            <a:ext cx="1250276" cy="29293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1323075" y="1186000"/>
            <a:ext cx="1173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55175" y="1877525"/>
            <a:ext cx="1173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ARRAY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2582425" y="1759200"/>
            <a:ext cx="1267800" cy="3889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 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ARRAY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1409425" y="2468225"/>
            <a:ext cx="1171200" cy="3714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ALGORITHM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178325" y="3144677"/>
            <a:ext cx="7508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999822" y="3159368"/>
            <a:ext cx="654357" cy="25590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771075" y="3159750"/>
            <a:ext cx="641204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2529325" y="3159750"/>
            <a:ext cx="475438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3170379" y="3159750"/>
            <a:ext cx="561412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1409425" y="3800863"/>
            <a:ext cx="1173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VISUALISATION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1560625" y="4351725"/>
            <a:ext cx="8706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4287800" y="489750"/>
            <a:ext cx="168000" cy="1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911925" y="4092950"/>
            <a:ext cx="168000" cy="23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4"/>
          <p:cNvCxnSpPr>
            <a:stCxn id="161" idx="2"/>
            <a:endCxn id="163" idx="0"/>
          </p:cNvCxnSpPr>
          <p:nvPr/>
        </p:nvCxnSpPr>
        <p:spPr>
          <a:xfrm flipH="1" rot="-5400000">
            <a:off x="5588000" y="-301050"/>
            <a:ext cx="270900" cy="27033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4"/>
          <p:cNvCxnSpPr>
            <a:stCxn id="161" idx="2"/>
            <a:endCxn id="164" idx="0"/>
          </p:cNvCxnSpPr>
          <p:nvPr/>
        </p:nvCxnSpPr>
        <p:spPr>
          <a:xfrm rot="5400000">
            <a:off x="3005300" y="-180450"/>
            <a:ext cx="270900" cy="24621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4"/>
          <p:cNvCxnSpPr>
            <a:stCxn id="164" idx="2"/>
            <a:endCxn id="165" idx="0"/>
          </p:cNvCxnSpPr>
          <p:nvPr/>
        </p:nvCxnSpPr>
        <p:spPr>
          <a:xfrm rot="5400000">
            <a:off x="1065225" y="1033150"/>
            <a:ext cx="420900" cy="1267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4"/>
          <p:cNvCxnSpPr>
            <a:stCxn id="164" idx="2"/>
            <a:endCxn id="166" idx="0"/>
          </p:cNvCxnSpPr>
          <p:nvPr/>
        </p:nvCxnSpPr>
        <p:spPr>
          <a:xfrm flipH="1" rot="-5400000">
            <a:off x="2411625" y="954550"/>
            <a:ext cx="302700" cy="13068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4"/>
          <p:cNvCxnSpPr>
            <a:stCxn id="165" idx="2"/>
            <a:endCxn id="167" idx="0"/>
          </p:cNvCxnSpPr>
          <p:nvPr/>
        </p:nvCxnSpPr>
        <p:spPr>
          <a:xfrm flipH="1" rot="-5400000">
            <a:off x="1158275" y="1631525"/>
            <a:ext cx="320100" cy="135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4"/>
          <p:cNvCxnSpPr>
            <a:stCxn id="166" idx="2"/>
            <a:endCxn id="167" idx="0"/>
          </p:cNvCxnSpPr>
          <p:nvPr/>
        </p:nvCxnSpPr>
        <p:spPr>
          <a:xfrm rot="5400000">
            <a:off x="2445625" y="1697525"/>
            <a:ext cx="320100" cy="122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4"/>
          <p:cNvCxnSpPr>
            <a:stCxn id="167" idx="2"/>
            <a:endCxn id="168" idx="0"/>
          </p:cNvCxnSpPr>
          <p:nvPr/>
        </p:nvCxnSpPr>
        <p:spPr>
          <a:xfrm rot="5400000">
            <a:off x="1121875" y="2271588"/>
            <a:ext cx="305100" cy="1441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4"/>
          <p:cNvCxnSpPr>
            <a:stCxn id="167" idx="2"/>
            <a:endCxn id="169" idx="0"/>
          </p:cNvCxnSpPr>
          <p:nvPr/>
        </p:nvCxnSpPr>
        <p:spPr>
          <a:xfrm rot="5400000">
            <a:off x="1501075" y="2665488"/>
            <a:ext cx="319800" cy="6681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4"/>
          <p:cNvCxnSpPr>
            <a:stCxn id="167" idx="2"/>
            <a:endCxn id="170" idx="0"/>
          </p:cNvCxnSpPr>
          <p:nvPr/>
        </p:nvCxnSpPr>
        <p:spPr>
          <a:xfrm flipH="1" rot="-5400000">
            <a:off x="1883275" y="2951388"/>
            <a:ext cx="320100" cy="96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4"/>
          <p:cNvCxnSpPr>
            <a:stCxn id="167" idx="2"/>
            <a:endCxn id="171" idx="0"/>
          </p:cNvCxnSpPr>
          <p:nvPr/>
        </p:nvCxnSpPr>
        <p:spPr>
          <a:xfrm flipH="1" rot="-5400000">
            <a:off x="2220925" y="2613738"/>
            <a:ext cx="320100" cy="771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4"/>
          <p:cNvCxnSpPr>
            <a:stCxn id="167" idx="2"/>
            <a:endCxn id="172" idx="0"/>
          </p:cNvCxnSpPr>
          <p:nvPr/>
        </p:nvCxnSpPr>
        <p:spPr>
          <a:xfrm flipH="1" rot="-5400000">
            <a:off x="2563075" y="2271588"/>
            <a:ext cx="320100" cy="1456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4"/>
          <p:cNvCxnSpPr>
            <a:stCxn id="168" idx="2"/>
            <a:endCxn id="173" idx="0"/>
          </p:cNvCxnSpPr>
          <p:nvPr/>
        </p:nvCxnSpPr>
        <p:spPr>
          <a:xfrm flipH="1" rot="-5400000">
            <a:off x="1082025" y="2886977"/>
            <a:ext cx="385500" cy="14421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4"/>
          <p:cNvCxnSpPr>
            <a:stCxn id="169" idx="2"/>
            <a:endCxn id="173" idx="0"/>
          </p:cNvCxnSpPr>
          <p:nvPr/>
        </p:nvCxnSpPr>
        <p:spPr>
          <a:xfrm flipH="1" rot="-5400000">
            <a:off x="1468750" y="3273527"/>
            <a:ext cx="385500" cy="6690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4"/>
          <p:cNvCxnSpPr>
            <a:stCxn id="171" idx="2"/>
            <a:endCxn id="173" idx="0"/>
          </p:cNvCxnSpPr>
          <p:nvPr/>
        </p:nvCxnSpPr>
        <p:spPr>
          <a:xfrm rot="5400000">
            <a:off x="2196294" y="3230100"/>
            <a:ext cx="370500" cy="771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4"/>
          <p:cNvCxnSpPr>
            <a:stCxn id="172" idx="2"/>
            <a:endCxn id="173" idx="0"/>
          </p:cNvCxnSpPr>
          <p:nvPr/>
        </p:nvCxnSpPr>
        <p:spPr>
          <a:xfrm rot="5400000">
            <a:off x="2538185" y="2887950"/>
            <a:ext cx="370500" cy="1455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4"/>
          <p:cNvCxnSpPr>
            <a:stCxn id="170" idx="2"/>
            <a:endCxn id="173" idx="0"/>
          </p:cNvCxnSpPr>
          <p:nvPr/>
        </p:nvCxnSpPr>
        <p:spPr>
          <a:xfrm rot="5400000">
            <a:off x="1858577" y="3567750"/>
            <a:ext cx="370500" cy="95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4"/>
          <p:cNvSpPr/>
          <p:nvPr/>
        </p:nvSpPr>
        <p:spPr>
          <a:xfrm>
            <a:off x="5363950" y="1759200"/>
            <a:ext cx="1173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ARRAY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7700175" y="1759200"/>
            <a:ext cx="1173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ARRAY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6467266" y="2765637"/>
            <a:ext cx="1215600" cy="37141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ALGORITHM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6691275" y="2298450"/>
            <a:ext cx="7584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NUMBER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5162859" y="3564287"/>
            <a:ext cx="615966" cy="3200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6063325" y="3547763"/>
            <a:ext cx="627949" cy="29678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7603875" y="3564538"/>
            <a:ext cx="521484" cy="31984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JUMP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8362125" y="3564538"/>
            <a:ext cx="447402" cy="31984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4"/>
          <p:cNvCxnSpPr>
            <a:endCxn id="197" idx="0"/>
          </p:cNvCxnSpPr>
          <p:nvPr/>
        </p:nvCxnSpPr>
        <p:spPr>
          <a:xfrm flipH="1">
            <a:off x="5470842" y="3244487"/>
            <a:ext cx="1599600" cy="31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4"/>
          <p:cNvCxnSpPr>
            <a:endCxn id="198" idx="0"/>
          </p:cNvCxnSpPr>
          <p:nvPr/>
        </p:nvCxnSpPr>
        <p:spPr>
          <a:xfrm flipH="1">
            <a:off x="6377299" y="3227663"/>
            <a:ext cx="669300" cy="32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4"/>
          <p:cNvCxnSpPr>
            <a:endCxn id="199" idx="0"/>
          </p:cNvCxnSpPr>
          <p:nvPr/>
        </p:nvCxnSpPr>
        <p:spPr>
          <a:xfrm>
            <a:off x="7070217" y="3244438"/>
            <a:ext cx="794400" cy="32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4"/>
          <p:cNvCxnSpPr>
            <a:endCxn id="200" idx="0"/>
          </p:cNvCxnSpPr>
          <p:nvPr/>
        </p:nvCxnSpPr>
        <p:spPr>
          <a:xfrm>
            <a:off x="7070526" y="3244438"/>
            <a:ext cx="1515300" cy="32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4"/>
          <p:cNvCxnSpPr>
            <a:stCxn id="197" idx="2"/>
          </p:cNvCxnSpPr>
          <p:nvPr/>
        </p:nvCxnSpPr>
        <p:spPr>
          <a:xfrm flipH="1" rot="-5400000">
            <a:off x="6109992" y="3245236"/>
            <a:ext cx="321300" cy="159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4"/>
          <p:cNvCxnSpPr>
            <a:stCxn id="198" idx="2"/>
          </p:cNvCxnSpPr>
          <p:nvPr/>
        </p:nvCxnSpPr>
        <p:spPr>
          <a:xfrm flipH="1" rot="-5400000">
            <a:off x="6539749" y="3682099"/>
            <a:ext cx="344400" cy="66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4"/>
          <p:cNvCxnSpPr>
            <a:stCxn id="199" idx="2"/>
          </p:cNvCxnSpPr>
          <p:nvPr/>
        </p:nvCxnSpPr>
        <p:spPr>
          <a:xfrm rot="5400000">
            <a:off x="7306767" y="3647835"/>
            <a:ext cx="321300" cy="79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4"/>
          <p:cNvCxnSpPr>
            <a:stCxn id="200" idx="2"/>
          </p:cNvCxnSpPr>
          <p:nvPr/>
        </p:nvCxnSpPr>
        <p:spPr>
          <a:xfrm rot="5400000">
            <a:off x="7667526" y="3287384"/>
            <a:ext cx="321300" cy="151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4"/>
          <p:cNvCxnSpPr>
            <a:stCxn id="163" idx="2"/>
            <a:endCxn id="193" idx="0"/>
          </p:cNvCxnSpPr>
          <p:nvPr/>
        </p:nvCxnSpPr>
        <p:spPr>
          <a:xfrm rot="5400000">
            <a:off x="6372587" y="1056688"/>
            <a:ext cx="280200" cy="11247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4"/>
          <p:cNvCxnSpPr>
            <a:stCxn id="163" idx="2"/>
            <a:endCxn id="194" idx="0"/>
          </p:cNvCxnSpPr>
          <p:nvPr/>
        </p:nvCxnSpPr>
        <p:spPr>
          <a:xfrm flipH="1" rot="-5400000">
            <a:off x="7540787" y="1013188"/>
            <a:ext cx="280200" cy="12117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4"/>
          <p:cNvCxnSpPr>
            <a:stCxn id="193" idx="2"/>
            <a:endCxn id="196" idx="0"/>
          </p:cNvCxnSpPr>
          <p:nvPr/>
        </p:nvCxnSpPr>
        <p:spPr>
          <a:xfrm flipH="1" rot="-5400000">
            <a:off x="6376000" y="1604250"/>
            <a:ext cx="268800" cy="11199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4"/>
          <p:cNvCxnSpPr>
            <a:stCxn id="194" idx="2"/>
            <a:endCxn id="196" idx="0"/>
          </p:cNvCxnSpPr>
          <p:nvPr/>
        </p:nvCxnSpPr>
        <p:spPr>
          <a:xfrm rot="5400000">
            <a:off x="7544175" y="1556100"/>
            <a:ext cx="268800" cy="12162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"/>
          <p:cNvCxnSpPr>
            <a:stCxn id="196" idx="2"/>
            <a:endCxn id="195" idx="0"/>
          </p:cNvCxnSpPr>
          <p:nvPr/>
        </p:nvCxnSpPr>
        <p:spPr>
          <a:xfrm>
            <a:off x="7070475" y="2569050"/>
            <a:ext cx="45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"/>
          <p:cNvCxnSpPr/>
          <p:nvPr/>
        </p:nvCxnSpPr>
        <p:spPr>
          <a:xfrm>
            <a:off x="7059750" y="3104338"/>
            <a:ext cx="21225" cy="1907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4"/>
          <p:cNvSpPr/>
          <p:nvPr/>
        </p:nvSpPr>
        <p:spPr>
          <a:xfrm>
            <a:off x="6483675" y="4295338"/>
            <a:ext cx="1173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VISUALISATION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6634875" y="4846200"/>
            <a:ext cx="8706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6986175" y="4587425"/>
            <a:ext cx="168000" cy="23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4"/>
          <p:cNvCxnSpPr/>
          <p:nvPr/>
        </p:nvCxnSpPr>
        <p:spPr>
          <a:xfrm rot="10800000">
            <a:off x="7148075" y="4205638"/>
            <a:ext cx="0" cy="5541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4"/>
          <p:cNvSpPr/>
          <p:nvPr/>
        </p:nvSpPr>
        <p:spPr>
          <a:xfrm>
            <a:off x="389315" y="174137"/>
            <a:ext cx="1772719" cy="420913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FLOW CHART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1297500" y="393750"/>
            <a:ext cx="70389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u="sng">
                <a:solidFill>
                  <a:srgbClr val="FFFFFF"/>
                </a:solidFill>
                <a:highlight>
                  <a:srgbClr val="93C47D"/>
                </a:highlight>
              </a:rPr>
              <a:t>FEATURES</a:t>
            </a:r>
            <a:r>
              <a:rPr b="1" lang="en">
                <a:solidFill>
                  <a:srgbClr val="FFFFFF"/>
                </a:solidFill>
                <a:highlight>
                  <a:srgbClr val="93C47D"/>
                </a:highlight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93C47D"/>
                </a:highlight>
              </a:rPr>
              <a:t>:</a:t>
            </a:r>
            <a:endParaRPr>
              <a:solidFill>
                <a:srgbClr val="FFFFFF"/>
              </a:solidFill>
              <a:highlight>
                <a:srgbClr val="93C47D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Char char="●"/>
            </a:pPr>
            <a:r>
              <a:rPr lang="en" sz="2000">
                <a:solidFill>
                  <a:srgbClr val="C9DAF8"/>
                </a:solidFill>
              </a:rPr>
              <a:t>Visualisation of sorting algorithms</a:t>
            </a:r>
            <a:endParaRPr sz="2000">
              <a:solidFill>
                <a:srgbClr val="C9DAF8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Char char="●"/>
            </a:pPr>
            <a:r>
              <a:rPr lang="en" sz="2000">
                <a:solidFill>
                  <a:srgbClr val="C9DAF8"/>
                </a:solidFill>
              </a:rPr>
              <a:t>Visualisation of searching algorithms</a:t>
            </a:r>
            <a:endParaRPr sz="2000">
              <a:solidFill>
                <a:srgbClr val="C9DAF8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Char char="●"/>
            </a:pPr>
            <a:r>
              <a:rPr lang="en" sz="2000">
                <a:solidFill>
                  <a:srgbClr val="C9DAF8"/>
                </a:solidFill>
              </a:rPr>
              <a:t>Time complexity , pseudo code and complete code of algorithms.</a:t>
            </a:r>
            <a:endParaRPr sz="2000">
              <a:solidFill>
                <a:srgbClr val="C9DAF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225" name="Google Shape;225;p5"/>
          <p:cNvSpPr txBox="1"/>
          <p:nvPr>
            <p:ph idx="1" type="body"/>
          </p:nvPr>
        </p:nvSpPr>
        <p:spPr>
          <a:xfrm>
            <a:off x="1297500" y="2861350"/>
            <a:ext cx="70389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400" u="sng">
                <a:solidFill>
                  <a:srgbClr val="FFFFFF"/>
                </a:solidFill>
                <a:highlight>
                  <a:srgbClr val="93C47D"/>
                </a:highlight>
                <a:latin typeface="Montserrat"/>
                <a:ea typeface="Montserrat"/>
                <a:cs typeface="Montserrat"/>
                <a:sym typeface="Montserrat"/>
              </a:rPr>
              <a:t>TECHNOLOGY USED</a:t>
            </a:r>
            <a:r>
              <a:rPr b="1" lang="en" sz="2400">
                <a:solidFill>
                  <a:srgbClr val="FFFFFF"/>
                </a:solidFill>
                <a:highlight>
                  <a:srgbClr val="93C47D"/>
                </a:highlight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1" sz="2400">
              <a:solidFill>
                <a:srgbClr val="FFFFFF"/>
              </a:solidFill>
              <a:highlight>
                <a:srgbClr val="93C47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C9DAF8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solidFill>
                <a:srgbClr val="C9DAF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C9DAF8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solidFill>
                <a:srgbClr val="C9DAF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C9DAF8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2000">
              <a:solidFill>
                <a:srgbClr val="C9DAF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C9DAF8"/>
                </a:solidFill>
                <a:latin typeface="Montserrat"/>
                <a:ea typeface="Montserrat"/>
                <a:cs typeface="Montserrat"/>
                <a:sym typeface="Montserrat"/>
              </a:rPr>
              <a:t>SVG</a:t>
            </a:r>
            <a:endParaRPr sz="2000">
              <a:solidFill>
                <a:srgbClr val="C9DAF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C9DAF8"/>
                </a:solidFill>
                <a:latin typeface="Montserrat"/>
                <a:ea typeface="Montserrat"/>
                <a:cs typeface="Montserrat"/>
                <a:sym typeface="Montserrat"/>
              </a:rPr>
              <a:t>REACT JS and D3</a:t>
            </a:r>
            <a:endParaRPr sz="2000">
              <a:solidFill>
                <a:srgbClr val="C9DAF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type="title"/>
          </p:nvPr>
        </p:nvSpPr>
        <p:spPr>
          <a:xfrm>
            <a:off x="863700" y="30745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u="sng">
                <a:solidFill>
                  <a:srgbClr val="FFD966"/>
                </a:solidFill>
              </a:rPr>
              <a:t>SCREENSHOTS</a:t>
            </a:r>
            <a:endParaRPr b="1" u="sng">
              <a:solidFill>
                <a:srgbClr val="FFD966"/>
              </a:solidFill>
            </a:endParaRPr>
          </a:p>
        </p:txBody>
      </p:sp>
      <p:pic>
        <p:nvPicPr>
          <p:cNvPr id="231" name="Google Shape;2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75" y="231700"/>
            <a:ext cx="4429802" cy="208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2600" y="2771551"/>
            <a:ext cx="4151398" cy="19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c3b560b65_0_24"/>
          <p:cNvSpPr txBox="1"/>
          <p:nvPr>
            <p:ph type="title"/>
          </p:nvPr>
        </p:nvSpPr>
        <p:spPr>
          <a:xfrm>
            <a:off x="1784150" y="728750"/>
            <a:ext cx="8196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500">
                <a:highlight>
                  <a:srgbClr val="93C47D"/>
                </a:highlight>
              </a:rPr>
              <a:t>REPORT</a:t>
            </a:r>
            <a:r>
              <a:rPr lang="en" sz="2500">
                <a:highlight>
                  <a:srgbClr val="93C47D"/>
                </a:highlight>
              </a:rPr>
              <a:t>  </a:t>
            </a:r>
            <a:endParaRPr sz="2500">
              <a:highlight>
                <a:srgbClr val="93C47D"/>
              </a:highlight>
            </a:endParaRPr>
          </a:p>
        </p:txBody>
      </p:sp>
      <p:sp>
        <p:nvSpPr>
          <p:cNvPr id="238" name="Google Shape;238;g9c3b560b65_0_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 view report , click here - </a:t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https://docs.google.com/document/d/14nNqqWTZnDqDAz3cRDWPDGf5bdKSZ45Z38Ccwi944UA/edit?usp=sharing</a:t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639178" y="42929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 u="sng">
                <a:solidFill>
                  <a:srgbClr val="C9DAF8"/>
                </a:solidFill>
              </a:rPr>
              <a:t>PROJECT MEMBERS</a:t>
            </a:r>
            <a:endParaRPr b="1" sz="2500" u="sng">
              <a:solidFill>
                <a:srgbClr val="C9DAF8"/>
              </a:solidFill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1137694" y="1385175"/>
            <a:ext cx="5826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SARISHTY GUPTA</a:t>
            </a:r>
            <a:endParaRPr b="0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3236499" y="1834315"/>
            <a:ext cx="3403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Superviser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781625" y="2900450"/>
            <a:ext cx="184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Sahil Rastogi</a:t>
            </a:r>
            <a:endParaRPr b="0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3242638" y="2900450"/>
            <a:ext cx="207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Shubham Gupta</a:t>
            </a:r>
            <a:endParaRPr b="0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5933450" y="2900450"/>
            <a:ext cx="25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Prashant Kartikay</a:t>
            </a:r>
            <a:endParaRPr b="0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910625" y="3261425"/>
            <a:ext cx="190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18104059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B12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3473638" y="3261425"/>
            <a:ext cx="190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18103264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B8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6251450" y="3261425"/>
            <a:ext cx="190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18103315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B8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