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08"/>
  </p:normalViewPr>
  <p:slideViewPr>
    <p:cSldViewPr snapToGrid="0" snapToObjects="1">
      <p:cViewPr varScale="1">
        <p:scale>
          <a:sx n="83" d="100"/>
          <a:sy n="83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033A3-F649-499A-8C20-4C4A94CB64F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918DBEF-F121-4B27-A4F1-E76BE0DDF1FD}">
      <dgm:prSet custT="1"/>
      <dgm:spPr/>
      <dgm:t>
        <a:bodyPr/>
        <a:lstStyle/>
        <a:p>
          <a:pPr>
            <a:defRPr b="1"/>
          </a:pPr>
          <a:r>
            <a:rPr lang="en-US" sz="1600" dirty="0"/>
            <a:t>Usage of sensory data in vehicles</a:t>
          </a:r>
        </a:p>
      </dgm:t>
    </dgm:pt>
    <dgm:pt modelId="{1DE45C12-4E3F-46F8-BF31-3E0CA9238837}" type="parTrans" cxnId="{FCDD3185-3D2E-4C8F-91DE-15D7DBA047DD}">
      <dgm:prSet/>
      <dgm:spPr/>
      <dgm:t>
        <a:bodyPr/>
        <a:lstStyle/>
        <a:p>
          <a:endParaRPr lang="en-US"/>
        </a:p>
      </dgm:t>
    </dgm:pt>
    <dgm:pt modelId="{DB1C9508-D478-4921-A69D-3E5F80DED2A7}" type="sibTrans" cxnId="{FCDD3185-3D2E-4C8F-91DE-15D7DBA047DD}">
      <dgm:prSet/>
      <dgm:spPr/>
      <dgm:t>
        <a:bodyPr/>
        <a:lstStyle/>
        <a:p>
          <a:endParaRPr lang="en-US"/>
        </a:p>
      </dgm:t>
    </dgm:pt>
    <dgm:pt modelId="{F3E1A176-B04E-45CA-9AA0-4C8A09636DF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Reduce fuel consumption</a:t>
          </a:r>
        </a:p>
        <a:p>
          <a:pPr>
            <a:buFont typeface="Arial" panose="020B0604020202020204" pitchFamily="34" charset="0"/>
            <a:buChar char="•"/>
          </a:pPr>
          <a:endParaRPr lang="en-US" sz="1400" dirty="0"/>
        </a:p>
      </dgm:t>
    </dgm:pt>
    <dgm:pt modelId="{87113CF9-3C6B-47CE-A03B-13EE537A0D21}" type="parTrans" cxnId="{25114287-7194-4B51-BC31-D64288C3A6FE}">
      <dgm:prSet/>
      <dgm:spPr/>
      <dgm:t>
        <a:bodyPr/>
        <a:lstStyle/>
        <a:p>
          <a:endParaRPr lang="en-US"/>
        </a:p>
      </dgm:t>
    </dgm:pt>
    <dgm:pt modelId="{67D82244-35EE-438C-971B-1A22BD1BD4F5}" type="sibTrans" cxnId="{25114287-7194-4B51-BC31-D64288C3A6FE}">
      <dgm:prSet/>
      <dgm:spPr/>
      <dgm:t>
        <a:bodyPr/>
        <a:lstStyle/>
        <a:p>
          <a:endParaRPr lang="en-US"/>
        </a:p>
      </dgm:t>
    </dgm:pt>
    <dgm:pt modelId="{1585C253-A1BF-4AAB-8AA2-7F08481E9A4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Optimize routing</a:t>
          </a:r>
        </a:p>
      </dgm:t>
    </dgm:pt>
    <dgm:pt modelId="{3B088AA8-1AE7-43BA-A641-957BCDAB5A9B}" type="parTrans" cxnId="{106D896E-F7D7-40E6-AE7B-F037769975E9}">
      <dgm:prSet/>
      <dgm:spPr/>
      <dgm:t>
        <a:bodyPr/>
        <a:lstStyle/>
        <a:p>
          <a:endParaRPr lang="en-US"/>
        </a:p>
      </dgm:t>
    </dgm:pt>
    <dgm:pt modelId="{69BE56F7-0DEE-49F9-A0AA-0A61A08ECD57}" type="sibTrans" cxnId="{106D896E-F7D7-40E6-AE7B-F037769975E9}">
      <dgm:prSet/>
      <dgm:spPr/>
      <dgm:t>
        <a:bodyPr/>
        <a:lstStyle/>
        <a:p>
          <a:endParaRPr lang="en-US"/>
        </a:p>
      </dgm:t>
    </dgm:pt>
    <dgm:pt modelId="{068E1840-36DC-4BD5-9888-63DD21F7BD8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400" dirty="0"/>
        </a:p>
        <a:p>
          <a:pPr>
            <a:buFont typeface="Arial" panose="020B0604020202020204" pitchFamily="34" charset="0"/>
            <a:buChar char="•"/>
          </a:pPr>
          <a:r>
            <a:rPr lang="en-US" sz="1400" dirty="0"/>
            <a:t>Understands driving behavior</a:t>
          </a:r>
        </a:p>
      </dgm:t>
    </dgm:pt>
    <dgm:pt modelId="{90E5998D-68DF-4296-BDBC-423669946BCF}" type="parTrans" cxnId="{A022C287-30AB-4705-BCD0-2D02342576BF}">
      <dgm:prSet/>
      <dgm:spPr/>
      <dgm:t>
        <a:bodyPr/>
        <a:lstStyle/>
        <a:p>
          <a:endParaRPr lang="en-US"/>
        </a:p>
      </dgm:t>
    </dgm:pt>
    <dgm:pt modelId="{88C3E546-F661-4889-8D36-9F120C67653A}" type="sibTrans" cxnId="{A022C287-30AB-4705-BCD0-2D02342576BF}">
      <dgm:prSet/>
      <dgm:spPr/>
      <dgm:t>
        <a:bodyPr/>
        <a:lstStyle/>
        <a:p>
          <a:endParaRPr lang="en-US"/>
        </a:p>
      </dgm:t>
    </dgm:pt>
    <dgm:pt modelId="{B4F6BCE8-45FD-4077-B734-6F00083AF36F}">
      <dgm:prSet custT="1"/>
      <dgm:spPr/>
      <dgm:t>
        <a:bodyPr/>
        <a:lstStyle/>
        <a:p>
          <a:pPr>
            <a:defRPr b="1"/>
          </a:pPr>
          <a:r>
            <a:rPr lang="en-US" sz="1600" dirty="0"/>
            <a:t>Inventory Management</a:t>
          </a:r>
        </a:p>
      </dgm:t>
    </dgm:pt>
    <dgm:pt modelId="{8798A3CF-7818-4941-84BB-659EFD9DBD14}" type="parTrans" cxnId="{22D4C717-EB20-4DA4-83F6-CAAFCF992B84}">
      <dgm:prSet/>
      <dgm:spPr/>
      <dgm:t>
        <a:bodyPr/>
        <a:lstStyle/>
        <a:p>
          <a:endParaRPr lang="en-US"/>
        </a:p>
      </dgm:t>
    </dgm:pt>
    <dgm:pt modelId="{26276777-4FAF-492E-B4D1-5F291B60282B}" type="sibTrans" cxnId="{22D4C717-EB20-4DA4-83F6-CAAFCF992B84}">
      <dgm:prSet/>
      <dgm:spPr/>
      <dgm:t>
        <a:bodyPr/>
        <a:lstStyle/>
        <a:p>
          <a:endParaRPr lang="en-US"/>
        </a:p>
      </dgm:t>
    </dgm:pt>
    <dgm:pt modelId="{5502EF38-3473-4CF4-8B00-60BBF16600A2}">
      <dgm:prSet custT="1"/>
      <dgm:spPr/>
      <dgm:t>
        <a:bodyPr/>
        <a:lstStyle/>
        <a:p>
          <a:pPr>
            <a:defRPr b="1"/>
          </a:pPr>
          <a:r>
            <a:rPr lang="en-US" sz="1600"/>
            <a:t>Operational Capacity Planning</a:t>
          </a:r>
        </a:p>
      </dgm:t>
    </dgm:pt>
    <dgm:pt modelId="{1A780BB5-3A28-47BE-AC4A-806A222BA3D0}" type="parTrans" cxnId="{B0BC27DB-1ED8-46AF-90F1-3AE5F07B3D03}">
      <dgm:prSet/>
      <dgm:spPr/>
      <dgm:t>
        <a:bodyPr/>
        <a:lstStyle/>
        <a:p>
          <a:endParaRPr lang="en-US"/>
        </a:p>
      </dgm:t>
    </dgm:pt>
    <dgm:pt modelId="{B331F365-FDC4-4EF3-BC3C-E42EC57A987C}" type="sibTrans" cxnId="{B0BC27DB-1ED8-46AF-90F1-3AE5F07B3D03}">
      <dgm:prSet/>
      <dgm:spPr/>
      <dgm:t>
        <a:bodyPr/>
        <a:lstStyle/>
        <a:p>
          <a:endParaRPr lang="en-US"/>
        </a:p>
      </dgm:t>
    </dgm:pt>
    <dgm:pt modelId="{4B8B791D-6350-40E8-AB3E-007FB43906F0}">
      <dgm:prSet custT="1"/>
      <dgm:spPr/>
      <dgm:t>
        <a:bodyPr/>
        <a:lstStyle/>
        <a:p>
          <a:r>
            <a:rPr lang="en-IN" sz="1400" dirty="0"/>
            <a:t>Allows optimal utilization and scaling of resources</a:t>
          </a:r>
          <a:endParaRPr lang="en-US" sz="1400" dirty="0"/>
        </a:p>
      </dgm:t>
    </dgm:pt>
    <dgm:pt modelId="{8A41FE5B-C979-46BC-81BD-D8ACAEEBE8A5}" type="parTrans" cxnId="{CE5FFD3E-931D-465C-B939-231EF03B3720}">
      <dgm:prSet/>
      <dgm:spPr/>
      <dgm:t>
        <a:bodyPr/>
        <a:lstStyle/>
        <a:p>
          <a:endParaRPr lang="en-US"/>
        </a:p>
      </dgm:t>
    </dgm:pt>
    <dgm:pt modelId="{28889B70-82CC-4CA9-9E08-AEBECA93609B}" type="sibTrans" cxnId="{CE5FFD3E-931D-465C-B939-231EF03B3720}">
      <dgm:prSet/>
      <dgm:spPr/>
      <dgm:t>
        <a:bodyPr/>
        <a:lstStyle/>
        <a:p>
          <a:endParaRPr lang="en-US"/>
        </a:p>
      </dgm:t>
    </dgm:pt>
    <dgm:pt modelId="{DE66836D-414A-48F0-A53E-B081661F423E}">
      <dgm:prSet custT="1"/>
      <dgm:spPr/>
      <dgm:t>
        <a:bodyPr/>
        <a:lstStyle/>
        <a:p>
          <a:pPr>
            <a:defRPr b="1"/>
          </a:pPr>
          <a:r>
            <a:rPr lang="en-IN" sz="1600" dirty="0"/>
            <a:t>Financial Demand and Supply Chain Analytics</a:t>
          </a:r>
          <a:endParaRPr lang="en-US" sz="1600" dirty="0"/>
        </a:p>
      </dgm:t>
    </dgm:pt>
    <dgm:pt modelId="{8A1763D7-D4A1-4A7B-B78A-DF490CAC1B69}" type="parTrans" cxnId="{30746545-AC78-422E-8657-A5C7F7DCB1E3}">
      <dgm:prSet/>
      <dgm:spPr/>
      <dgm:t>
        <a:bodyPr/>
        <a:lstStyle/>
        <a:p>
          <a:endParaRPr lang="en-US"/>
        </a:p>
      </dgm:t>
    </dgm:pt>
    <dgm:pt modelId="{4AA48220-578B-401A-B40B-936D6445F152}" type="sibTrans" cxnId="{30746545-AC78-422E-8657-A5C7F7DCB1E3}">
      <dgm:prSet/>
      <dgm:spPr/>
      <dgm:t>
        <a:bodyPr/>
        <a:lstStyle/>
        <a:p>
          <a:endParaRPr lang="en-US"/>
        </a:p>
      </dgm:t>
    </dgm:pt>
    <dgm:pt modelId="{ECF602F8-FA2B-4F17-945B-2C0C313CF37F}">
      <dgm:prSet custT="1"/>
      <dgm:spPr/>
      <dgm:t>
        <a:bodyPr/>
        <a:lstStyle/>
        <a:p>
          <a:r>
            <a:rPr lang="en-IN" sz="1400" dirty="0"/>
            <a:t>Helps financial institutions improve their rating and investment decisions</a:t>
          </a:r>
          <a:endParaRPr lang="en-US" sz="1400" dirty="0"/>
        </a:p>
      </dgm:t>
    </dgm:pt>
    <dgm:pt modelId="{D9B0C6B8-6C85-461D-BFE5-3B66A17508BE}" type="parTrans" cxnId="{0FCBA017-AE2D-47AF-96D3-D95BEBDDAF69}">
      <dgm:prSet/>
      <dgm:spPr/>
      <dgm:t>
        <a:bodyPr/>
        <a:lstStyle/>
        <a:p>
          <a:endParaRPr lang="en-US"/>
        </a:p>
      </dgm:t>
    </dgm:pt>
    <dgm:pt modelId="{7461FEE0-0FAF-403D-9B54-CC877CD3EA3C}" type="sibTrans" cxnId="{0FCBA017-AE2D-47AF-96D3-D95BEBDDAF69}">
      <dgm:prSet/>
      <dgm:spPr/>
      <dgm:t>
        <a:bodyPr/>
        <a:lstStyle/>
        <a:p>
          <a:endParaRPr lang="en-US"/>
        </a:p>
      </dgm:t>
    </dgm:pt>
    <dgm:pt modelId="{4E5995A4-D7EC-4C61-9714-698E10AA2B85}">
      <dgm:prSet custT="1"/>
      <dgm:spPr/>
      <dgm:t>
        <a:bodyPr/>
        <a:lstStyle/>
        <a:p>
          <a:pPr>
            <a:defRPr b="1"/>
          </a:pPr>
          <a:r>
            <a:rPr lang="en-IN" sz="1600" dirty="0"/>
            <a:t>Transparency in the Supply Chain process</a:t>
          </a:r>
          <a:endParaRPr lang="en-US" sz="1600" dirty="0"/>
        </a:p>
      </dgm:t>
    </dgm:pt>
    <dgm:pt modelId="{56BB93A3-9CAC-4A9E-9117-FC0833CC9B0E}" type="parTrans" cxnId="{0D04083D-7BDF-45A1-8F94-96B689410F24}">
      <dgm:prSet/>
      <dgm:spPr/>
      <dgm:t>
        <a:bodyPr/>
        <a:lstStyle/>
        <a:p>
          <a:endParaRPr lang="en-US"/>
        </a:p>
      </dgm:t>
    </dgm:pt>
    <dgm:pt modelId="{4059A3B6-9D79-4D02-8C03-F2B1DEAF1E46}" type="sibTrans" cxnId="{0D04083D-7BDF-45A1-8F94-96B689410F24}">
      <dgm:prSet/>
      <dgm:spPr/>
      <dgm:t>
        <a:bodyPr/>
        <a:lstStyle/>
        <a:p>
          <a:endParaRPr lang="en-US"/>
        </a:p>
      </dgm:t>
    </dgm:pt>
    <dgm:pt modelId="{D18001BF-C695-3D4C-90F6-986A6605F483}">
      <dgm:prSet custT="1"/>
      <dgm:spPr/>
      <dgm:t>
        <a:bodyPr/>
        <a:lstStyle/>
        <a:p>
          <a:r>
            <a:rPr lang="en-US" sz="1400" dirty="0"/>
            <a:t>Fewer errors in delivery &amp; pickup</a:t>
          </a:r>
        </a:p>
        <a:p>
          <a:endParaRPr lang="en-US" sz="1400" dirty="0"/>
        </a:p>
        <a:p>
          <a:r>
            <a:rPr lang="en-US" sz="1400" dirty="0"/>
            <a:t>Real-time monitoring of the packages using sensors and GPS</a:t>
          </a:r>
        </a:p>
        <a:p>
          <a:endParaRPr lang="en-US" sz="1400" dirty="0"/>
        </a:p>
        <a:p>
          <a:r>
            <a:rPr lang="en-US" sz="1400" dirty="0"/>
            <a:t>Provides better shipping options</a:t>
          </a:r>
        </a:p>
      </dgm:t>
    </dgm:pt>
    <dgm:pt modelId="{34A93ED7-9094-5C4A-9654-8CF13471EED1}" type="parTrans" cxnId="{9FFF82A1-F8B3-2B4B-9580-55D00FEB22DF}">
      <dgm:prSet/>
      <dgm:spPr/>
      <dgm:t>
        <a:bodyPr/>
        <a:lstStyle/>
        <a:p>
          <a:endParaRPr lang="en-GB"/>
        </a:p>
      </dgm:t>
    </dgm:pt>
    <dgm:pt modelId="{7E7928B4-1145-7C43-BC81-800E5DB352B4}" type="sibTrans" cxnId="{9FFF82A1-F8B3-2B4B-9580-55D00FEB22DF}">
      <dgm:prSet/>
      <dgm:spPr/>
    </dgm:pt>
    <dgm:pt modelId="{FE3ED9D6-CCFA-424A-9550-5C8AA315E4DC}" type="pres">
      <dgm:prSet presAssocID="{838033A3-F649-499A-8C20-4C4A94CB64F6}" presName="root" presStyleCnt="0">
        <dgm:presLayoutVars>
          <dgm:dir/>
          <dgm:resizeHandles val="exact"/>
        </dgm:presLayoutVars>
      </dgm:prSet>
      <dgm:spPr/>
    </dgm:pt>
    <dgm:pt modelId="{6033332D-F01C-4A34-96E2-96A00A535269}" type="pres">
      <dgm:prSet presAssocID="{4918DBEF-F121-4B27-A4F1-E76BE0DDF1FD}" presName="compNode" presStyleCnt="0"/>
      <dgm:spPr/>
    </dgm:pt>
    <dgm:pt modelId="{ED5ECCB7-86BF-433C-BBC3-408A32B07830}" type="pres">
      <dgm:prSet presAssocID="{4918DBEF-F121-4B27-A4F1-E76BE0DDF1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719BD22-DB7D-488D-874F-6280176DC5F8}" type="pres">
      <dgm:prSet presAssocID="{4918DBEF-F121-4B27-A4F1-E76BE0DDF1FD}" presName="iconSpace" presStyleCnt="0"/>
      <dgm:spPr/>
    </dgm:pt>
    <dgm:pt modelId="{1040873F-DDDB-4C33-8FDA-94F5402B9F1C}" type="pres">
      <dgm:prSet presAssocID="{4918DBEF-F121-4B27-A4F1-E76BE0DDF1FD}" presName="parTx" presStyleLbl="revTx" presStyleIdx="0" presStyleCnt="10">
        <dgm:presLayoutVars>
          <dgm:chMax val="0"/>
          <dgm:chPref val="0"/>
        </dgm:presLayoutVars>
      </dgm:prSet>
      <dgm:spPr/>
    </dgm:pt>
    <dgm:pt modelId="{F3802C60-7EDC-4193-88EE-F5E8EFA93D6C}" type="pres">
      <dgm:prSet presAssocID="{4918DBEF-F121-4B27-A4F1-E76BE0DDF1FD}" presName="txSpace" presStyleCnt="0"/>
      <dgm:spPr/>
    </dgm:pt>
    <dgm:pt modelId="{BA82283B-78D3-484C-83AD-50F0513B4121}" type="pres">
      <dgm:prSet presAssocID="{4918DBEF-F121-4B27-A4F1-E76BE0DDF1FD}" presName="desTx" presStyleLbl="revTx" presStyleIdx="1" presStyleCnt="10" custLinFactNeighborY="6174">
        <dgm:presLayoutVars/>
      </dgm:prSet>
      <dgm:spPr/>
    </dgm:pt>
    <dgm:pt modelId="{CD56A647-E022-4EE1-B511-B55AAD69CDF0}" type="pres">
      <dgm:prSet presAssocID="{DB1C9508-D478-4921-A69D-3E5F80DED2A7}" presName="sibTrans" presStyleCnt="0"/>
      <dgm:spPr/>
    </dgm:pt>
    <dgm:pt modelId="{75F6B7D8-C28B-4F59-B3BD-6E8F7DBF0CF8}" type="pres">
      <dgm:prSet presAssocID="{B4F6BCE8-45FD-4077-B734-6F00083AF36F}" presName="compNode" presStyleCnt="0"/>
      <dgm:spPr/>
    </dgm:pt>
    <dgm:pt modelId="{9EFE1259-F0D3-42E2-A843-8C9A3366E567}" type="pres">
      <dgm:prSet presAssocID="{B4F6BCE8-45FD-4077-B734-6F00083AF3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5C35D53-D478-4B14-B6EB-5643EF30A93F}" type="pres">
      <dgm:prSet presAssocID="{B4F6BCE8-45FD-4077-B734-6F00083AF36F}" presName="iconSpace" presStyleCnt="0"/>
      <dgm:spPr/>
    </dgm:pt>
    <dgm:pt modelId="{910392F8-0B6F-487A-B47F-02A6538FE760}" type="pres">
      <dgm:prSet presAssocID="{B4F6BCE8-45FD-4077-B734-6F00083AF36F}" presName="parTx" presStyleLbl="revTx" presStyleIdx="2" presStyleCnt="10">
        <dgm:presLayoutVars>
          <dgm:chMax val="0"/>
          <dgm:chPref val="0"/>
        </dgm:presLayoutVars>
      </dgm:prSet>
      <dgm:spPr/>
    </dgm:pt>
    <dgm:pt modelId="{24AFEAB2-040F-4C56-B296-3E2D0F4BC764}" type="pres">
      <dgm:prSet presAssocID="{B4F6BCE8-45FD-4077-B734-6F00083AF36F}" presName="txSpace" presStyleCnt="0"/>
      <dgm:spPr/>
    </dgm:pt>
    <dgm:pt modelId="{D2E33223-127D-4194-B9A9-3D01B01A847D}" type="pres">
      <dgm:prSet presAssocID="{B4F6BCE8-45FD-4077-B734-6F00083AF36F}" presName="desTx" presStyleLbl="revTx" presStyleIdx="3" presStyleCnt="10">
        <dgm:presLayoutVars/>
      </dgm:prSet>
      <dgm:spPr/>
    </dgm:pt>
    <dgm:pt modelId="{187E78F5-D9E5-4073-A05E-6BD5067AE95D}" type="pres">
      <dgm:prSet presAssocID="{26276777-4FAF-492E-B4D1-5F291B60282B}" presName="sibTrans" presStyleCnt="0"/>
      <dgm:spPr/>
    </dgm:pt>
    <dgm:pt modelId="{5E728A11-A375-4AFE-A134-03CD46C02346}" type="pres">
      <dgm:prSet presAssocID="{5502EF38-3473-4CF4-8B00-60BBF16600A2}" presName="compNode" presStyleCnt="0"/>
      <dgm:spPr/>
    </dgm:pt>
    <dgm:pt modelId="{BF4C451B-BD16-4BA9-9170-35EB1BAF2603}" type="pres">
      <dgm:prSet presAssocID="{5502EF38-3473-4CF4-8B00-60BBF16600A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689FA3-8933-4D92-AAEF-609328A23F65}" type="pres">
      <dgm:prSet presAssocID="{5502EF38-3473-4CF4-8B00-60BBF16600A2}" presName="iconSpace" presStyleCnt="0"/>
      <dgm:spPr/>
    </dgm:pt>
    <dgm:pt modelId="{0D3644E2-47A7-4A32-A276-F4B2E50F3B64}" type="pres">
      <dgm:prSet presAssocID="{5502EF38-3473-4CF4-8B00-60BBF16600A2}" presName="parTx" presStyleLbl="revTx" presStyleIdx="4" presStyleCnt="10">
        <dgm:presLayoutVars>
          <dgm:chMax val="0"/>
          <dgm:chPref val="0"/>
        </dgm:presLayoutVars>
      </dgm:prSet>
      <dgm:spPr/>
    </dgm:pt>
    <dgm:pt modelId="{997C29AB-3C8B-4766-840F-E1149E74B293}" type="pres">
      <dgm:prSet presAssocID="{5502EF38-3473-4CF4-8B00-60BBF16600A2}" presName="txSpace" presStyleCnt="0"/>
      <dgm:spPr/>
    </dgm:pt>
    <dgm:pt modelId="{AD11ED67-7905-4EDE-A4B8-CA91A49592DA}" type="pres">
      <dgm:prSet presAssocID="{5502EF38-3473-4CF4-8B00-60BBF16600A2}" presName="desTx" presStyleLbl="revTx" presStyleIdx="5" presStyleCnt="10" custLinFactNeighborY="7203">
        <dgm:presLayoutVars/>
      </dgm:prSet>
      <dgm:spPr/>
    </dgm:pt>
    <dgm:pt modelId="{EDF1FD7D-8F2E-460C-857C-A8EF92DD2E7E}" type="pres">
      <dgm:prSet presAssocID="{B331F365-FDC4-4EF3-BC3C-E42EC57A987C}" presName="sibTrans" presStyleCnt="0"/>
      <dgm:spPr/>
    </dgm:pt>
    <dgm:pt modelId="{0489B043-151C-4F72-AD24-A70FF3D971DC}" type="pres">
      <dgm:prSet presAssocID="{DE66836D-414A-48F0-A53E-B081661F423E}" presName="compNode" presStyleCnt="0"/>
      <dgm:spPr/>
    </dgm:pt>
    <dgm:pt modelId="{7022CF51-9668-4309-AC76-6956D802EF1E}" type="pres">
      <dgm:prSet presAssocID="{DE66836D-414A-48F0-A53E-B081661F42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2339FDF-B671-47DE-8E67-E6404D93018C}" type="pres">
      <dgm:prSet presAssocID="{DE66836D-414A-48F0-A53E-B081661F423E}" presName="iconSpace" presStyleCnt="0"/>
      <dgm:spPr/>
    </dgm:pt>
    <dgm:pt modelId="{A32E1001-D5D9-43D2-B142-C16EB2558D45}" type="pres">
      <dgm:prSet presAssocID="{DE66836D-414A-48F0-A53E-B081661F423E}" presName="parTx" presStyleLbl="revTx" presStyleIdx="6" presStyleCnt="10">
        <dgm:presLayoutVars>
          <dgm:chMax val="0"/>
          <dgm:chPref val="0"/>
        </dgm:presLayoutVars>
      </dgm:prSet>
      <dgm:spPr/>
    </dgm:pt>
    <dgm:pt modelId="{B222327D-E584-459C-B66C-A39CB74C0306}" type="pres">
      <dgm:prSet presAssocID="{DE66836D-414A-48F0-A53E-B081661F423E}" presName="txSpace" presStyleCnt="0"/>
      <dgm:spPr/>
    </dgm:pt>
    <dgm:pt modelId="{254A6578-4A08-48E2-81D0-74FA8B107171}" type="pres">
      <dgm:prSet presAssocID="{DE66836D-414A-48F0-A53E-B081661F423E}" presName="desTx" presStyleLbl="revTx" presStyleIdx="7" presStyleCnt="10" custLinFactNeighborY="7203">
        <dgm:presLayoutVars/>
      </dgm:prSet>
      <dgm:spPr/>
    </dgm:pt>
    <dgm:pt modelId="{42995370-ACB6-4DF1-9E03-D61807FABE05}" type="pres">
      <dgm:prSet presAssocID="{4AA48220-578B-401A-B40B-936D6445F152}" presName="sibTrans" presStyleCnt="0"/>
      <dgm:spPr/>
    </dgm:pt>
    <dgm:pt modelId="{AFDFE015-5000-4C47-A87A-59DDF1237F46}" type="pres">
      <dgm:prSet presAssocID="{4E5995A4-D7EC-4C61-9714-698E10AA2B85}" presName="compNode" presStyleCnt="0"/>
      <dgm:spPr/>
    </dgm:pt>
    <dgm:pt modelId="{FC0A8280-3828-4FE3-B3BA-C8D171CA0AAF}" type="pres">
      <dgm:prSet presAssocID="{4E5995A4-D7EC-4C61-9714-698E10AA2B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48AA9ED5-D9F7-4181-AEB9-868DCCA1E552}" type="pres">
      <dgm:prSet presAssocID="{4E5995A4-D7EC-4C61-9714-698E10AA2B85}" presName="iconSpace" presStyleCnt="0"/>
      <dgm:spPr/>
    </dgm:pt>
    <dgm:pt modelId="{BB30EB42-73D5-4A98-8462-D31D7D7BF1FD}" type="pres">
      <dgm:prSet presAssocID="{4E5995A4-D7EC-4C61-9714-698E10AA2B85}" presName="parTx" presStyleLbl="revTx" presStyleIdx="8" presStyleCnt="10">
        <dgm:presLayoutVars>
          <dgm:chMax val="0"/>
          <dgm:chPref val="0"/>
        </dgm:presLayoutVars>
      </dgm:prSet>
      <dgm:spPr/>
    </dgm:pt>
    <dgm:pt modelId="{7DE8790A-546D-4C13-9F8C-17811922E60D}" type="pres">
      <dgm:prSet presAssocID="{4E5995A4-D7EC-4C61-9714-698E10AA2B85}" presName="txSpace" presStyleCnt="0"/>
      <dgm:spPr/>
    </dgm:pt>
    <dgm:pt modelId="{61E3C311-3F41-4C81-A167-2A6C0DE41034}" type="pres">
      <dgm:prSet presAssocID="{4E5995A4-D7EC-4C61-9714-698E10AA2B85}" presName="desTx" presStyleLbl="revTx" presStyleIdx="9" presStyleCnt="10" custLinFactNeighborY="8232">
        <dgm:presLayoutVars/>
      </dgm:prSet>
      <dgm:spPr/>
    </dgm:pt>
  </dgm:ptLst>
  <dgm:cxnLst>
    <dgm:cxn modelId="{0FCBA017-AE2D-47AF-96D3-D95BEBDDAF69}" srcId="{DE66836D-414A-48F0-A53E-B081661F423E}" destId="{ECF602F8-FA2B-4F17-945B-2C0C313CF37F}" srcOrd="0" destOrd="0" parTransId="{D9B0C6B8-6C85-461D-BFE5-3B66A17508BE}" sibTransId="{7461FEE0-0FAF-403D-9B54-CC877CD3EA3C}"/>
    <dgm:cxn modelId="{22D4C717-EB20-4DA4-83F6-CAAFCF992B84}" srcId="{838033A3-F649-499A-8C20-4C4A94CB64F6}" destId="{B4F6BCE8-45FD-4077-B734-6F00083AF36F}" srcOrd="1" destOrd="0" parTransId="{8798A3CF-7818-4941-84BB-659EFD9DBD14}" sibTransId="{26276777-4FAF-492E-B4D1-5F291B60282B}"/>
    <dgm:cxn modelId="{1AC86E1A-58F4-4F8A-B184-5733B5305E5C}" type="presOf" srcId="{5502EF38-3473-4CF4-8B00-60BBF16600A2}" destId="{0D3644E2-47A7-4A32-A276-F4B2E50F3B64}" srcOrd="0" destOrd="0" presId="urn:microsoft.com/office/officeart/2018/2/layout/IconLabelDescriptionList"/>
    <dgm:cxn modelId="{72829A1F-A4D1-4206-82B6-C997675B0F61}" type="presOf" srcId="{F3E1A176-B04E-45CA-9AA0-4C8A09636DF3}" destId="{BA82283B-78D3-484C-83AD-50F0513B4121}" srcOrd="0" destOrd="0" presId="urn:microsoft.com/office/officeart/2018/2/layout/IconLabelDescriptionList"/>
    <dgm:cxn modelId="{73C01A24-73A9-4B26-B436-AD519CBC5DD5}" type="presOf" srcId="{4B8B791D-6350-40E8-AB3E-007FB43906F0}" destId="{AD11ED67-7905-4EDE-A4B8-CA91A49592DA}" srcOrd="0" destOrd="0" presId="urn:microsoft.com/office/officeart/2018/2/layout/IconLabelDescriptionList"/>
    <dgm:cxn modelId="{AF54CF32-45F7-46B6-869F-5BE90DCF27FD}" type="presOf" srcId="{068E1840-36DC-4BD5-9888-63DD21F7BD8B}" destId="{BA82283B-78D3-484C-83AD-50F0513B4121}" srcOrd="0" destOrd="2" presId="urn:microsoft.com/office/officeart/2018/2/layout/IconLabelDescriptionList"/>
    <dgm:cxn modelId="{0D04083D-7BDF-45A1-8F94-96B689410F24}" srcId="{838033A3-F649-499A-8C20-4C4A94CB64F6}" destId="{4E5995A4-D7EC-4C61-9714-698E10AA2B85}" srcOrd="4" destOrd="0" parTransId="{56BB93A3-9CAC-4A9E-9117-FC0833CC9B0E}" sibTransId="{4059A3B6-9D79-4D02-8C03-F2B1DEAF1E46}"/>
    <dgm:cxn modelId="{CE5FFD3E-931D-465C-B939-231EF03B3720}" srcId="{5502EF38-3473-4CF4-8B00-60BBF16600A2}" destId="{4B8B791D-6350-40E8-AB3E-007FB43906F0}" srcOrd="0" destOrd="0" parTransId="{8A41FE5B-C979-46BC-81BD-D8ACAEEBE8A5}" sibTransId="{28889B70-82CC-4CA9-9E08-AEBECA93609B}"/>
    <dgm:cxn modelId="{30746545-AC78-422E-8657-A5C7F7DCB1E3}" srcId="{838033A3-F649-499A-8C20-4C4A94CB64F6}" destId="{DE66836D-414A-48F0-A53E-B081661F423E}" srcOrd="3" destOrd="0" parTransId="{8A1763D7-D4A1-4A7B-B78A-DF490CAC1B69}" sibTransId="{4AA48220-578B-401A-B40B-936D6445F152}"/>
    <dgm:cxn modelId="{9DAB655F-148C-4427-A0BF-E31242BDEEAD}" type="presOf" srcId="{838033A3-F649-499A-8C20-4C4A94CB64F6}" destId="{FE3ED9D6-CCFA-424A-9550-5C8AA315E4DC}" srcOrd="0" destOrd="0" presId="urn:microsoft.com/office/officeart/2018/2/layout/IconLabelDescriptionList"/>
    <dgm:cxn modelId="{106D896E-F7D7-40E6-AE7B-F037769975E9}" srcId="{4918DBEF-F121-4B27-A4F1-E76BE0DDF1FD}" destId="{1585C253-A1BF-4AAB-8AA2-7F08481E9A48}" srcOrd="1" destOrd="0" parTransId="{3B088AA8-1AE7-43BA-A641-957BCDAB5A9B}" sibTransId="{69BE56F7-0DEE-49F9-A0AA-0A61A08ECD57}"/>
    <dgm:cxn modelId="{FCDD3185-3D2E-4C8F-91DE-15D7DBA047DD}" srcId="{838033A3-F649-499A-8C20-4C4A94CB64F6}" destId="{4918DBEF-F121-4B27-A4F1-E76BE0DDF1FD}" srcOrd="0" destOrd="0" parTransId="{1DE45C12-4E3F-46F8-BF31-3E0CA9238837}" sibTransId="{DB1C9508-D478-4921-A69D-3E5F80DED2A7}"/>
    <dgm:cxn modelId="{25114287-7194-4B51-BC31-D64288C3A6FE}" srcId="{4918DBEF-F121-4B27-A4F1-E76BE0DDF1FD}" destId="{F3E1A176-B04E-45CA-9AA0-4C8A09636DF3}" srcOrd="0" destOrd="0" parTransId="{87113CF9-3C6B-47CE-A03B-13EE537A0D21}" sibTransId="{67D82244-35EE-438C-971B-1A22BD1BD4F5}"/>
    <dgm:cxn modelId="{A022C287-30AB-4705-BCD0-2D02342576BF}" srcId="{4918DBEF-F121-4B27-A4F1-E76BE0DDF1FD}" destId="{068E1840-36DC-4BD5-9888-63DD21F7BD8B}" srcOrd="2" destOrd="0" parTransId="{90E5998D-68DF-4296-BDBC-423669946BCF}" sibTransId="{88C3E546-F661-4889-8D36-9F120C67653A}"/>
    <dgm:cxn modelId="{57F45A89-3386-4126-AF1D-99767E48DF8A}" type="presOf" srcId="{4918DBEF-F121-4B27-A4F1-E76BE0DDF1FD}" destId="{1040873F-DDDB-4C33-8FDA-94F5402B9F1C}" srcOrd="0" destOrd="0" presId="urn:microsoft.com/office/officeart/2018/2/layout/IconLabelDescriptionList"/>
    <dgm:cxn modelId="{EF861890-3F54-C34C-9797-F2DCCA4853B6}" type="presOf" srcId="{D18001BF-C695-3D4C-90F6-986A6605F483}" destId="{61E3C311-3F41-4C81-A167-2A6C0DE41034}" srcOrd="0" destOrd="0" presId="urn:microsoft.com/office/officeart/2018/2/layout/IconLabelDescriptionList"/>
    <dgm:cxn modelId="{9FFF82A1-F8B3-2B4B-9580-55D00FEB22DF}" srcId="{4E5995A4-D7EC-4C61-9714-698E10AA2B85}" destId="{D18001BF-C695-3D4C-90F6-986A6605F483}" srcOrd="0" destOrd="0" parTransId="{34A93ED7-9094-5C4A-9654-8CF13471EED1}" sibTransId="{7E7928B4-1145-7C43-BC81-800E5DB352B4}"/>
    <dgm:cxn modelId="{0AB223AA-907E-4990-B70C-7B40CE41EDB0}" type="presOf" srcId="{4E5995A4-D7EC-4C61-9714-698E10AA2B85}" destId="{BB30EB42-73D5-4A98-8462-D31D7D7BF1FD}" srcOrd="0" destOrd="0" presId="urn:microsoft.com/office/officeart/2018/2/layout/IconLabelDescriptionList"/>
    <dgm:cxn modelId="{D38D7BB5-D5C2-4994-85E8-E9CA3A5C5400}" type="presOf" srcId="{B4F6BCE8-45FD-4077-B734-6F00083AF36F}" destId="{910392F8-0B6F-487A-B47F-02A6538FE760}" srcOrd="0" destOrd="0" presId="urn:microsoft.com/office/officeart/2018/2/layout/IconLabelDescriptionList"/>
    <dgm:cxn modelId="{84443EBD-8A9D-40D3-840E-404F336C57E9}" type="presOf" srcId="{ECF602F8-FA2B-4F17-945B-2C0C313CF37F}" destId="{254A6578-4A08-48E2-81D0-74FA8B107171}" srcOrd="0" destOrd="0" presId="urn:microsoft.com/office/officeart/2018/2/layout/IconLabelDescriptionList"/>
    <dgm:cxn modelId="{D35760CF-37D2-4223-8027-71BB043F87E0}" type="presOf" srcId="{1585C253-A1BF-4AAB-8AA2-7F08481E9A48}" destId="{BA82283B-78D3-484C-83AD-50F0513B4121}" srcOrd="0" destOrd="1" presId="urn:microsoft.com/office/officeart/2018/2/layout/IconLabelDescriptionList"/>
    <dgm:cxn modelId="{B0BC27DB-1ED8-46AF-90F1-3AE5F07B3D03}" srcId="{838033A3-F649-499A-8C20-4C4A94CB64F6}" destId="{5502EF38-3473-4CF4-8B00-60BBF16600A2}" srcOrd="2" destOrd="0" parTransId="{1A780BB5-3A28-47BE-AC4A-806A222BA3D0}" sibTransId="{B331F365-FDC4-4EF3-BC3C-E42EC57A987C}"/>
    <dgm:cxn modelId="{F437BDDB-8CB3-4A79-AEA3-E83E3B023BCF}" type="presOf" srcId="{DE66836D-414A-48F0-A53E-B081661F423E}" destId="{A32E1001-D5D9-43D2-B142-C16EB2558D45}" srcOrd="0" destOrd="0" presId="urn:microsoft.com/office/officeart/2018/2/layout/IconLabelDescriptionList"/>
    <dgm:cxn modelId="{F4B46DE3-EBBD-49B2-9E28-2A6A6A8EE803}" type="presParOf" srcId="{FE3ED9D6-CCFA-424A-9550-5C8AA315E4DC}" destId="{6033332D-F01C-4A34-96E2-96A00A535269}" srcOrd="0" destOrd="0" presId="urn:microsoft.com/office/officeart/2018/2/layout/IconLabelDescriptionList"/>
    <dgm:cxn modelId="{AE687205-0FC1-492D-A7B8-5014A691CAAC}" type="presParOf" srcId="{6033332D-F01C-4A34-96E2-96A00A535269}" destId="{ED5ECCB7-86BF-433C-BBC3-408A32B07830}" srcOrd="0" destOrd="0" presId="urn:microsoft.com/office/officeart/2018/2/layout/IconLabelDescriptionList"/>
    <dgm:cxn modelId="{ACECDA3A-4840-4521-983E-D4BD9EABDD4E}" type="presParOf" srcId="{6033332D-F01C-4A34-96E2-96A00A535269}" destId="{0719BD22-DB7D-488D-874F-6280176DC5F8}" srcOrd="1" destOrd="0" presId="urn:microsoft.com/office/officeart/2018/2/layout/IconLabelDescriptionList"/>
    <dgm:cxn modelId="{F725878D-F6BE-4682-91C3-04DCC72927AC}" type="presParOf" srcId="{6033332D-F01C-4A34-96E2-96A00A535269}" destId="{1040873F-DDDB-4C33-8FDA-94F5402B9F1C}" srcOrd="2" destOrd="0" presId="urn:microsoft.com/office/officeart/2018/2/layout/IconLabelDescriptionList"/>
    <dgm:cxn modelId="{57A79A3D-3687-449D-AC65-C04C21155BF7}" type="presParOf" srcId="{6033332D-F01C-4A34-96E2-96A00A535269}" destId="{F3802C60-7EDC-4193-88EE-F5E8EFA93D6C}" srcOrd="3" destOrd="0" presId="urn:microsoft.com/office/officeart/2018/2/layout/IconLabelDescriptionList"/>
    <dgm:cxn modelId="{C2F46C74-D427-4E3E-A8EC-39918E916340}" type="presParOf" srcId="{6033332D-F01C-4A34-96E2-96A00A535269}" destId="{BA82283B-78D3-484C-83AD-50F0513B4121}" srcOrd="4" destOrd="0" presId="urn:microsoft.com/office/officeart/2018/2/layout/IconLabelDescriptionList"/>
    <dgm:cxn modelId="{93DA5497-43A0-487A-854E-950A8620AB02}" type="presParOf" srcId="{FE3ED9D6-CCFA-424A-9550-5C8AA315E4DC}" destId="{CD56A647-E022-4EE1-B511-B55AAD69CDF0}" srcOrd="1" destOrd="0" presId="urn:microsoft.com/office/officeart/2018/2/layout/IconLabelDescriptionList"/>
    <dgm:cxn modelId="{9374B50A-F8F0-4503-BC46-BBAC0522DE17}" type="presParOf" srcId="{FE3ED9D6-CCFA-424A-9550-5C8AA315E4DC}" destId="{75F6B7D8-C28B-4F59-B3BD-6E8F7DBF0CF8}" srcOrd="2" destOrd="0" presId="urn:microsoft.com/office/officeart/2018/2/layout/IconLabelDescriptionList"/>
    <dgm:cxn modelId="{DE42E450-1FEA-479D-807B-8E5E6B62D676}" type="presParOf" srcId="{75F6B7D8-C28B-4F59-B3BD-6E8F7DBF0CF8}" destId="{9EFE1259-F0D3-42E2-A843-8C9A3366E567}" srcOrd="0" destOrd="0" presId="urn:microsoft.com/office/officeart/2018/2/layout/IconLabelDescriptionList"/>
    <dgm:cxn modelId="{F1699422-6833-4EB9-9A6E-78CB93537643}" type="presParOf" srcId="{75F6B7D8-C28B-4F59-B3BD-6E8F7DBF0CF8}" destId="{45C35D53-D478-4B14-B6EB-5643EF30A93F}" srcOrd="1" destOrd="0" presId="urn:microsoft.com/office/officeart/2018/2/layout/IconLabelDescriptionList"/>
    <dgm:cxn modelId="{BCE0BF30-2B0E-47EC-8F58-31BD6589DC18}" type="presParOf" srcId="{75F6B7D8-C28B-4F59-B3BD-6E8F7DBF0CF8}" destId="{910392F8-0B6F-487A-B47F-02A6538FE760}" srcOrd="2" destOrd="0" presId="urn:microsoft.com/office/officeart/2018/2/layout/IconLabelDescriptionList"/>
    <dgm:cxn modelId="{1279CDF8-0C72-48EE-B4DA-45FD65B376A7}" type="presParOf" srcId="{75F6B7D8-C28B-4F59-B3BD-6E8F7DBF0CF8}" destId="{24AFEAB2-040F-4C56-B296-3E2D0F4BC764}" srcOrd="3" destOrd="0" presId="urn:microsoft.com/office/officeart/2018/2/layout/IconLabelDescriptionList"/>
    <dgm:cxn modelId="{1CAE50FB-91D9-4559-B6F4-0F56318059BF}" type="presParOf" srcId="{75F6B7D8-C28B-4F59-B3BD-6E8F7DBF0CF8}" destId="{D2E33223-127D-4194-B9A9-3D01B01A847D}" srcOrd="4" destOrd="0" presId="urn:microsoft.com/office/officeart/2018/2/layout/IconLabelDescriptionList"/>
    <dgm:cxn modelId="{A47F4631-B9D1-4415-9219-441C0D0A2D35}" type="presParOf" srcId="{FE3ED9D6-CCFA-424A-9550-5C8AA315E4DC}" destId="{187E78F5-D9E5-4073-A05E-6BD5067AE95D}" srcOrd="3" destOrd="0" presId="urn:microsoft.com/office/officeart/2018/2/layout/IconLabelDescriptionList"/>
    <dgm:cxn modelId="{C01021AF-7E19-4212-9A64-B8E6B3D21281}" type="presParOf" srcId="{FE3ED9D6-CCFA-424A-9550-5C8AA315E4DC}" destId="{5E728A11-A375-4AFE-A134-03CD46C02346}" srcOrd="4" destOrd="0" presId="urn:microsoft.com/office/officeart/2018/2/layout/IconLabelDescriptionList"/>
    <dgm:cxn modelId="{8EA97130-9F71-4FBD-8704-5BC5AFB5FC8B}" type="presParOf" srcId="{5E728A11-A375-4AFE-A134-03CD46C02346}" destId="{BF4C451B-BD16-4BA9-9170-35EB1BAF2603}" srcOrd="0" destOrd="0" presId="urn:microsoft.com/office/officeart/2018/2/layout/IconLabelDescriptionList"/>
    <dgm:cxn modelId="{AE72C76E-3287-420A-A9BE-A32674D13E0A}" type="presParOf" srcId="{5E728A11-A375-4AFE-A134-03CD46C02346}" destId="{10689FA3-8933-4D92-AAEF-609328A23F65}" srcOrd="1" destOrd="0" presId="urn:microsoft.com/office/officeart/2018/2/layout/IconLabelDescriptionList"/>
    <dgm:cxn modelId="{2C41002B-D4EC-4CF5-88CB-D78DC868C60B}" type="presParOf" srcId="{5E728A11-A375-4AFE-A134-03CD46C02346}" destId="{0D3644E2-47A7-4A32-A276-F4B2E50F3B64}" srcOrd="2" destOrd="0" presId="urn:microsoft.com/office/officeart/2018/2/layout/IconLabelDescriptionList"/>
    <dgm:cxn modelId="{169A654C-113E-4B35-9DCE-144FBB02BD11}" type="presParOf" srcId="{5E728A11-A375-4AFE-A134-03CD46C02346}" destId="{997C29AB-3C8B-4766-840F-E1149E74B293}" srcOrd="3" destOrd="0" presId="urn:microsoft.com/office/officeart/2018/2/layout/IconLabelDescriptionList"/>
    <dgm:cxn modelId="{7B1F5CED-9869-48A6-9BAA-B0310C8ECEE2}" type="presParOf" srcId="{5E728A11-A375-4AFE-A134-03CD46C02346}" destId="{AD11ED67-7905-4EDE-A4B8-CA91A49592DA}" srcOrd="4" destOrd="0" presId="urn:microsoft.com/office/officeart/2018/2/layout/IconLabelDescriptionList"/>
    <dgm:cxn modelId="{C1EAEB1D-1C77-4ABB-B8FE-806EAE209B1B}" type="presParOf" srcId="{FE3ED9D6-CCFA-424A-9550-5C8AA315E4DC}" destId="{EDF1FD7D-8F2E-460C-857C-A8EF92DD2E7E}" srcOrd="5" destOrd="0" presId="urn:microsoft.com/office/officeart/2018/2/layout/IconLabelDescriptionList"/>
    <dgm:cxn modelId="{E532023A-3DB9-4626-8A85-29585AA12479}" type="presParOf" srcId="{FE3ED9D6-CCFA-424A-9550-5C8AA315E4DC}" destId="{0489B043-151C-4F72-AD24-A70FF3D971DC}" srcOrd="6" destOrd="0" presId="urn:microsoft.com/office/officeart/2018/2/layout/IconLabelDescriptionList"/>
    <dgm:cxn modelId="{36CE00E7-7502-4ECD-8577-86CC2BF9C6A2}" type="presParOf" srcId="{0489B043-151C-4F72-AD24-A70FF3D971DC}" destId="{7022CF51-9668-4309-AC76-6956D802EF1E}" srcOrd="0" destOrd="0" presId="urn:microsoft.com/office/officeart/2018/2/layout/IconLabelDescriptionList"/>
    <dgm:cxn modelId="{12787225-5967-45D9-9F9A-BBDCEB170FCC}" type="presParOf" srcId="{0489B043-151C-4F72-AD24-A70FF3D971DC}" destId="{02339FDF-B671-47DE-8E67-E6404D93018C}" srcOrd="1" destOrd="0" presId="urn:microsoft.com/office/officeart/2018/2/layout/IconLabelDescriptionList"/>
    <dgm:cxn modelId="{A3FA6B29-97DF-4243-BB91-2CFC5383EFD7}" type="presParOf" srcId="{0489B043-151C-4F72-AD24-A70FF3D971DC}" destId="{A32E1001-D5D9-43D2-B142-C16EB2558D45}" srcOrd="2" destOrd="0" presId="urn:microsoft.com/office/officeart/2018/2/layout/IconLabelDescriptionList"/>
    <dgm:cxn modelId="{A6D52827-54C6-4248-B8A7-1F68BD0E01F3}" type="presParOf" srcId="{0489B043-151C-4F72-AD24-A70FF3D971DC}" destId="{B222327D-E584-459C-B66C-A39CB74C0306}" srcOrd="3" destOrd="0" presId="urn:microsoft.com/office/officeart/2018/2/layout/IconLabelDescriptionList"/>
    <dgm:cxn modelId="{A3C1214A-FE11-4D86-B4F9-30044FDAF3B0}" type="presParOf" srcId="{0489B043-151C-4F72-AD24-A70FF3D971DC}" destId="{254A6578-4A08-48E2-81D0-74FA8B107171}" srcOrd="4" destOrd="0" presId="urn:microsoft.com/office/officeart/2018/2/layout/IconLabelDescriptionList"/>
    <dgm:cxn modelId="{C0472049-595E-42A1-B143-0C5D15888432}" type="presParOf" srcId="{FE3ED9D6-CCFA-424A-9550-5C8AA315E4DC}" destId="{42995370-ACB6-4DF1-9E03-D61807FABE05}" srcOrd="7" destOrd="0" presId="urn:microsoft.com/office/officeart/2018/2/layout/IconLabelDescriptionList"/>
    <dgm:cxn modelId="{3AF269E9-5FE9-4AAB-8513-C3591EABFA1F}" type="presParOf" srcId="{FE3ED9D6-CCFA-424A-9550-5C8AA315E4DC}" destId="{AFDFE015-5000-4C47-A87A-59DDF1237F46}" srcOrd="8" destOrd="0" presId="urn:microsoft.com/office/officeart/2018/2/layout/IconLabelDescriptionList"/>
    <dgm:cxn modelId="{B40BB95F-33D9-4140-A775-39CA274C0EA5}" type="presParOf" srcId="{AFDFE015-5000-4C47-A87A-59DDF1237F46}" destId="{FC0A8280-3828-4FE3-B3BA-C8D171CA0AAF}" srcOrd="0" destOrd="0" presId="urn:microsoft.com/office/officeart/2018/2/layout/IconLabelDescriptionList"/>
    <dgm:cxn modelId="{57509891-07EE-4B70-B71B-3258C441F631}" type="presParOf" srcId="{AFDFE015-5000-4C47-A87A-59DDF1237F46}" destId="{48AA9ED5-D9F7-4181-AEB9-868DCCA1E552}" srcOrd="1" destOrd="0" presId="urn:microsoft.com/office/officeart/2018/2/layout/IconLabelDescriptionList"/>
    <dgm:cxn modelId="{C3C343DF-A2C3-400C-BBBC-F492042FA1EC}" type="presParOf" srcId="{AFDFE015-5000-4C47-A87A-59DDF1237F46}" destId="{BB30EB42-73D5-4A98-8462-D31D7D7BF1FD}" srcOrd="2" destOrd="0" presId="urn:microsoft.com/office/officeart/2018/2/layout/IconLabelDescriptionList"/>
    <dgm:cxn modelId="{0AEF58D6-C1D7-489B-A239-99B819A153FC}" type="presParOf" srcId="{AFDFE015-5000-4C47-A87A-59DDF1237F46}" destId="{7DE8790A-546D-4C13-9F8C-17811922E60D}" srcOrd="3" destOrd="0" presId="urn:microsoft.com/office/officeart/2018/2/layout/IconLabelDescriptionList"/>
    <dgm:cxn modelId="{6DA21C88-C8E5-44EA-9EA1-69D14F1C8768}" type="presParOf" srcId="{AFDFE015-5000-4C47-A87A-59DDF1237F46}" destId="{61E3C311-3F41-4C81-A167-2A6C0DE4103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4D06C-A5DC-4B56-B7F1-A20B734CD9B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304F1-FE01-4F26-8FCF-400BBD847B4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Internet of Things (IoT) is revolutionising every aspect of life, and the transport sector is no exception.</a:t>
          </a:r>
          <a:endParaRPr lang="en-US"/>
        </a:p>
      </dgm:t>
    </dgm:pt>
    <dgm:pt modelId="{98EB0EE8-56BE-4B0C-AFB6-ED3D04672AAF}" type="parTrans" cxnId="{FFA6D78D-F43A-469D-8F57-58945D64CA26}">
      <dgm:prSet/>
      <dgm:spPr/>
      <dgm:t>
        <a:bodyPr/>
        <a:lstStyle/>
        <a:p>
          <a:endParaRPr lang="en-US"/>
        </a:p>
      </dgm:t>
    </dgm:pt>
    <dgm:pt modelId="{327B3666-D170-4044-9694-89057DDAA0BF}" type="sibTrans" cxnId="{FFA6D78D-F43A-469D-8F57-58945D64CA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01C7FD-A702-4A40-8B1F-BAB501B9B2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Sensors, Traffic Lights, Cameras – all form part of Internet of Things (IoT) landscape</a:t>
          </a:r>
        </a:p>
      </dgm:t>
    </dgm:pt>
    <dgm:pt modelId="{5FFB0179-4543-46D6-92B9-101D60ABAE89}" type="parTrans" cxnId="{6627CFF7-8124-41BD-B910-B56305E7D71C}">
      <dgm:prSet/>
      <dgm:spPr/>
      <dgm:t>
        <a:bodyPr/>
        <a:lstStyle/>
        <a:p>
          <a:endParaRPr lang="en-US"/>
        </a:p>
      </dgm:t>
    </dgm:pt>
    <dgm:pt modelId="{8525FF9A-3C08-4DA4-98D5-91142830D0C5}" type="sibTrans" cxnId="{6627CFF7-8124-41BD-B910-B56305E7D71C}">
      <dgm:prSet/>
      <dgm:spPr/>
      <dgm:t>
        <a:bodyPr/>
        <a:lstStyle/>
        <a:p>
          <a:endParaRPr lang="en-US"/>
        </a:p>
      </dgm:t>
    </dgm:pt>
    <dgm:pt modelId="{3D0CF447-1DBB-4606-B1B6-EE97FE65DAC1}" type="pres">
      <dgm:prSet presAssocID="{02F4D06C-A5DC-4B56-B7F1-A20B734CD9B9}" presName="root" presStyleCnt="0">
        <dgm:presLayoutVars>
          <dgm:dir/>
          <dgm:resizeHandles val="exact"/>
        </dgm:presLayoutVars>
      </dgm:prSet>
      <dgm:spPr/>
    </dgm:pt>
    <dgm:pt modelId="{706ADA62-11B8-4538-9302-2D4B303B3253}" type="pres">
      <dgm:prSet presAssocID="{02F4D06C-A5DC-4B56-B7F1-A20B734CD9B9}" presName="container" presStyleCnt="0">
        <dgm:presLayoutVars>
          <dgm:dir/>
          <dgm:resizeHandles val="exact"/>
        </dgm:presLayoutVars>
      </dgm:prSet>
      <dgm:spPr/>
    </dgm:pt>
    <dgm:pt modelId="{35B6232D-FA4C-4DA9-B066-F81DA90F48A7}" type="pres">
      <dgm:prSet presAssocID="{C50304F1-FE01-4F26-8FCF-400BBD847B4C}" presName="compNode" presStyleCnt="0"/>
      <dgm:spPr/>
    </dgm:pt>
    <dgm:pt modelId="{DA8996FF-2D06-4BA3-AF54-BADB150321C0}" type="pres">
      <dgm:prSet presAssocID="{C50304F1-FE01-4F26-8FCF-400BBD847B4C}" presName="iconBgRect" presStyleLbl="bgShp" presStyleIdx="0" presStyleCnt="2"/>
      <dgm:spPr/>
    </dgm:pt>
    <dgm:pt modelId="{AD340184-903F-419D-AE66-D4DB6D8BFA28}" type="pres">
      <dgm:prSet presAssocID="{C50304F1-FE01-4F26-8FCF-400BBD847B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4AAC7E3-0179-4AFE-B6A6-4AF714FB6DDD}" type="pres">
      <dgm:prSet presAssocID="{C50304F1-FE01-4F26-8FCF-400BBD847B4C}" presName="spaceRect" presStyleCnt="0"/>
      <dgm:spPr/>
    </dgm:pt>
    <dgm:pt modelId="{D0EFB35D-F61A-4C8D-9194-7D4C679B4C5A}" type="pres">
      <dgm:prSet presAssocID="{C50304F1-FE01-4F26-8FCF-400BBD847B4C}" presName="textRect" presStyleLbl="revTx" presStyleIdx="0" presStyleCnt="2">
        <dgm:presLayoutVars>
          <dgm:chMax val="1"/>
          <dgm:chPref val="1"/>
        </dgm:presLayoutVars>
      </dgm:prSet>
      <dgm:spPr/>
    </dgm:pt>
    <dgm:pt modelId="{414DE649-4CB6-458E-B6A8-D23840C41109}" type="pres">
      <dgm:prSet presAssocID="{327B3666-D170-4044-9694-89057DDAA0BF}" presName="sibTrans" presStyleLbl="sibTrans2D1" presStyleIdx="0" presStyleCnt="0"/>
      <dgm:spPr/>
    </dgm:pt>
    <dgm:pt modelId="{33836E27-4007-442A-BDC2-5EA8D468D245}" type="pres">
      <dgm:prSet presAssocID="{6101C7FD-A702-4A40-8B1F-BAB501B9B200}" presName="compNode" presStyleCnt="0"/>
      <dgm:spPr/>
    </dgm:pt>
    <dgm:pt modelId="{94FE198F-30B5-4E23-B575-8D2166E45DA3}" type="pres">
      <dgm:prSet presAssocID="{6101C7FD-A702-4A40-8B1F-BAB501B9B200}" presName="iconBgRect" presStyleLbl="bgShp" presStyleIdx="1" presStyleCnt="2"/>
      <dgm:spPr/>
    </dgm:pt>
    <dgm:pt modelId="{05AE03AD-27C3-401F-B7AC-1446440C807F}" type="pres">
      <dgm:prSet presAssocID="{6101C7FD-A702-4A40-8B1F-BAB501B9B2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092F6FC-5D00-4A4C-8FA6-1DCD3951A426}" type="pres">
      <dgm:prSet presAssocID="{6101C7FD-A702-4A40-8B1F-BAB501B9B200}" presName="spaceRect" presStyleCnt="0"/>
      <dgm:spPr/>
    </dgm:pt>
    <dgm:pt modelId="{6DDCE847-4EA4-4C6E-95A6-9073D50A332B}" type="pres">
      <dgm:prSet presAssocID="{6101C7FD-A702-4A40-8B1F-BAB501B9B20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2375E07-7F67-43CA-86B0-3786C30D94C9}" type="presOf" srcId="{C50304F1-FE01-4F26-8FCF-400BBD847B4C}" destId="{D0EFB35D-F61A-4C8D-9194-7D4C679B4C5A}" srcOrd="0" destOrd="0" presId="urn:microsoft.com/office/officeart/2018/2/layout/IconCircleList"/>
    <dgm:cxn modelId="{4CEADD35-BFFE-4DC3-A53C-6E1EACF34622}" type="presOf" srcId="{6101C7FD-A702-4A40-8B1F-BAB501B9B200}" destId="{6DDCE847-4EA4-4C6E-95A6-9073D50A332B}" srcOrd="0" destOrd="0" presId="urn:microsoft.com/office/officeart/2018/2/layout/IconCircleList"/>
    <dgm:cxn modelId="{FFA6D78D-F43A-469D-8F57-58945D64CA26}" srcId="{02F4D06C-A5DC-4B56-B7F1-A20B734CD9B9}" destId="{C50304F1-FE01-4F26-8FCF-400BBD847B4C}" srcOrd="0" destOrd="0" parTransId="{98EB0EE8-56BE-4B0C-AFB6-ED3D04672AAF}" sibTransId="{327B3666-D170-4044-9694-89057DDAA0BF}"/>
    <dgm:cxn modelId="{27580FAF-1E2C-427A-855C-DF502286352A}" type="presOf" srcId="{327B3666-D170-4044-9694-89057DDAA0BF}" destId="{414DE649-4CB6-458E-B6A8-D23840C41109}" srcOrd="0" destOrd="0" presId="urn:microsoft.com/office/officeart/2018/2/layout/IconCircleList"/>
    <dgm:cxn modelId="{2895A4C9-4A78-4D96-A670-D3CDE88CD47E}" type="presOf" srcId="{02F4D06C-A5DC-4B56-B7F1-A20B734CD9B9}" destId="{3D0CF447-1DBB-4606-B1B6-EE97FE65DAC1}" srcOrd="0" destOrd="0" presId="urn:microsoft.com/office/officeart/2018/2/layout/IconCircleList"/>
    <dgm:cxn modelId="{6627CFF7-8124-41BD-B910-B56305E7D71C}" srcId="{02F4D06C-A5DC-4B56-B7F1-A20B734CD9B9}" destId="{6101C7FD-A702-4A40-8B1F-BAB501B9B200}" srcOrd="1" destOrd="0" parTransId="{5FFB0179-4543-46D6-92B9-101D60ABAE89}" sibTransId="{8525FF9A-3C08-4DA4-98D5-91142830D0C5}"/>
    <dgm:cxn modelId="{363C9A1F-FC54-42E2-BB93-3F920CBD2407}" type="presParOf" srcId="{3D0CF447-1DBB-4606-B1B6-EE97FE65DAC1}" destId="{706ADA62-11B8-4538-9302-2D4B303B3253}" srcOrd="0" destOrd="0" presId="urn:microsoft.com/office/officeart/2018/2/layout/IconCircleList"/>
    <dgm:cxn modelId="{C01831C3-2545-413C-8C17-4181165EE8F6}" type="presParOf" srcId="{706ADA62-11B8-4538-9302-2D4B303B3253}" destId="{35B6232D-FA4C-4DA9-B066-F81DA90F48A7}" srcOrd="0" destOrd="0" presId="urn:microsoft.com/office/officeart/2018/2/layout/IconCircleList"/>
    <dgm:cxn modelId="{6774264C-2A33-4A7F-BCDA-B5F3345A02FA}" type="presParOf" srcId="{35B6232D-FA4C-4DA9-B066-F81DA90F48A7}" destId="{DA8996FF-2D06-4BA3-AF54-BADB150321C0}" srcOrd="0" destOrd="0" presId="urn:microsoft.com/office/officeart/2018/2/layout/IconCircleList"/>
    <dgm:cxn modelId="{E78E62B8-B37A-4BD0-90DD-91822AFA50FA}" type="presParOf" srcId="{35B6232D-FA4C-4DA9-B066-F81DA90F48A7}" destId="{AD340184-903F-419D-AE66-D4DB6D8BFA28}" srcOrd="1" destOrd="0" presId="urn:microsoft.com/office/officeart/2018/2/layout/IconCircleList"/>
    <dgm:cxn modelId="{21559591-DA3E-44EC-BD3A-BB05BBC42C75}" type="presParOf" srcId="{35B6232D-FA4C-4DA9-B066-F81DA90F48A7}" destId="{A4AAC7E3-0179-4AFE-B6A6-4AF714FB6DDD}" srcOrd="2" destOrd="0" presId="urn:microsoft.com/office/officeart/2018/2/layout/IconCircleList"/>
    <dgm:cxn modelId="{DD077F3C-FDF5-4741-97CD-84B4C1C54C7B}" type="presParOf" srcId="{35B6232D-FA4C-4DA9-B066-F81DA90F48A7}" destId="{D0EFB35D-F61A-4C8D-9194-7D4C679B4C5A}" srcOrd="3" destOrd="0" presId="urn:microsoft.com/office/officeart/2018/2/layout/IconCircleList"/>
    <dgm:cxn modelId="{6C140DB4-BD30-4582-B2FC-3D925C71A32E}" type="presParOf" srcId="{706ADA62-11B8-4538-9302-2D4B303B3253}" destId="{414DE649-4CB6-458E-B6A8-D23840C41109}" srcOrd="1" destOrd="0" presId="urn:microsoft.com/office/officeart/2018/2/layout/IconCircleList"/>
    <dgm:cxn modelId="{BB7592A0-FD68-438F-B624-7F52E4BB60F1}" type="presParOf" srcId="{706ADA62-11B8-4538-9302-2D4B303B3253}" destId="{33836E27-4007-442A-BDC2-5EA8D468D245}" srcOrd="2" destOrd="0" presId="urn:microsoft.com/office/officeart/2018/2/layout/IconCircleList"/>
    <dgm:cxn modelId="{EE61FD2C-1E19-48B4-90FD-82D3A9312419}" type="presParOf" srcId="{33836E27-4007-442A-BDC2-5EA8D468D245}" destId="{94FE198F-30B5-4E23-B575-8D2166E45DA3}" srcOrd="0" destOrd="0" presId="urn:microsoft.com/office/officeart/2018/2/layout/IconCircleList"/>
    <dgm:cxn modelId="{2B92815E-A0C1-44FF-8F69-19407494F3CB}" type="presParOf" srcId="{33836E27-4007-442A-BDC2-5EA8D468D245}" destId="{05AE03AD-27C3-401F-B7AC-1446440C807F}" srcOrd="1" destOrd="0" presId="urn:microsoft.com/office/officeart/2018/2/layout/IconCircleList"/>
    <dgm:cxn modelId="{D14AC1B7-1612-43B8-B70C-FEDE85F87277}" type="presParOf" srcId="{33836E27-4007-442A-BDC2-5EA8D468D245}" destId="{E092F6FC-5D00-4A4C-8FA6-1DCD3951A426}" srcOrd="2" destOrd="0" presId="urn:microsoft.com/office/officeart/2018/2/layout/IconCircleList"/>
    <dgm:cxn modelId="{3F7284CC-F7AE-4275-9AF1-10E2721B9E5A}" type="presParOf" srcId="{33836E27-4007-442A-BDC2-5EA8D468D245}" destId="{6DDCE847-4EA4-4C6E-95A6-9073D50A33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ECCB7-86BF-433C-BBC3-408A32B07830}">
      <dsp:nvSpPr>
        <dsp:cNvPr id="0" name=""/>
        <dsp:cNvSpPr/>
      </dsp:nvSpPr>
      <dsp:spPr>
        <a:xfrm>
          <a:off x="6191" y="50615"/>
          <a:ext cx="707320" cy="707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0873F-DDDB-4C33-8FDA-94F5402B9F1C}">
      <dsp:nvSpPr>
        <dsp:cNvPr id="0" name=""/>
        <dsp:cNvSpPr/>
      </dsp:nvSpPr>
      <dsp:spPr>
        <a:xfrm>
          <a:off x="6191" y="917299"/>
          <a:ext cx="2020915" cy="67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Usage of sensory data in vehicles</a:t>
          </a:r>
        </a:p>
      </dsp:txBody>
      <dsp:txXfrm>
        <a:off x="6191" y="917299"/>
        <a:ext cx="2020915" cy="675599"/>
      </dsp:txXfrm>
    </dsp:sp>
    <dsp:sp modelId="{BA82283B-78D3-484C-83AD-50F0513B4121}">
      <dsp:nvSpPr>
        <dsp:cNvPr id="0" name=""/>
        <dsp:cNvSpPr/>
      </dsp:nvSpPr>
      <dsp:spPr>
        <a:xfrm>
          <a:off x="6191" y="1717637"/>
          <a:ext cx="2020915" cy="208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Reduce fuel consumption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Optimize routing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Understands driving behavior</a:t>
          </a:r>
        </a:p>
      </dsp:txBody>
      <dsp:txXfrm>
        <a:off x="6191" y="1717637"/>
        <a:ext cx="2020915" cy="2089711"/>
      </dsp:txXfrm>
    </dsp:sp>
    <dsp:sp modelId="{9EFE1259-F0D3-42E2-A843-8C9A3366E567}">
      <dsp:nvSpPr>
        <dsp:cNvPr id="0" name=""/>
        <dsp:cNvSpPr/>
      </dsp:nvSpPr>
      <dsp:spPr>
        <a:xfrm>
          <a:off x="2380766" y="50615"/>
          <a:ext cx="707320" cy="707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392F8-0B6F-487A-B47F-02A6538FE760}">
      <dsp:nvSpPr>
        <dsp:cNvPr id="0" name=""/>
        <dsp:cNvSpPr/>
      </dsp:nvSpPr>
      <dsp:spPr>
        <a:xfrm>
          <a:off x="2380766" y="917299"/>
          <a:ext cx="2020915" cy="67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Inventory Management</a:t>
          </a:r>
        </a:p>
      </dsp:txBody>
      <dsp:txXfrm>
        <a:off x="2380766" y="917299"/>
        <a:ext cx="2020915" cy="675599"/>
      </dsp:txXfrm>
    </dsp:sp>
    <dsp:sp modelId="{D2E33223-127D-4194-B9A9-3D01B01A847D}">
      <dsp:nvSpPr>
        <dsp:cNvPr id="0" name=""/>
        <dsp:cNvSpPr/>
      </dsp:nvSpPr>
      <dsp:spPr>
        <a:xfrm>
          <a:off x="2380766" y="1667021"/>
          <a:ext cx="2020915" cy="208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C451B-BD16-4BA9-9170-35EB1BAF2603}">
      <dsp:nvSpPr>
        <dsp:cNvPr id="0" name=""/>
        <dsp:cNvSpPr/>
      </dsp:nvSpPr>
      <dsp:spPr>
        <a:xfrm>
          <a:off x="4755341" y="50615"/>
          <a:ext cx="707320" cy="707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644E2-47A7-4A32-A276-F4B2E50F3B64}">
      <dsp:nvSpPr>
        <dsp:cNvPr id="0" name=""/>
        <dsp:cNvSpPr/>
      </dsp:nvSpPr>
      <dsp:spPr>
        <a:xfrm>
          <a:off x="4755341" y="917299"/>
          <a:ext cx="2020915" cy="67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Operational Capacity Planning</a:t>
          </a:r>
        </a:p>
      </dsp:txBody>
      <dsp:txXfrm>
        <a:off x="4755341" y="917299"/>
        <a:ext cx="2020915" cy="675599"/>
      </dsp:txXfrm>
    </dsp:sp>
    <dsp:sp modelId="{AD11ED67-7905-4EDE-A4B8-CA91A49592DA}">
      <dsp:nvSpPr>
        <dsp:cNvPr id="0" name=""/>
        <dsp:cNvSpPr/>
      </dsp:nvSpPr>
      <dsp:spPr>
        <a:xfrm>
          <a:off x="4755341" y="1717637"/>
          <a:ext cx="2020915" cy="208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Allows optimal utilization and scaling of resources</a:t>
          </a:r>
          <a:endParaRPr lang="en-US" sz="1400" kern="1200" dirty="0"/>
        </a:p>
      </dsp:txBody>
      <dsp:txXfrm>
        <a:off x="4755341" y="1717637"/>
        <a:ext cx="2020915" cy="2089711"/>
      </dsp:txXfrm>
    </dsp:sp>
    <dsp:sp modelId="{7022CF51-9668-4309-AC76-6956D802EF1E}">
      <dsp:nvSpPr>
        <dsp:cNvPr id="0" name=""/>
        <dsp:cNvSpPr/>
      </dsp:nvSpPr>
      <dsp:spPr>
        <a:xfrm>
          <a:off x="7129917" y="50615"/>
          <a:ext cx="707320" cy="7073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E1001-D5D9-43D2-B142-C16EB2558D45}">
      <dsp:nvSpPr>
        <dsp:cNvPr id="0" name=""/>
        <dsp:cNvSpPr/>
      </dsp:nvSpPr>
      <dsp:spPr>
        <a:xfrm>
          <a:off x="7129917" y="917299"/>
          <a:ext cx="2020915" cy="67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kern="1200" dirty="0"/>
            <a:t>Financial Demand and Supply Chain Analytics</a:t>
          </a:r>
          <a:endParaRPr lang="en-US" sz="1600" kern="1200" dirty="0"/>
        </a:p>
      </dsp:txBody>
      <dsp:txXfrm>
        <a:off x="7129917" y="917299"/>
        <a:ext cx="2020915" cy="675599"/>
      </dsp:txXfrm>
    </dsp:sp>
    <dsp:sp modelId="{254A6578-4A08-48E2-81D0-74FA8B107171}">
      <dsp:nvSpPr>
        <dsp:cNvPr id="0" name=""/>
        <dsp:cNvSpPr/>
      </dsp:nvSpPr>
      <dsp:spPr>
        <a:xfrm>
          <a:off x="7129917" y="1717637"/>
          <a:ext cx="2020915" cy="208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Helps financial institutions improve their rating and investment decisions</a:t>
          </a:r>
          <a:endParaRPr lang="en-US" sz="1400" kern="1200" dirty="0"/>
        </a:p>
      </dsp:txBody>
      <dsp:txXfrm>
        <a:off x="7129917" y="1717637"/>
        <a:ext cx="2020915" cy="2089711"/>
      </dsp:txXfrm>
    </dsp:sp>
    <dsp:sp modelId="{FC0A8280-3828-4FE3-B3BA-C8D171CA0AAF}">
      <dsp:nvSpPr>
        <dsp:cNvPr id="0" name=""/>
        <dsp:cNvSpPr/>
      </dsp:nvSpPr>
      <dsp:spPr>
        <a:xfrm>
          <a:off x="9504492" y="50615"/>
          <a:ext cx="707320" cy="7073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0EB42-73D5-4A98-8462-D31D7D7BF1FD}">
      <dsp:nvSpPr>
        <dsp:cNvPr id="0" name=""/>
        <dsp:cNvSpPr/>
      </dsp:nvSpPr>
      <dsp:spPr>
        <a:xfrm>
          <a:off x="9504492" y="917299"/>
          <a:ext cx="2020915" cy="67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kern="1200" dirty="0"/>
            <a:t>Transparency in the Supply Chain process</a:t>
          </a:r>
          <a:endParaRPr lang="en-US" sz="1600" kern="1200" dirty="0"/>
        </a:p>
      </dsp:txBody>
      <dsp:txXfrm>
        <a:off x="9504492" y="917299"/>
        <a:ext cx="2020915" cy="675599"/>
      </dsp:txXfrm>
    </dsp:sp>
    <dsp:sp modelId="{61E3C311-3F41-4C81-A167-2A6C0DE41034}">
      <dsp:nvSpPr>
        <dsp:cNvPr id="0" name=""/>
        <dsp:cNvSpPr/>
      </dsp:nvSpPr>
      <dsp:spPr>
        <a:xfrm>
          <a:off x="9504492" y="1717637"/>
          <a:ext cx="2020915" cy="208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Fewer errors in delivery &amp; pickup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Real-time monitoring of the packages using sensors and GPS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Provides better shipping options</a:t>
          </a:r>
        </a:p>
      </dsp:txBody>
      <dsp:txXfrm>
        <a:off x="9504492" y="1717637"/>
        <a:ext cx="2020915" cy="2089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96FF-2D06-4BA3-AF54-BADB150321C0}">
      <dsp:nvSpPr>
        <dsp:cNvPr id="0" name=""/>
        <dsp:cNvSpPr/>
      </dsp:nvSpPr>
      <dsp:spPr>
        <a:xfrm>
          <a:off x="264008" y="1330769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40184-903F-419D-AE66-D4DB6D8BFA28}">
      <dsp:nvSpPr>
        <dsp:cNvPr id="0" name=""/>
        <dsp:cNvSpPr/>
      </dsp:nvSpPr>
      <dsp:spPr>
        <a:xfrm>
          <a:off x="550151" y="1616912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FB35D-F61A-4C8D-9194-7D4C679B4C5A}">
      <dsp:nvSpPr>
        <dsp:cNvPr id="0" name=""/>
        <dsp:cNvSpPr/>
      </dsp:nvSpPr>
      <dsp:spPr>
        <a:xfrm>
          <a:off x="1918575" y="1330769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Internet of Things (IoT) is revolutionising every aspect of life, and the transport sector is no exception.</a:t>
          </a:r>
          <a:endParaRPr lang="en-US" sz="1800" kern="1200"/>
        </a:p>
      </dsp:txBody>
      <dsp:txXfrm>
        <a:off x="1918575" y="1330769"/>
        <a:ext cx="3211807" cy="1362585"/>
      </dsp:txXfrm>
    </dsp:sp>
    <dsp:sp modelId="{94FE198F-30B5-4E23-B575-8D2166E45DA3}">
      <dsp:nvSpPr>
        <dsp:cNvPr id="0" name=""/>
        <dsp:cNvSpPr/>
      </dsp:nvSpPr>
      <dsp:spPr>
        <a:xfrm>
          <a:off x="5690016" y="1330769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E03AD-27C3-401F-B7AC-1446440C807F}">
      <dsp:nvSpPr>
        <dsp:cNvPr id="0" name=""/>
        <dsp:cNvSpPr/>
      </dsp:nvSpPr>
      <dsp:spPr>
        <a:xfrm>
          <a:off x="5976159" y="1616912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CE847-4EA4-4C6E-95A6-9073D50A332B}">
      <dsp:nvSpPr>
        <dsp:cNvPr id="0" name=""/>
        <dsp:cNvSpPr/>
      </dsp:nvSpPr>
      <dsp:spPr>
        <a:xfrm>
          <a:off x="7344584" y="1330769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Sensors, Traffic Lights, Cameras – all form part of Internet of Things (IoT) landscape</a:t>
          </a:r>
        </a:p>
      </dsp:txBody>
      <dsp:txXfrm>
        <a:off x="7344584" y="1330769"/>
        <a:ext cx="3211807" cy="136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4E46AA-1EC0-4433-9956-E798E94A6FB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8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2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4E46AA-1EC0-4433-9956-E798E94A6FB7}" type="datetimeFigureOut">
              <a:rPr lang="en-US" smtClean="0"/>
              <a:pPr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4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4E46AA-1EC0-4433-9956-E798E94A6FB7}" type="datetimeFigureOut">
              <a:rPr lang="en-US" smtClean="0"/>
              <a:pPr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16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4E46AA-1EC0-4433-9956-E798E94A6FB7}" type="datetimeFigureOut">
              <a:rPr lang="en-US" smtClean="0"/>
              <a:pPr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6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30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8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93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4E46AA-1EC0-4433-9956-E798E94A6FB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5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4E46AA-1EC0-4433-9956-E798E94A6FB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53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ressroom.ups.com/pressroom/ContentDetailsViewer.page?ConceptType=Speeches&amp;id=1426415450350-35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jobs/search?keywords=Supply%20Chain%20Data%20Scientist&amp;location=United%20States&amp;geoId=103644278&amp;trk=public_jobs_jobs-search-bar_search-submit&amp;position=1&amp;pageNum=0" TargetMode="External"/><Relationship Id="rId3" Type="http://schemas.openxmlformats.org/officeDocument/2006/relationships/hyperlink" Target="https://www.globaltranz.com/big-data-in-the-transportation/" TargetMode="External"/><Relationship Id="rId7" Type="http://schemas.openxmlformats.org/officeDocument/2006/relationships/hyperlink" Target="https://www.comparably.com/companies/ups/salaries/data-scient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googlecloud/2021/10/06/living-on-the-edge-how-next-gen-mobile-networks-will-drive-the-evolution-of-cloud-computing/?sh=18181ad530d8" TargetMode="External"/><Relationship Id="rId5" Type="http://schemas.openxmlformats.org/officeDocument/2006/relationships/hyperlink" Target="https://blog.datumize.com/4-relevant-big-data-case-studies-in-logistics" TargetMode="External"/><Relationship Id="rId4" Type="http://schemas.openxmlformats.org/officeDocument/2006/relationships/hyperlink" Target="https://www.robinsconsulting.com/why-big-data-is-so-importa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CD2D44-902A-6343-BBF4-389744FF0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6" b="1224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D0D35-3162-AD4E-8387-472C1BCC7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468" y="626539"/>
            <a:ext cx="6688666" cy="3427867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Big Data Analytics in Transportation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50EBF-651C-1D44-934D-E84DA732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467" y="5253051"/>
            <a:ext cx="5337209" cy="1147742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: HARSHIT GAUR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NUID : 001093079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TO : PROF. RICHARD HE</a:t>
            </a:r>
          </a:p>
        </p:txBody>
      </p:sp>
    </p:spTree>
    <p:extLst>
      <p:ext uri="{BB962C8B-B14F-4D97-AF65-F5344CB8AC3E}">
        <p14:creationId xmlns:p14="http://schemas.microsoft.com/office/powerpoint/2010/main" val="10455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0EB0E-3330-2243-B13F-5FC63815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098705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4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40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ABC0-45DA-6949-9995-DAD9D8F6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533" y="1803405"/>
            <a:ext cx="6756400" cy="18250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400" dirty="0"/>
              <a:t>shaving off JUST </a:t>
            </a:r>
            <a:r>
              <a:rPr lang="en-US" sz="2400" b="1" dirty="0"/>
              <a:t>1 mile </a:t>
            </a:r>
            <a:r>
              <a:rPr lang="en-US" sz="2400" dirty="0"/>
              <a:t>per day FOR THEIR 66,000 driverS can result in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hlinkClick r:id="rId2"/>
              </a:rPr>
              <a:t>savings of up to</a:t>
            </a:r>
            <a:r>
              <a:rPr lang="en-US" sz="2400" u="sng" dirty="0">
                <a:hlinkClick r:id="rId2"/>
              </a:rPr>
              <a:t> </a:t>
            </a:r>
            <a:r>
              <a:rPr lang="en-US" sz="2400" dirty="0">
                <a:hlinkClick r:id="rId2"/>
              </a:rPr>
              <a:t>$50 million / year</a:t>
            </a:r>
            <a:br>
              <a:rPr lang="en-US" sz="2400" dirty="0"/>
            </a:br>
            <a:br>
              <a:rPr lang="en-US" sz="2400" dirty="0"/>
            </a:br>
            <a:r>
              <a:rPr lang="en-US" sz="2400" i="1" dirty="0"/>
              <a:t>						- UPS</a:t>
            </a:r>
          </a:p>
        </p:txBody>
      </p:sp>
      <p:pic>
        <p:nvPicPr>
          <p:cNvPr id="19" name="Graphic 18" descr="Lightning Bolt Outline">
            <a:extLst>
              <a:ext uri="{FF2B5EF4-FFF2-40B4-BE49-F238E27FC236}">
                <a16:creationId xmlns:a16="http://schemas.microsoft.com/office/drawing/2014/main" id="{5F09DA07-3BEB-46B4-8BB5-B17CBB70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re engine parked inside a fire station">
            <a:extLst>
              <a:ext uri="{FF2B5EF4-FFF2-40B4-BE49-F238E27FC236}">
                <a16:creationId xmlns:a16="http://schemas.microsoft.com/office/drawing/2014/main" id="{3D4FF413-6EA1-4856-A0A1-F47E7CE2F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7C2E0-3AAE-B44A-9131-7215E5AC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ISSUES IN TRANSPORTATION INDUSTRY?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B179-FD13-0640-9A9C-AD7608AF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83896"/>
            <a:ext cx="10820400" cy="2790367"/>
          </a:xfrm>
        </p:spPr>
        <p:txBody>
          <a:bodyPr>
            <a:normAutofit/>
          </a:bodyPr>
          <a:lstStyle/>
          <a:p>
            <a:r>
              <a:rPr lang="en-US" dirty="0"/>
              <a:t>Shortage of Drivers &amp; Operational Incapacity</a:t>
            </a:r>
          </a:p>
          <a:p>
            <a:r>
              <a:rPr lang="en-US" dirty="0"/>
              <a:t>Unoptimized routing</a:t>
            </a:r>
          </a:p>
          <a:p>
            <a:r>
              <a:rPr lang="en-US" dirty="0"/>
              <a:t>Unnecessary &amp; Additional Financial Demands</a:t>
            </a:r>
          </a:p>
          <a:p>
            <a:r>
              <a:rPr lang="en-US" dirty="0"/>
              <a:t>Health &amp; Safety</a:t>
            </a:r>
          </a:p>
          <a:p>
            <a:r>
              <a:rPr lang="en-US" dirty="0"/>
              <a:t>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250A-7182-D149-8363-D3C8144F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0" y="764373"/>
            <a:ext cx="8864600" cy="1293028"/>
          </a:xfrm>
        </p:spPr>
        <p:txBody>
          <a:bodyPr>
            <a:normAutofit/>
          </a:bodyPr>
          <a:lstStyle/>
          <a:p>
            <a:r>
              <a:rPr lang="en-US" dirty="0"/>
              <a:t>HOW BIG DATA ANALYTICS HELPS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D6CE7B-37C1-43D6-9D98-A5623C38A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204563"/>
              </p:ext>
            </p:extLst>
          </p:nvPr>
        </p:nvGraphicFramePr>
        <p:xfrm>
          <a:off x="372533" y="2203982"/>
          <a:ext cx="11531599" cy="3807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2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F0163-C93D-C645-9B69-3F40CCFD034D}"/>
              </a:ext>
            </a:extLst>
          </p:cNvPr>
          <p:cNvSpPr txBox="1"/>
          <p:nvPr/>
        </p:nvSpPr>
        <p:spPr>
          <a:xfrm>
            <a:off x="685800" y="764373"/>
            <a:ext cx="3687417" cy="192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BIG DATA IN ACTION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9961FC18-D58E-4847-9797-CFD901B3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600" dirty="0">
                <a:solidFill>
                  <a:schemeClr val="bg1"/>
                </a:solidFill>
              </a:rPr>
              <a:t>On Road Integration Optimization and Navigation or ORION system built by UPS exclusively for its drivers.</a:t>
            </a:r>
          </a:p>
          <a:p>
            <a:pPr marL="0"/>
            <a:endParaRPr lang="en-US" sz="1600" dirty="0">
              <a:solidFill>
                <a:schemeClr val="bg1"/>
              </a:solidFill>
            </a:endParaRPr>
          </a:p>
          <a:p>
            <a:pPr marL="0"/>
            <a:r>
              <a:rPr lang="en-US" sz="1600" dirty="0">
                <a:solidFill>
                  <a:schemeClr val="bg1"/>
                </a:solidFill>
              </a:rPr>
              <a:t>This system maps the routes of each driver in the grid and details the entire route that the truck must take to help save precious       </a:t>
            </a:r>
            <a:r>
              <a:rPr lang="en-US" sz="1600" i="1" dirty="0">
                <a:solidFill>
                  <a:schemeClr val="bg1"/>
                </a:solidFill>
              </a:rPr>
              <a:t>miles, time, and money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How UPS utilizes Big Data in its proprietary technology ORION">
            <a:extLst>
              <a:ext uri="{FF2B5EF4-FFF2-40B4-BE49-F238E27FC236}">
                <a16:creationId xmlns:a16="http://schemas.microsoft.com/office/drawing/2014/main" id="{C0683706-5063-724E-A8F8-1A36BE382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r="6551"/>
          <a:stretch/>
        </p:blipFill>
        <p:spPr bwMode="auto">
          <a:xfrm>
            <a:off x="4732343" y="1908204"/>
            <a:ext cx="7363321" cy="304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29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DA54-60A8-0442-931F-D8D86715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88642"/>
            <a:ext cx="8610600" cy="1293028"/>
          </a:xfrm>
        </p:spPr>
        <p:txBody>
          <a:bodyPr/>
          <a:lstStyle/>
          <a:p>
            <a:r>
              <a:rPr lang="en-US" dirty="0"/>
              <a:t>UPS - Data scientist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C4680D-BF95-314C-840D-F2FC20C8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301" r="1785" b="1017"/>
          <a:stretch/>
        </p:blipFill>
        <p:spPr>
          <a:xfrm>
            <a:off x="722318" y="1228725"/>
            <a:ext cx="5404514" cy="29611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27331-3249-FB40-9754-BDFD4B0CAE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1" t="10359" r="2027" b="2977"/>
          <a:stretch/>
        </p:blipFill>
        <p:spPr>
          <a:xfrm>
            <a:off x="736978" y="4612943"/>
            <a:ext cx="10769221" cy="1705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654121-767A-5346-ACFB-52FDDF27C0C6}"/>
              </a:ext>
            </a:extLst>
          </p:cNvPr>
          <p:cNvSpPr txBox="1"/>
          <p:nvPr/>
        </p:nvSpPr>
        <p:spPr>
          <a:xfrm>
            <a:off x="1135027" y="3971501"/>
            <a:ext cx="5131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 : https://www.comparably.com/companies/ups/salaries/data-scientist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E2872-EF79-7145-A6A0-EFAF6EF9D334}"/>
              </a:ext>
            </a:extLst>
          </p:cNvPr>
          <p:cNvSpPr txBox="1"/>
          <p:nvPr/>
        </p:nvSpPr>
        <p:spPr>
          <a:xfrm>
            <a:off x="6428104" y="6086907"/>
            <a:ext cx="5131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 : https://www.comparably.com/companies/ups/salaries/data-scientist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000C3-E41C-2948-B23F-52DC1E694975}"/>
              </a:ext>
            </a:extLst>
          </p:cNvPr>
          <p:cNvSpPr txBox="1"/>
          <p:nvPr/>
        </p:nvSpPr>
        <p:spPr>
          <a:xfrm>
            <a:off x="6858000" y="1481670"/>
            <a:ext cx="436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 Data Scientist in transportation industry (UPS) earns 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$96,000 as base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$11,000 in bonuses</a:t>
            </a:r>
          </a:p>
        </p:txBody>
      </p:sp>
    </p:spTree>
    <p:extLst>
      <p:ext uri="{BB962C8B-B14F-4D97-AF65-F5344CB8AC3E}">
        <p14:creationId xmlns:p14="http://schemas.microsoft.com/office/powerpoint/2010/main" val="422543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D008-8BB0-E446-837C-DC7D6BBE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USA MARKET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DE6937-00FA-C647-B1CB-8DD9403CB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9" b="2"/>
          <a:stretch/>
        </p:blipFill>
        <p:spPr>
          <a:xfrm>
            <a:off x="550335" y="2194560"/>
            <a:ext cx="4927599" cy="3717525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CEA96F25-CCF3-5248-94B4-19A0BB3EFF2D}"/>
              </a:ext>
            </a:extLst>
          </p:cNvPr>
          <p:cNvSpPr txBox="1"/>
          <p:nvPr/>
        </p:nvSpPr>
        <p:spPr>
          <a:xfrm>
            <a:off x="5689600" y="2194561"/>
            <a:ext cx="5816600" cy="76877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than 61,000 jobs are currently posted for the role of Supply Chain Data Scientist in the USA.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A1136-028E-4F40-811A-936450E6B9D0}"/>
              </a:ext>
            </a:extLst>
          </p:cNvPr>
          <p:cNvSpPr txBox="1"/>
          <p:nvPr/>
        </p:nvSpPr>
        <p:spPr>
          <a:xfrm>
            <a:off x="5926663" y="3384129"/>
            <a:ext cx="5715002" cy="204613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+mj-lt"/>
              </a:rPr>
              <a:t>Leading Companies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UPS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DHL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Amazon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Walmart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Target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TIBA Spain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NAEKO Logistics</a:t>
            </a:r>
          </a:p>
        </p:txBody>
      </p:sp>
    </p:spTree>
    <p:extLst>
      <p:ext uri="{BB962C8B-B14F-4D97-AF65-F5344CB8AC3E}">
        <p14:creationId xmlns:p14="http://schemas.microsoft.com/office/powerpoint/2010/main" val="9237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31C5-20A1-6C42-8A2C-C428911F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transportation - i</a:t>
            </a:r>
            <a:r>
              <a:rPr lang="en-US" cap="none" dirty="0"/>
              <a:t>o</a:t>
            </a:r>
            <a:r>
              <a:rPr lang="en-US" dirty="0"/>
              <a:t>t</a:t>
            </a:r>
            <a:r>
              <a:rPr lang="en-US" cap="none" dirty="0"/>
              <a:t>ransport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AEEAC5-84ED-41CF-8DCC-F6CE0D907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803967"/>
              </p:ext>
            </p:extLst>
          </p:nvPr>
        </p:nvGraphicFramePr>
        <p:xfrm>
          <a:off x="685800" y="2296158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9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05A6E7-A4C8-C547-8FE3-293D927A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F42D-71F5-054C-A6B9-52EEC9E1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13" y="558798"/>
            <a:ext cx="6905487" cy="6299201"/>
          </a:xfrm>
        </p:spPr>
        <p:txBody>
          <a:bodyPr anchor="ctr">
            <a:normAutofit/>
          </a:bodyPr>
          <a:lstStyle/>
          <a:p>
            <a:r>
              <a:rPr lang="en-IN" sz="1000" dirty="0"/>
              <a:t>W. (2021c, February 23). </a:t>
            </a:r>
            <a:r>
              <a:rPr lang="en-IN" sz="1000" i="1" dirty="0"/>
              <a:t>What Is the Impact of Big Data in the Transportation &amp; Supply Chain Industries? 11 Possibilities with Big Data</a:t>
            </a:r>
            <a:r>
              <a:rPr lang="en-IN" sz="1000" dirty="0"/>
              <a:t>. GlobalTranz Enterprises, LLC. </a:t>
            </a:r>
            <a:r>
              <a:rPr lang="en-IN" sz="1000" dirty="0">
                <a:hlinkClick r:id="rId3"/>
              </a:rPr>
              <a:t>https://www.globaltranz.com/big-data-in-the-transportation/</a:t>
            </a:r>
            <a:endParaRPr lang="en-IN" sz="1000" dirty="0"/>
          </a:p>
          <a:p>
            <a:endParaRPr lang="en-IN" sz="1000" dirty="0"/>
          </a:p>
          <a:p>
            <a:r>
              <a:rPr lang="en-IN" sz="1000" dirty="0"/>
              <a:t>Robins, C. (2015, March 16). </a:t>
            </a:r>
            <a:r>
              <a:rPr lang="en-IN" sz="1000" i="1" dirty="0"/>
              <a:t>Why Big Data is so Important to the Transportation Industry</a:t>
            </a:r>
            <a:r>
              <a:rPr lang="en-IN" sz="1000" dirty="0"/>
              <a:t>. Robins Consulting. </a:t>
            </a:r>
            <a:r>
              <a:rPr lang="en-IN" sz="1000" dirty="0">
                <a:hlinkClick r:id="rId4"/>
              </a:rPr>
              <a:t>https://www.robinsconsulting.com/why-big-data-is-so-important/</a:t>
            </a:r>
            <a:endParaRPr lang="en-IN" sz="1000" dirty="0"/>
          </a:p>
          <a:p>
            <a:endParaRPr lang="en-IN" sz="1000" dirty="0"/>
          </a:p>
          <a:p>
            <a:r>
              <a:rPr lang="en-IN" sz="1000" dirty="0"/>
              <a:t>Feliu, C. (2021). </a:t>
            </a:r>
            <a:r>
              <a:rPr lang="en-IN" sz="1000" i="1" dirty="0"/>
              <a:t>4 relevant Big Data case studies in Logistics</a:t>
            </a:r>
            <a:r>
              <a:rPr lang="en-IN" sz="1000" dirty="0"/>
              <a:t>. Big Data Case Studies in Logistics. </a:t>
            </a:r>
            <a:r>
              <a:rPr lang="en-IN" sz="1000" dirty="0">
                <a:hlinkClick r:id="rId5"/>
              </a:rPr>
              <a:t>https://blog.datumize.com/4-relevant-big-data-case-studies-in-logistics</a:t>
            </a:r>
            <a:endParaRPr lang="en-IN" sz="1000" dirty="0"/>
          </a:p>
          <a:p>
            <a:endParaRPr lang="en-IN" sz="1000" dirty="0"/>
          </a:p>
          <a:p>
            <a:r>
              <a:rPr lang="en-IN" sz="1000" dirty="0"/>
              <a:t>Shatzkamer, K. (2021, October 6). </a:t>
            </a:r>
            <a:r>
              <a:rPr lang="en-IN" sz="1000" i="1" dirty="0"/>
              <a:t>Living On The Edge: How Next-Gen Mobile Networks Will Drive The Evolution Of Cloud Computing</a:t>
            </a:r>
            <a:r>
              <a:rPr lang="en-IN" sz="1000" dirty="0"/>
              <a:t>. Forbes. </a:t>
            </a:r>
            <a:r>
              <a:rPr lang="en-IN" sz="1000" dirty="0">
                <a:hlinkClick r:id="rId6"/>
              </a:rPr>
              <a:t>https://www.forbes.com/sites/googlecloud/2021/10/06/living-on-the-edge-how-next-gen-mobile-networks-will-drive-the-evolution-of-cloud-computing/?sh=18181ad530d8</a:t>
            </a:r>
            <a:endParaRPr lang="en-IN" sz="1000" dirty="0"/>
          </a:p>
          <a:p>
            <a:endParaRPr lang="en-IN" sz="1000" dirty="0"/>
          </a:p>
          <a:p>
            <a:r>
              <a:rPr lang="en-IN" sz="1000" dirty="0"/>
              <a:t>UPS. (2021, October 27). </a:t>
            </a:r>
            <a:r>
              <a:rPr lang="en-IN" sz="1000" i="1" dirty="0"/>
              <a:t>UPS Data Scientist Salary</a:t>
            </a:r>
            <a:r>
              <a:rPr lang="en-IN" sz="1000" dirty="0"/>
              <a:t>. Comparably. </a:t>
            </a:r>
            <a:r>
              <a:rPr lang="en-IN" sz="1000" dirty="0">
                <a:hlinkClick r:id="rId7"/>
              </a:rPr>
              <a:t>https://www.comparably.com/companies/ups/salaries/data-scientist</a:t>
            </a:r>
            <a:endParaRPr lang="en-IN" sz="1000" dirty="0"/>
          </a:p>
          <a:p>
            <a:endParaRPr lang="en-IN" sz="1000" dirty="0"/>
          </a:p>
          <a:p>
            <a:r>
              <a:rPr lang="en-IN" sz="1000" i="1" dirty="0"/>
              <a:t>75,000+ Supply Chain Data Scientist jobs in United States (4,224 new)</a:t>
            </a:r>
            <a:r>
              <a:rPr lang="en-IN" sz="1000" dirty="0"/>
              <a:t>. (2021, October 23). LinkedIn. </a:t>
            </a:r>
            <a:r>
              <a:rPr lang="en-IN" sz="1000" dirty="0">
                <a:hlinkClick r:id="rId8"/>
              </a:rPr>
              <a:t>https://www.linkedin.com/jobs/search?keywords=Supply%20Chain%20Data%20Scientist&amp;location=United%20States&amp;geoId=103644278&amp;trk=public_jobs_jobs-search-bar_search-submit&amp;position=1&amp;pageNum=0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365298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{2689AB9F-5DF7-314D-8358-E9421721512A}tf10001079_mac</Template>
  <TotalTime>1766</TotalTime>
  <Words>603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Vapor Trail</vt:lpstr>
      <vt:lpstr>Big Data Analytics in Transportation Industry</vt:lpstr>
      <vt:lpstr>shaving off JUST 1 mile per day FOR THEIR 66,000 driverS can result in  savings of up to $50 million / year        - UPS</vt:lpstr>
      <vt:lpstr>ISSUES IN TRANSPORTATION INDUSTRY?</vt:lpstr>
      <vt:lpstr>HOW BIG DATA ANALYTICS HELPS ?</vt:lpstr>
      <vt:lpstr>PowerPoint Presentation</vt:lpstr>
      <vt:lpstr>UPS - Data scientist</vt:lpstr>
      <vt:lpstr>USA MARKET ANALYSIS</vt:lpstr>
      <vt:lpstr>internet of transportation - iotransport</vt:lpstr>
      <vt:lpstr>BIBLIOGRAPHY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in Transportation Industry</dc:title>
  <dc:creator>Harshit Gaur</dc:creator>
  <cp:lastModifiedBy>Harshit Gaur</cp:lastModifiedBy>
  <cp:revision>13</cp:revision>
  <dcterms:created xsi:type="dcterms:W3CDTF">2021-10-27T20:58:07Z</dcterms:created>
  <dcterms:modified xsi:type="dcterms:W3CDTF">2021-10-29T03:20:02Z</dcterms:modified>
</cp:coreProperties>
</file>