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72" r:id="rId2"/>
    <p:sldId id="273" r:id="rId3"/>
    <p:sldId id="257" r:id="rId4"/>
    <p:sldId id="263" r:id="rId5"/>
    <p:sldId id="258" r:id="rId6"/>
    <p:sldId id="275" r:id="rId7"/>
    <p:sldId id="260" r:id="rId8"/>
    <p:sldId id="270" r:id="rId9"/>
    <p:sldId id="264" r:id="rId10"/>
    <p:sldId id="27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0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1/10/22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5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" TargetMode="External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wardsdatascience.com/understanding-boxplots-5e2df7bcbd5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A806-D4A8-9349-8E5A-093ED51E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Introductions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984D7-0ED1-D447-A98F-2824625B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390" y="2093976"/>
            <a:ext cx="2397367" cy="405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A22636-5AD1-EF47-AC6C-CCACB89C91A8}"/>
              </a:ext>
            </a:extLst>
          </p:cNvPr>
          <p:cNvSpPr/>
          <p:nvPr/>
        </p:nvSpPr>
        <p:spPr>
          <a:xfrm>
            <a:off x="4320002" y="20939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Instructor: </a:t>
            </a:r>
            <a:r>
              <a:rPr lang="en-US">
                <a:solidFill>
                  <a:srgbClr val="002060"/>
                </a:solidFill>
              </a:rPr>
              <a:t>Kasun Samarasinghe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Sr. Data Scientist, Device Authentication and Identification, American Express</a:t>
            </a:r>
          </a:p>
          <a:p>
            <a:r>
              <a:rPr lang="en-US" dirty="0">
                <a:solidFill>
                  <a:srgbClr val="002060"/>
                </a:solidFill>
              </a:rPr>
              <a:t>Background: Security in Fintech and e-Commerce </a:t>
            </a:r>
          </a:p>
          <a:p>
            <a:r>
              <a:rPr lang="en-US" dirty="0">
                <a:solidFill>
                  <a:srgbClr val="002060"/>
                </a:solidFill>
              </a:rPr>
              <a:t>Hobbies: Biking and Hiking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Introduce yourself!!</a:t>
            </a:r>
          </a:p>
          <a:p>
            <a:r>
              <a:rPr lang="en-US" dirty="0">
                <a:solidFill>
                  <a:srgbClr val="002060"/>
                </a:solidFill>
              </a:rPr>
              <a:t>Your Department and year/ quarter</a:t>
            </a:r>
          </a:p>
          <a:p>
            <a:r>
              <a:rPr lang="en-US" dirty="0">
                <a:solidFill>
                  <a:srgbClr val="002060"/>
                </a:solidFill>
              </a:rPr>
              <a:t>Past data related experience – aspirations</a:t>
            </a:r>
          </a:p>
          <a:p>
            <a:r>
              <a:rPr lang="en-US" dirty="0">
                <a:solidFill>
                  <a:srgbClr val="002060"/>
                </a:solidFill>
              </a:rPr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41723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0A5C-491D-4A09-91BE-CB79D6FA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/>
          <a:lstStyle/>
          <a:p>
            <a:r>
              <a:rPr lang="en-US" dirty="0"/>
              <a:t>Improving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B87B-47EB-4BBE-AB9C-2AC668F4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3" y="1434663"/>
            <a:ext cx="10354897" cy="5423337"/>
          </a:xfrm>
        </p:spPr>
        <p:txBody>
          <a:bodyPr>
            <a:normAutofit/>
          </a:bodyPr>
          <a:lstStyle/>
          <a:p>
            <a:r>
              <a:rPr lang="en-US" dirty="0"/>
              <a:t>Always use business acumen and domain knowledge in creating new variables</a:t>
            </a:r>
          </a:p>
          <a:p>
            <a:pPr lvl="1"/>
            <a:r>
              <a:rPr lang="en-US" sz="2000" dirty="0"/>
              <a:t>Convert epoch time in to </a:t>
            </a:r>
            <a:r>
              <a:rPr lang="en-US" sz="2000" dirty="0" err="1"/>
              <a:t>hh:mm</a:t>
            </a:r>
            <a:r>
              <a:rPr lang="en-US" sz="2000" dirty="0"/>
              <a:t> Y:M:D</a:t>
            </a:r>
          </a:p>
          <a:p>
            <a:pPr lvl="1"/>
            <a:r>
              <a:rPr lang="en-US" sz="2000" dirty="0"/>
              <a:t>Use epoch time to create a weekday/ weekend column</a:t>
            </a:r>
          </a:p>
          <a:p>
            <a:pPr lvl="1"/>
            <a:r>
              <a:rPr lang="en-US" sz="2000" dirty="0"/>
              <a:t>Combine multiple variables to form a new predictive variable</a:t>
            </a:r>
          </a:p>
          <a:p>
            <a:r>
              <a:rPr lang="en-US" dirty="0"/>
              <a:t>Adhere to compliance and privacy restrictions of the data set by the region, industry and your company</a:t>
            </a:r>
          </a:p>
          <a:p>
            <a:r>
              <a:rPr lang="en-US" dirty="0"/>
              <a:t>Explore other sources of data to supplement your current modeling exercise</a:t>
            </a:r>
          </a:p>
          <a:p>
            <a:pPr lvl="1"/>
            <a:r>
              <a:rPr lang="en-US" sz="2000" dirty="0"/>
              <a:t>Use independent weather data from publicly available APIs</a:t>
            </a:r>
          </a:p>
          <a:p>
            <a:pPr lvl="1"/>
            <a:r>
              <a:rPr lang="en-US" sz="2000" dirty="0"/>
              <a:t>Use publicly available </a:t>
            </a:r>
            <a:r>
              <a:rPr lang="en-US" sz="2000" dirty="0" err="1"/>
              <a:t>zipcode</a:t>
            </a:r>
            <a:r>
              <a:rPr lang="en-US" sz="2000" dirty="0"/>
              <a:t> information to tie with city and states</a:t>
            </a:r>
          </a:p>
          <a:p>
            <a:pPr lvl="1"/>
            <a:r>
              <a:rPr lang="en-US" sz="2000" dirty="0"/>
              <a:t>Use publicly available traffic information to supplement traffic analysis</a:t>
            </a:r>
          </a:p>
          <a:p>
            <a:r>
              <a:rPr lang="en-US" sz="2600" dirty="0"/>
              <a:t>If the cardinality(number of unique values) is high for a variable</a:t>
            </a:r>
          </a:p>
          <a:p>
            <a:pPr lvl="1"/>
            <a:r>
              <a:rPr lang="en-US" sz="2000" dirty="0"/>
              <a:t>Use the hashing trick</a:t>
            </a:r>
          </a:p>
          <a:p>
            <a:pPr lvl="1"/>
            <a:r>
              <a:rPr lang="en-US" sz="2000" dirty="0"/>
              <a:t>Use binning</a:t>
            </a:r>
          </a:p>
          <a:p>
            <a:endParaRPr lang="en-US" sz="26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652-30CB-43CE-92CE-9641369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work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1BC8-C9B9-44FA-BEF1-80DB1195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R</a:t>
            </a:r>
          </a:p>
          <a:p>
            <a:endParaRPr lang="en-US" dirty="0"/>
          </a:p>
          <a:p>
            <a:r>
              <a:rPr lang="en-US" dirty="0"/>
              <a:t>OOD – NEU Discovery Cluster </a:t>
            </a:r>
          </a:p>
          <a:p>
            <a:endParaRPr lang="en-US" dirty="0"/>
          </a:p>
          <a:p>
            <a:r>
              <a:rPr lang="en-US" dirty="0"/>
              <a:t>EDA in R</a:t>
            </a:r>
          </a:p>
          <a:p>
            <a:endParaRPr lang="en-US" dirty="0"/>
          </a:p>
          <a:p>
            <a:r>
              <a:rPr lang="en-US" dirty="0"/>
              <a:t>Break – 5-10 mins</a:t>
            </a:r>
          </a:p>
        </p:txBody>
      </p:sp>
    </p:spTree>
    <p:extLst>
      <p:ext uri="{BB962C8B-B14F-4D97-AF65-F5344CB8AC3E}">
        <p14:creationId xmlns:p14="http://schemas.microsoft.com/office/powerpoint/2010/main" val="95261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B782-8263-42D0-A13A-2E86A551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6D40-EB69-4AF3-B9DB-8C608C56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The Dataset In Canvas &gt; Modules &gt; Week1 &gt; In Class Assignment Netflix Data</a:t>
            </a:r>
          </a:p>
          <a:p>
            <a:r>
              <a:rPr lang="en-US" dirty="0"/>
              <a:t>Go Through The Steps That We Went Through Today</a:t>
            </a:r>
          </a:p>
          <a:p>
            <a:r>
              <a:rPr lang="en-US" dirty="0"/>
              <a:t>Present at 8:15</a:t>
            </a:r>
          </a:p>
          <a:p>
            <a:pPr lvl="1"/>
            <a:r>
              <a:rPr lang="en-US" dirty="0"/>
              <a:t>What You Cleaned Up</a:t>
            </a:r>
          </a:p>
          <a:p>
            <a:pPr lvl="1"/>
            <a:r>
              <a:rPr lang="en-US" dirty="0"/>
              <a:t>Basic Profile Of The Data</a:t>
            </a:r>
          </a:p>
          <a:p>
            <a:pPr lvl="1"/>
            <a:r>
              <a:rPr lang="en-US" dirty="0"/>
              <a:t>Any Interesting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268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98B7-C65F-6C46-9BAA-4B4FB42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53568"/>
            <a:ext cx="10058400" cy="1609344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DCF2-EA47-1845-B3F5-E8C05CD0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21185"/>
            <a:ext cx="10942320" cy="5143657"/>
          </a:xfrm>
        </p:spPr>
        <p:txBody>
          <a:bodyPr>
            <a:noAutofit/>
          </a:bodyPr>
          <a:lstStyle/>
          <a:p>
            <a:r>
              <a:rPr lang="en-US" sz="2000" dirty="0"/>
              <a:t>Assignments should be completed as group work and each group should have at least 4 students each </a:t>
            </a:r>
            <a:r>
              <a:rPr lang="en-US" sz="2000" i="1" dirty="0"/>
              <a:t>[Exceptions will be given for 3 student groups predicated on the class size]</a:t>
            </a:r>
          </a:p>
          <a:p>
            <a:r>
              <a:rPr lang="en-US" sz="2000" dirty="0"/>
              <a:t>Please make sure that each individual group member is contributing towards assignments and the final project</a:t>
            </a:r>
          </a:p>
          <a:p>
            <a:r>
              <a:rPr lang="en-US" sz="2000" dirty="0"/>
              <a:t>Once a group is formed, one member of the group should email me with group member names; </a:t>
            </a:r>
          </a:p>
          <a:p>
            <a:pPr lvl="1"/>
            <a:r>
              <a:rPr lang="en-US" sz="2000" dirty="0"/>
              <a:t>Each group should submit 1 report (with the code) for assignment work</a:t>
            </a:r>
          </a:p>
          <a:p>
            <a:pPr lvl="1"/>
            <a:r>
              <a:rPr lang="en-US" sz="2000" dirty="0"/>
              <a:t>Every report should contain all group member names; should assess each other’s work in a table</a:t>
            </a:r>
          </a:p>
          <a:p>
            <a:pPr lvl="1"/>
            <a:r>
              <a:rPr lang="en-US" sz="2000" b="1" dirty="0"/>
              <a:t>Instructor comments </a:t>
            </a:r>
            <a:r>
              <a:rPr lang="en-US" sz="2000" dirty="0"/>
              <a:t>for each assignment will be provided for the report submitted on Canvas; please share it with your fellow group members</a:t>
            </a:r>
          </a:p>
          <a:p>
            <a:r>
              <a:rPr lang="en-US" sz="2000" dirty="0"/>
              <a:t>Group work will be assessed during the 4 Assignments and the Final Project</a:t>
            </a:r>
          </a:p>
          <a:p>
            <a:pPr lvl="1"/>
            <a:r>
              <a:rPr lang="en-US" sz="2000" dirty="0"/>
              <a:t>Data selected for Assignment1 can be used for later Assignments and the Final Project</a:t>
            </a:r>
          </a:p>
          <a:p>
            <a:pPr lvl="1"/>
            <a:r>
              <a:rPr lang="en-US" sz="2000" dirty="0"/>
              <a:t>Choose a dataset with high cardinality, variability, diversity of data types, larger size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r>
              <a:rPr lang="en-US" sz="2000" dirty="0"/>
              <a:t>Discussion: </a:t>
            </a:r>
            <a:r>
              <a:rPr lang="en-US" sz="2000" dirty="0">
                <a:solidFill>
                  <a:srgbClr val="FF0000"/>
                </a:solidFill>
              </a:rPr>
              <a:t>Initial posting, end of Day 3 (11:59 PM, ET). Secondary posting, to at least 2 of your classmate's postings by the end of Day 7 (11:59 PM, ET). </a:t>
            </a:r>
          </a:p>
        </p:txBody>
      </p:sp>
    </p:spTree>
    <p:extLst>
      <p:ext uri="{BB962C8B-B14F-4D97-AF65-F5344CB8AC3E}">
        <p14:creationId xmlns:p14="http://schemas.microsoft.com/office/powerpoint/2010/main" val="28867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2F9-0406-4BD8-B926-61942ADB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4863"/>
            <a:ext cx="10058400" cy="1609344"/>
          </a:xfrm>
        </p:spPr>
        <p:txBody>
          <a:bodyPr/>
          <a:lstStyle/>
          <a:p>
            <a:r>
              <a:rPr lang="en-US" dirty="0"/>
              <a:t>How do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BE57-7BD8-44C1-9C9C-2B3A0FCD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4207"/>
            <a:ext cx="10512552" cy="483728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600" dirty="0"/>
              <a:t>Collection of data can be explained in two main methods</a:t>
            </a:r>
          </a:p>
          <a:p>
            <a:pPr lvl="1"/>
            <a:r>
              <a:rPr lang="en-US" sz="2600" dirty="0"/>
              <a:t>Descriptive statistics – Take a sample/ group and record statistics such as mean, median etc. for that group</a:t>
            </a:r>
          </a:p>
          <a:p>
            <a:pPr lvl="1"/>
            <a:r>
              <a:rPr lang="en-US" sz="2600" dirty="0"/>
              <a:t>Inferential statistics – Select a representative sample from a population and derive inferences about the larger population’s statistics</a:t>
            </a:r>
          </a:p>
          <a:p>
            <a:pPr lvl="1"/>
            <a:r>
              <a:rPr lang="en-US" sz="2600" dirty="0"/>
              <a:t>Central-limit-theorem</a:t>
            </a:r>
          </a:p>
          <a:p>
            <a:pPr lvl="1"/>
            <a:endParaRPr lang="en-US" sz="2400" dirty="0"/>
          </a:p>
          <a:p>
            <a:r>
              <a:rPr lang="en-US" sz="2900" dirty="0"/>
              <a:t>Where can we find the data:</a:t>
            </a:r>
          </a:p>
          <a:p>
            <a:pPr lvl="1"/>
            <a:r>
              <a:rPr lang="en-US" sz="2400" dirty="0"/>
              <a:t>Google dataset search: </a:t>
            </a:r>
            <a:r>
              <a:rPr lang="en-US" sz="2400" dirty="0">
                <a:hlinkClick r:id="rId2"/>
              </a:rPr>
              <a:t>https://datasetsearch.research.google.com/</a:t>
            </a:r>
            <a:endParaRPr lang="en-US" sz="2400" dirty="0"/>
          </a:p>
          <a:p>
            <a:pPr lvl="1"/>
            <a:r>
              <a:rPr lang="en-US" sz="2400" dirty="0" err="1"/>
              <a:t>data.world</a:t>
            </a:r>
            <a:r>
              <a:rPr lang="en-US" sz="2400" dirty="0"/>
              <a:t> - </a:t>
            </a:r>
            <a:r>
              <a:rPr lang="en-US" sz="2400" dirty="0">
                <a:hlinkClick r:id="rId3"/>
              </a:rPr>
              <a:t>https://data.world/</a:t>
            </a:r>
            <a:endParaRPr lang="en-US" sz="2400" dirty="0"/>
          </a:p>
          <a:p>
            <a:pPr lvl="1"/>
            <a:r>
              <a:rPr lang="en-US" sz="2400" dirty="0" err="1"/>
              <a:t>Github</a:t>
            </a:r>
            <a:r>
              <a:rPr lang="en-US" sz="2400" dirty="0"/>
              <a:t>/ Kaggle - </a:t>
            </a:r>
          </a:p>
          <a:p>
            <a:pPr lvl="1"/>
            <a:r>
              <a:rPr lang="en-US" sz="2400" dirty="0"/>
              <a:t>Scarping websites and via API – </a:t>
            </a:r>
            <a:r>
              <a:rPr lang="en-US" sz="2400" dirty="0" err="1"/>
              <a:t>Pupperteer</a:t>
            </a:r>
            <a:r>
              <a:rPr lang="en-US" sz="2400" dirty="0"/>
              <a:t>, </a:t>
            </a:r>
            <a:r>
              <a:rPr lang="en-US" sz="2400" dirty="0" err="1"/>
              <a:t>Beautifulsoup</a:t>
            </a:r>
            <a:r>
              <a:rPr lang="en-US" sz="2400" dirty="0"/>
              <a:t>, Headless Chrome</a:t>
            </a:r>
          </a:p>
          <a:p>
            <a:pPr lvl="1"/>
            <a:r>
              <a:rPr lang="en-US" sz="2400" dirty="0"/>
              <a:t>Industry</a:t>
            </a:r>
          </a:p>
          <a:p>
            <a:pPr lvl="3"/>
            <a:r>
              <a:rPr lang="en-US" sz="2400" dirty="0"/>
              <a:t>Database: SQL, NoSQL, Oracle, MongoDB, Cassandra</a:t>
            </a:r>
          </a:p>
          <a:p>
            <a:pPr lvl="3"/>
            <a:r>
              <a:rPr lang="en-US" sz="2400" dirty="0"/>
              <a:t>API calls – time consuming, resource extensive</a:t>
            </a:r>
          </a:p>
          <a:p>
            <a:pPr lvl="3"/>
            <a:r>
              <a:rPr lang="en-US" sz="2400" dirty="0">
                <a:ea typeface="+mn-lt"/>
                <a:cs typeface="+mn-lt"/>
              </a:rPr>
              <a:t>Colleague: local files (using SFTP)</a:t>
            </a:r>
            <a:endParaRPr lang="en-US" sz="2400" dirty="0"/>
          </a:p>
          <a:p>
            <a:pPr lvl="3"/>
            <a:r>
              <a:rPr lang="en-US" sz="2400" dirty="0"/>
              <a:t>Web scraping: running a JS over the website to scrape web data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urllib</a:t>
            </a:r>
            <a:r>
              <a:rPr lang="en-US" sz="2400" dirty="0"/>
              <a:t> and </a:t>
            </a:r>
            <a:r>
              <a:rPr lang="en-US" sz="2400" dirty="0" err="1"/>
              <a:t>beautifulsoup</a:t>
            </a:r>
            <a:r>
              <a:rPr lang="en-US" sz="2400" dirty="0"/>
              <a:t>)</a:t>
            </a:r>
          </a:p>
          <a:p>
            <a:pPr lvl="3"/>
            <a:r>
              <a:rPr lang="en-US" sz="2400" dirty="0"/>
              <a:t>AWS: S3 buckets, DynamoDB, </a:t>
            </a:r>
            <a:r>
              <a:rPr lang="en-US" sz="2400" dirty="0" err="1"/>
              <a:t>SimpleDB</a:t>
            </a:r>
            <a:endParaRPr lang="en-US" sz="2400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3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627-FC64-41C9-A096-B34CD708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structure of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3822-E422-4EB7-880E-9D28DF6D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3393"/>
            <a:ext cx="10058400" cy="42488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How Much Of A Mess Is Your Data?</a:t>
            </a:r>
          </a:p>
          <a:p>
            <a:pPr lvl="1"/>
            <a:r>
              <a:rPr lang="en-US" sz="2000" dirty="0"/>
              <a:t>Is The Data Structured?</a:t>
            </a:r>
          </a:p>
          <a:p>
            <a:pPr lvl="2"/>
            <a:r>
              <a:rPr lang="en-US" sz="2000" dirty="0"/>
              <a:t>Structured data: Database – Primary Key, Secondary and Composite Keys are pre-defined</a:t>
            </a:r>
          </a:p>
          <a:p>
            <a:pPr lvl="2"/>
            <a:r>
              <a:rPr lang="en-US" sz="2000" dirty="0"/>
              <a:t>CSV – schema is pre-defined</a:t>
            </a:r>
          </a:p>
          <a:p>
            <a:pPr lvl="1"/>
            <a:r>
              <a:rPr lang="en-US" sz="2000" dirty="0"/>
              <a:t>Unstructured Data:</a:t>
            </a:r>
          </a:p>
          <a:p>
            <a:pPr lvl="2"/>
            <a:r>
              <a:rPr lang="en-US" sz="2000" dirty="0"/>
              <a:t>JSON - schema can change over the data points</a:t>
            </a:r>
          </a:p>
          <a:p>
            <a:pPr lvl="2"/>
            <a:r>
              <a:rPr lang="en-US" sz="2000" dirty="0"/>
              <a:t>XML</a:t>
            </a:r>
          </a:p>
          <a:p>
            <a:pPr lvl="2"/>
            <a:r>
              <a:rPr lang="en-US" sz="2000" dirty="0"/>
              <a:t>Parquet – Not human readable (binary format) - .</a:t>
            </a:r>
            <a:r>
              <a:rPr lang="en-US" sz="2000"/>
              <a:t>pq</a:t>
            </a:r>
            <a:endParaRPr lang="en-US" sz="2000" dirty="0"/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 What is the difference between JSON and Parquet file formats?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JSON is easier to write, but takes a longer time to read compared to Parquet</a:t>
            </a:r>
          </a:p>
          <a:p>
            <a:pPr lvl="2"/>
            <a:r>
              <a:rPr lang="en-US" sz="2000" dirty="0"/>
              <a:t>Text</a:t>
            </a:r>
          </a:p>
          <a:p>
            <a:pPr lvl="3"/>
            <a:r>
              <a:rPr lang="en-US" sz="2000" dirty="0"/>
              <a:t>Should be parsed using pre-defined dictionaries to make sense out of the data</a:t>
            </a:r>
          </a:p>
        </p:txBody>
      </p:sp>
    </p:spTree>
    <p:extLst>
      <p:ext uri="{BB962C8B-B14F-4D97-AF65-F5344CB8AC3E}">
        <p14:creationId xmlns:p14="http://schemas.microsoft.com/office/powerpoint/2010/main" val="172006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56FC-4457-4ADC-9514-D9BAE149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6904"/>
            <a:ext cx="10058400" cy="1609344"/>
          </a:xfrm>
        </p:spPr>
        <p:txBody>
          <a:bodyPr/>
          <a:lstStyle/>
          <a:p>
            <a:r>
              <a:rPr lang="en-US" dirty="0"/>
              <a:t>Data Cleanup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F1E0-DC21-4C00-B9CF-309213C7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11808"/>
            <a:ext cx="10880415" cy="48784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Data Scientists, typically spend 50% of their time on cleaning and understanding the data</a:t>
            </a:r>
          </a:p>
          <a:p>
            <a:pPr lvl="1"/>
            <a:r>
              <a:rPr lang="en-US" sz="2000" dirty="0"/>
              <a:t>Important to understand the data dictionary and the problem domain</a:t>
            </a:r>
          </a:p>
          <a:p>
            <a:r>
              <a:rPr lang="en-US" dirty="0"/>
              <a:t>What Do We Need To Look For</a:t>
            </a:r>
          </a:p>
          <a:p>
            <a:pPr lvl="1"/>
            <a:r>
              <a:rPr lang="en-US" sz="2000" dirty="0"/>
              <a:t>Missing Values</a:t>
            </a:r>
          </a:p>
          <a:p>
            <a:pPr lvl="1"/>
            <a:r>
              <a:rPr lang="en-US" sz="2000" dirty="0"/>
              <a:t>Anomalies</a:t>
            </a:r>
          </a:p>
          <a:p>
            <a:pPr lvl="1"/>
            <a:r>
              <a:rPr lang="en-US" sz="2000" dirty="0"/>
              <a:t>Duplicates</a:t>
            </a:r>
          </a:p>
          <a:p>
            <a:pPr lvl="1"/>
            <a:r>
              <a:rPr lang="en-US" sz="2000" dirty="0"/>
              <a:t>Typos</a:t>
            </a:r>
          </a:p>
          <a:p>
            <a:pPr lvl="1"/>
            <a:r>
              <a:rPr lang="en-US" sz="2000" dirty="0"/>
              <a:t>Class Imbalance – Fixed by Over sampling, Under sampling, Synthetic sampling (SMOTE)</a:t>
            </a:r>
          </a:p>
          <a:p>
            <a:pPr lvl="1"/>
            <a:endParaRPr lang="en-US" sz="2000" dirty="0"/>
          </a:p>
          <a:p>
            <a:r>
              <a:rPr lang="en-US" dirty="0"/>
              <a:t>Type Conversion</a:t>
            </a:r>
          </a:p>
          <a:p>
            <a:pPr lvl="1"/>
            <a:r>
              <a:rPr lang="en-US" sz="2000" dirty="0"/>
              <a:t>Variables can be of type: Numerical, Categorical, Ordinal, Date, Character etc. </a:t>
            </a:r>
          </a:p>
          <a:p>
            <a:pPr lvl="1"/>
            <a:r>
              <a:rPr lang="en-US" sz="2000" dirty="0"/>
              <a:t>5 – Could be a numerical, categorical or ordinal variable – convert to the correct type based on the data</a:t>
            </a:r>
          </a:p>
          <a:p>
            <a:pPr lvl="1"/>
            <a:r>
              <a:rPr lang="en-US" sz="2000" dirty="0"/>
              <a:t>2018-01-05 – Convert this to a date type</a:t>
            </a:r>
          </a:p>
          <a:p>
            <a:pPr lvl="1"/>
            <a:r>
              <a:rPr lang="en-US" sz="2000" dirty="0"/>
              <a:t>R has </a:t>
            </a:r>
            <a:r>
              <a:rPr lang="en-US" sz="2000" dirty="0" err="1"/>
              <a:t>as.factor</a:t>
            </a:r>
            <a:r>
              <a:rPr lang="en-US" sz="2000" dirty="0"/>
              <a:t>, </a:t>
            </a:r>
            <a:r>
              <a:rPr lang="en-US" sz="2000" dirty="0" err="1"/>
              <a:t>as.numeric</a:t>
            </a:r>
            <a:r>
              <a:rPr lang="en-US" sz="2000" dirty="0"/>
              <a:t>, </a:t>
            </a:r>
            <a:r>
              <a:rPr lang="en-US" sz="2000" dirty="0" err="1"/>
              <a:t>as.Date</a:t>
            </a:r>
            <a:r>
              <a:rPr lang="en-US" sz="2000" dirty="0"/>
              <a:t> functions that help type conversions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??What is the difference between Data Engineers and Data Scientists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8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B714-E468-41EB-A4F3-9D879C00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8844"/>
            <a:ext cx="10058400" cy="1609344"/>
          </a:xfrm>
        </p:spPr>
        <p:txBody>
          <a:bodyPr/>
          <a:lstStyle/>
          <a:p>
            <a:r>
              <a:rPr lang="en-US" dirty="0"/>
              <a:t>Missing Values: How to handle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83CE-6EB4-43DC-96B3-8CEB1127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1145"/>
            <a:ext cx="10754139" cy="4998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Most real-life data is not complete </a:t>
            </a:r>
          </a:p>
          <a:p>
            <a:r>
              <a:rPr lang="en-US" dirty="0"/>
              <a:t>The missing data should be handled in such a way that it doesn’t affect the credibility of the data and the model concept</a:t>
            </a:r>
          </a:p>
          <a:p>
            <a:r>
              <a:rPr lang="en-US" dirty="0"/>
              <a:t>Most tree-based models can handle missing data 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sz="2000" dirty="0"/>
              <a:t>Impute based on building models with non-missing columns</a:t>
            </a:r>
          </a:p>
          <a:p>
            <a:pPr lvl="1"/>
            <a:r>
              <a:rPr lang="en-US" sz="2000" dirty="0"/>
              <a:t>If the missing value rows are ~0-0.5% - remove the examples</a:t>
            </a:r>
          </a:p>
          <a:p>
            <a:pPr lvl="1"/>
            <a:r>
              <a:rPr lang="en-US" sz="2000" dirty="0"/>
              <a:t>If the missing values rows are ~0.5-20% - replace with mean (normally distributed)/ median(imbalanced data)</a:t>
            </a:r>
          </a:p>
          <a:p>
            <a:pPr lvl="1"/>
            <a:r>
              <a:rPr lang="en-US" sz="2000" dirty="0"/>
              <a:t>Encode the missing values to be -1 for tree based models</a:t>
            </a:r>
          </a:p>
          <a:p>
            <a:pPr lvl="1"/>
            <a:r>
              <a:rPr lang="en-US" sz="2000" dirty="0"/>
              <a:t>Impute missing values using predictive models or clustering – k Nearest Neighbors Imputer</a:t>
            </a:r>
          </a:p>
          <a:p>
            <a:pPr lvl="1"/>
            <a:r>
              <a:rPr lang="en-US" sz="2000" dirty="0"/>
              <a:t>Replace NA’s with 0</a:t>
            </a:r>
          </a:p>
          <a:p>
            <a:pPr lvl="1"/>
            <a:endParaRPr lang="en-US" sz="20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40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368E-6D93-48B4-9419-DBC3F01A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363"/>
            <a:ext cx="10058400" cy="1609344"/>
          </a:xfrm>
        </p:spPr>
        <p:txBody>
          <a:bodyPr/>
          <a:lstStyle/>
          <a:p>
            <a:r>
              <a:rPr lang="en-US" dirty="0"/>
              <a:t>Anomalies (Outliers/ Novelties)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1746-2EE2-46DB-885C-B82B1A30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29103"/>
            <a:ext cx="10058400" cy="45430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Observations that are outside of the general distribution of the normal observations</a:t>
            </a:r>
          </a:p>
          <a:p>
            <a:pPr lvl="1"/>
            <a:r>
              <a:rPr lang="en-US" sz="2000" dirty="0"/>
              <a:t>Outlier detection: Detecting deviant observations when training data is polluted with outlier observations – </a:t>
            </a:r>
            <a:r>
              <a:rPr lang="en-US" sz="2000" dirty="0" err="1"/>
              <a:t>Eg</a:t>
            </a:r>
            <a:r>
              <a:rPr lang="en-US" sz="2000" dirty="0"/>
              <a:t>: Multivariate Gaussian Distribution</a:t>
            </a:r>
          </a:p>
          <a:p>
            <a:pPr lvl="1"/>
            <a:r>
              <a:rPr lang="en-US" sz="2000" dirty="0"/>
              <a:t>Novelty detection: Training data is not polluted and detecting whether a NEW observation is an outlier or not – </a:t>
            </a:r>
            <a:r>
              <a:rPr lang="en-US" sz="2000" dirty="0" err="1"/>
              <a:t>Eg</a:t>
            </a:r>
            <a:r>
              <a:rPr lang="en-US" sz="2000" dirty="0"/>
              <a:t>: 1-class SVM</a:t>
            </a:r>
          </a:p>
          <a:p>
            <a:r>
              <a:rPr lang="en-US" dirty="0"/>
              <a:t>Extraneous values in a numerical variable can be detected using</a:t>
            </a:r>
          </a:p>
          <a:p>
            <a:pPr lvl="1"/>
            <a:r>
              <a:rPr lang="en-US" sz="2000" dirty="0"/>
              <a:t>Observations that are outside of certain factors of the std. deviation</a:t>
            </a:r>
          </a:p>
          <a:p>
            <a:pPr lvl="1"/>
            <a:r>
              <a:rPr lang="en-US" sz="2000" dirty="0"/>
              <a:t>Boxplot</a:t>
            </a:r>
          </a:p>
          <a:p>
            <a:r>
              <a:rPr lang="en-US" sz="2600" dirty="0"/>
              <a:t>Text based anomalies</a:t>
            </a:r>
          </a:p>
          <a:p>
            <a:pPr lvl="1"/>
            <a:r>
              <a:rPr lang="en-US" sz="2000" dirty="0"/>
              <a:t>Misspellings, case sensitives, white spaces, date conversions etc.</a:t>
            </a:r>
          </a:p>
          <a:p>
            <a:r>
              <a:rPr lang="en-US" sz="2600" dirty="0"/>
              <a:t>Before modeling, outliers should be removed from the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6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BD23-53C6-4091-AD62-1B48C74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E9920-A0D5-4AFD-8C09-8A1F9B113C5D}"/>
              </a:ext>
            </a:extLst>
          </p:cNvPr>
          <p:cNvSpPr txBox="1"/>
          <p:nvPr/>
        </p:nvSpPr>
        <p:spPr>
          <a:xfrm>
            <a:off x="101752" y="6479209"/>
            <a:ext cx="79557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Source: </a:t>
            </a:r>
            <a:r>
              <a:rPr lang="en-US" sz="1200" dirty="0">
                <a:hlinkClick r:id="rId2"/>
              </a:rPr>
              <a:t>https://towardsdatascience.com/understanding-boxplots-5e2df7bcbd51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42AE6-CA29-9A41-879A-E74B8101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08" y="484632"/>
            <a:ext cx="6033766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B56F9-099C-7244-8D4A-7A45E89E932A}"/>
              </a:ext>
            </a:extLst>
          </p:cNvPr>
          <p:cNvSpPr txBox="1"/>
          <p:nvPr/>
        </p:nvSpPr>
        <p:spPr>
          <a:xfrm>
            <a:off x="914400" y="2270234"/>
            <a:ext cx="4279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IQR: </a:t>
            </a:r>
            <a:r>
              <a:rPr lang="en-US" sz="2000" dirty="0"/>
              <a:t>Inter quartile range: Q3 – Q1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“maximum”</a:t>
            </a:r>
            <a:r>
              <a:rPr lang="en-US" sz="2000" dirty="0"/>
              <a:t>: Q3 + 1.5*IQR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b="1" dirty="0"/>
              <a:t>minimum</a:t>
            </a:r>
            <a:r>
              <a:rPr lang="en-US" sz="2000"/>
              <a:t>”:  Q1 </a:t>
            </a:r>
            <a:r>
              <a:rPr lang="en-US" sz="2000" dirty="0"/>
              <a:t>- 1.5*IQR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Observe that the outliers are all the observations that are outside of the </a:t>
            </a:r>
            <a:r>
              <a:rPr lang="en-US" sz="2000" b="1" dirty="0"/>
              <a:t>maximum</a:t>
            </a:r>
            <a:r>
              <a:rPr lang="en-US" sz="2000" dirty="0"/>
              <a:t> and </a:t>
            </a:r>
            <a:r>
              <a:rPr lang="en-US" sz="2000" b="1" dirty="0"/>
              <a:t>minimum</a:t>
            </a:r>
            <a:r>
              <a:rPr lang="en-US" sz="2000" dirty="0"/>
              <a:t>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12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0A5C-491D-4A09-91BE-CB79D6FA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/>
          <a:lstStyle/>
          <a:p>
            <a:r>
              <a:rPr lang="en-US" dirty="0"/>
              <a:t>Exploratory Data Analysis: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B87B-47EB-4BBE-AB9C-2AC668F4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261241"/>
            <a:ext cx="10354897" cy="5423337"/>
          </a:xfrm>
        </p:spPr>
        <p:txBody>
          <a:bodyPr>
            <a:normAutofit/>
          </a:bodyPr>
          <a:lstStyle/>
          <a:p>
            <a:r>
              <a:rPr lang="en-US" dirty="0"/>
              <a:t>Processed cleaned data can now be analyzed</a:t>
            </a:r>
          </a:p>
          <a:p>
            <a:pPr lvl="1"/>
            <a:r>
              <a:rPr lang="en-US" sz="2000" dirty="0"/>
              <a:t>Summary statistics: Mean, Median, Mode, Frequency Distribution</a:t>
            </a:r>
          </a:p>
          <a:p>
            <a:pPr lvl="1"/>
            <a:r>
              <a:rPr lang="en-US" sz="2000" dirty="0"/>
              <a:t>Correlation matrix – relationship between variables</a:t>
            </a:r>
          </a:p>
          <a:p>
            <a:pPr lvl="1"/>
            <a:r>
              <a:rPr lang="en-US" sz="2000" dirty="0"/>
              <a:t>Use summary(data) function in R</a:t>
            </a:r>
          </a:p>
          <a:p>
            <a:pPr lvl="1"/>
            <a:r>
              <a:rPr lang="en-US" sz="2000" dirty="0"/>
              <a:t>Central Limit Theorem</a:t>
            </a:r>
          </a:p>
          <a:p>
            <a:r>
              <a:rPr lang="en-US" dirty="0"/>
              <a:t>Visualize your findings</a:t>
            </a:r>
          </a:p>
          <a:p>
            <a:pPr lvl="1"/>
            <a:r>
              <a:rPr lang="en-US" sz="2000" dirty="0"/>
              <a:t>Single Variable</a:t>
            </a:r>
          </a:p>
          <a:p>
            <a:pPr lvl="2"/>
            <a:r>
              <a:rPr lang="en-US" sz="1800" dirty="0"/>
              <a:t>Histograms/ Frequency plots</a:t>
            </a:r>
          </a:p>
          <a:p>
            <a:pPr lvl="2"/>
            <a:r>
              <a:rPr lang="en-US" sz="1800" dirty="0"/>
              <a:t>Boxplots/ Outlier Analysis</a:t>
            </a:r>
          </a:p>
          <a:p>
            <a:pPr lvl="2"/>
            <a:r>
              <a:rPr lang="en-US" sz="1800" dirty="0"/>
              <a:t>Correlation plots – Time series</a:t>
            </a:r>
          </a:p>
          <a:p>
            <a:pPr lvl="2"/>
            <a:r>
              <a:rPr lang="en-US" sz="1800" dirty="0"/>
              <a:t>Density or line charts</a:t>
            </a:r>
          </a:p>
          <a:p>
            <a:pPr lvl="1"/>
            <a:r>
              <a:rPr lang="en-US" sz="2000" dirty="0"/>
              <a:t>Multiple Variables</a:t>
            </a:r>
          </a:p>
          <a:p>
            <a:pPr lvl="2"/>
            <a:r>
              <a:rPr lang="en-US" sz="1800" dirty="0"/>
              <a:t>Scatter plot</a:t>
            </a:r>
          </a:p>
          <a:p>
            <a:pPr lvl="2"/>
            <a:r>
              <a:rPr lang="en-US" sz="1800" dirty="0"/>
              <a:t>Heatmap</a:t>
            </a:r>
          </a:p>
          <a:p>
            <a:pPr lvl="2"/>
            <a:r>
              <a:rPr lang="en-US" sz="1800" dirty="0"/>
              <a:t>Stacked bar charts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0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{5A5DA237-BB61-8243-89CF-AC953FB37E08}tf10001070</Template>
  <TotalTime>4534</TotalTime>
  <Words>1187</Words>
  <Application>Microsoft Macintosh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 Extra Bold</vt:lpstr>
      <vt:lpstr>Wingdings</vt:lpstr>
      <vt:lpstr>Wood Type</vt:lpstr>
      <vt:lpstr>Introductions</vt:lpstr>
      <vt:lpstr>Group Work</vt:lpstr>
      <vt:lpstr>How do we get started</vt:lpstr>
      <vt:lpstr>What is the structure of your data?</vt:lpstr>
      <vt:lpstr>Data Cleanup and Pre-Processing</vt:lpstr>
      <vt:lpstr>Missing Values: How to handle them?</vt:lpstr>
      <vt:lpstr>Anomalies (Outliers/ Novelties)</vt:lpstr>
      <vt:lpstr>BoxPlot</vt:lpstr>
      <vt:lpstr>Exploratory Data Analysis: EDA</vt:lpstr>
      <vt:lpstr>Improving the data</vt:lpstr>
      <vt:lpstr>Simulation work in R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Patterns In Data</dc:title>
  <dc:creator>Justin Grosz</dc:creator>
  <cp:lastModifiedBy>Samarasinghe, Kasun</cp:lastModifiedBy>
  <cp:revision>297</cp:revision>
  <dcterms:created xsi:type="dcterms:W3CDTF">2019-02-23T20:39:50Z</dcterms:created>
  <dcterms:modified xsi:type="dcterms:W3CDTF">2022-01-11T00:56:10Z</dcterms:modified>
</cp:coreProperties>
</file>