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3"/>
    <p:restoredTop sz="94619"/>
  </p:normalViewPr>
  <p:slideViewPr>
    <p:cSldViewPr snapToGrid="0" snapToObjects="1">
      <p:cViewPr varScale="1">
        <p:scale>
          <a:sx n="148" d="100"/>
          <a:sy n="148" d="100"/>
        </p:scale>
        <p:origin x="10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ABACA-AE9F-2C43-8644-FAF712616297}" type="datetimeFigureOut">
              <a:rPr lang="en-US" smtClean="0"/>
              <a:t>6/23/21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0F97B-C8C0-F348-B0F8-3268E538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2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0F97B-C8C0-F348-B0F8-3268E538FA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4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5033-5F11-214A-A765-D2073A4B7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54E7B-E0E2-E445-A871-C3F6094B7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76ED3-6175-9D4D-BDF7-AC1430F0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3F3E-913F-BC48-A650-0FE306BB7D44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AE994-A39C-DB43-BF32-F8C3A309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2E23D-ED47-7341-A5DB-DF9926DC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A761-4B82-1D4E-8E6B-AFEFFAB9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4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4913-1028-4D4F-A78F-777E36643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1C096-522F-EA4A-A8AA-CFFED0DC1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96096-93E8-7047-BFE4-CF478EB6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3F3E-913F-BC48-A650-0FE306BB7D44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04F5A-9F77-AE42-9689-FF6927FB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F3097-CE2E-074F-86AC-C7104055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A761-4B82-1D4E-8E6B-AFEFFAB9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5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3F4BD-7FA7-104B-BBDE-82AE2DE93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943FB-1F8A-DD44-8EF5-762503B57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95331-1E44-A34F-B7E0-804C8227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3F3E-913F-BC48-A650-0FE306BB7D44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071BC-79A0-2940-A531-85828902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274F2-AE43-6E40-B5ED-CE3B22DE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A761-4B82-1D4E-8E6B-AFEFFAB9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8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3F79-39A1-9547-B2E3-A1FB69B4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1B6E-D918-344A-A9C1-38317AE3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ED10A-7F6A-124D-A089-24B40A0A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3F3E-913F-BC48-A650-0FE306BB7D44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9DB0-6770-294D-BCE4-A805A7BB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A767C-4607-D846-9582-E95EE846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A761-4B82-1D4E-8E6B-AFEFFAB9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0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2C0A-0DB0-734B-AFC9-6BB333B8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7B82D-1EEF-7548-A68F-D9CC3EDCF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CFEF5-29D1-664F-842B-747AEB9C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3F3E-913F-BC48-A650-0FE306BB7D44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6BE87-A0A3-CE46-8513-7D16A72B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C656D-9AEA-9B4E-951A-D8D20805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A761-4B82-1D4E-8E6B-AFEFFAB9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9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D718-CE54-004B-BCEE-59C3097A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7EDC-A5B2-BE47-8A24-09182B61C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2C79D-9DEA-DD46-9BDA-6278BA641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EAD59-9418-8147-95C6-BAC8A545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3F3E-913F-BC48-A650-0FE306BB7D44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1DA4D-3219-4942-8C0D-57CD78EF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BAAAD-9972-374F-A204-DD63B3FD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A761-4B82-1D4E-8E6B-AFEFFAB9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2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C92E-9A54-D449-8E5A-AD6DA8D7B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D8282-5D07-3A41-BCC8-1D3029ACC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C2DB1-38E6-6441-8A50-3ED71A3DF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B3A7F-19ED-4746-9185-245A512A6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EE914-DDD2-CE4F-89F9-E543B1DD8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2BB31-926E-C547-B915-44B7F736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3F3E-913F-BC48-A650-0FE306BB7D44}" type="datetimeFigureOut">
              <a:rPr lang="en-US" smtClean="0"/>
              <a:t>6/23/21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ACB3C-EC01-1C43-BCEE-38BC7861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E0C722-A84B-E74C-B15F-2E9147D0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A761-4B82-1D4E-8E6B-AFEFFAB9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3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9518-1054-4544-97FF-AC577B0D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09D43A-5E30-F54D-B126-983ED39B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3F3E-913F-BC48-A650-0FE306BB7D44}" type="datetimeFigureOut">
              <a:rPr lang="en-US" smtClean="0"/>
              <a:t>6/23/21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35758-E48C-614B-8D18-208E3356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5350A-97E3-764E-827B-EE384900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A761-4B82-1D4E-8E6B-AFEFFAB9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2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38429-5E6E-5D42-905B-39C007991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3F3E-913F-BC48-A650-0FE306BB7D44}" type="datetimeFigureOut">
              <a:rPr lang="en-US" smtClean="0"/>
              <a:t>6/23/21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F8C9CC-3946-7F44-B4FF-1413261A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A198F-F023-3D41-987E-A4121C24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A761-4B82-1D4E-8E6B-AFEFFAB9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8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9B61-9FA4-1840-9882-AB6C0891D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F23C8-01DD-E147-82D9-02A924DA3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CDF17-081B-5348-ADF4-BFCCFB87E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52521-AB8D-5843-971D-6CA31513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3F3E-913F-BC48-A650-0FE306BB7D44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961BC-E7DB-C543-B3CB-805ECBA7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F0C91-792C-1047-969A-20F56FF6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A761-4B82-1D4E-8E6B-AFEFFAB9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9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2B81-5673-794A-A6F5-BDF2544E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EC3E9-AC32-7648-ADE1-10DE61796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A210C-9103-A44E-9BF3-18050A6A3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45A5C-F264-3242-B2E3-D0873FA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3F3E-913F-BC48-A650-0FE306BB7D44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40E1D-0D64-C64D-9912-FB1732E9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03D6B-F685-CA45-B918-3B2267D8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A761-4B82-1D4E-8E6B-AFEFFAB9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6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A7A2FA-F3F1-B646-8A6B-8E5E995D1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07DC5-5F7C-5142-A39E-47C8C6E08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8AE48-FCB7-9345-81E7-1549177DE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F3F3E-913F-BC48-A650-0FE306BB7D44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B3825-8FA4-0C4D-BBB7-24DC0AC65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28FE8-4A7F-9E42-B9DD-0C05AD5CD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1A761-4B82-1D4E-8E6B-AFEFFAB9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2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5E9F-88FF-DF43-9064-5F61F7131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501" y="279614"/>
            <a:ext cx="11095629" cy="883858"/>
          </a:xfrm>
        </p:spPr>
        <p:txBody>
          <a:bodyPr>
            <a:normAutofit/>
          </a:bodyPr>
          <a:lstStyle/>
          <a:p>
            <a:r>
              <a:rPr lang="en-US" sz="4400" dirty="0"/>
              <a:t>Artificial Neural Networks -ANN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9C5A5-9259-3845-9CEB-C8FEFA1F9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501" y="1637731"/>
            <a:ext cx="11095629" cy="474942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Synonymous to synapses and neurons in the brain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Can detect non-linear relationships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Inputs need to be numerically encoded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1852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C078-DA90-EF42-9846-C8767527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6DEF1-C815-6E4E-B10C-586581620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518" y="1532586"/>
            <a:ext cx="6168981" cy="4960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</a:t>
            </a:r>
          </a:p>
          <a:p>
            <a:pPr lvl="1"/>
            <a:r>
              <a:rPr lang="en-US" u="sng" dirty="0"/>
              <a:t>Able to handle multiple classes (only one class in other activation functions)—</a:t>
            </a:r>
            <a:r>
              <a:rPr lang="en-US" dirty="0"/>
              <a:t>normalizes the outputs for each class between 0 and 1, and divides by their sum, giving the </a:t>
            </a:r>
            <a:r>
              <a:rPr lang="en-US" b="1" dirty="0"/>
              <a:t>probability</a:t>
            </a:r>
            <a:r>
              <a:rPr lang="en-US" dirty="0"/>
              <a:t> of the input value being in a specific class.</a:t>
            </a:r>
          </a:p>
          <a:p>
            <a:pPr lvl="1"/>
            <a:r>
              <a:rPr lang="en-US" u="sng" dirty="0"/>
              <a:t>Useful for output neurons—</a:t>
            </a:r>
            <a:r>
              <a:rPr lang="en-US" dirty="0"/>
              <a:t>typically </a:t>
            </a:r>
            <a:r>
              <a:rPr lang="en-US" dirty="0" err="1"/>
              <a:t>Softmax</a:t>
            </a:r>
            <a:r>
              <a:rPr lang="en-US" dirty="0"/>
              <a:t> is used only for the output layer, for neural networks that need to classify inputs into multiple categories.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C67702-69A7-9044-831F-8390FDE3A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134" y="2405728"/>
            <a:ext cx="5075348" cy="350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4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980E-67E8-544D-9458-244A9B38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27"/>
            <a:ext cx="10515600" cy="1325563"/>
          </a:xfrm>
        </p:spPr>
        <p:txBody>
          <a:bodyPr/>
          <a:lstStyle/>
          <a:p>
            <a:r>
              <a:rPr lang="en-US" dirty="0"/>
              <a:t>Optimization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86B05-AA45-E142-B33E-D0162B155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766"/>
            <a:ext cx="10515600" cy="5286777"/>
          </a:xfrm>
        </p:spPr>
        <p:txBody>
          <a:bodyPr>
            <a:normAutofit/>
          </a:bodyPr>
          <a:lstStyle/>
          <a:p>
            <a:r>
              <a:rPr lang="en-US" dirty="0"/>
              <a:t>Gradient Descent – </a:t>
            </a:r>
          </a:p>
          <a:p>
            <a:pPr lvl="1"/>
            <a:r>
              <a:rPr lang="en-US" dirty="0"/>
              <a:t>larger jumps over the cost function</a:t>
            </a:r>
          </a:p>
          <a:p>
            <a:pPr lvl="1"/>
            <a:r>
              <a:rPr lang="en-US" dirty="0"/>
              <a:t>miss the optimal value</a:t>
            </a:r>
          </a:p>
          <a:p>
            <a:pPr lvl="1"/>
            <a:r>
              <a:rPr lang="en-US" dirty="0"/>
              <a:t>may not converge for non-convex</a:t>
            </a:r>
          </a:p>
          <a:p>
            <a:r>
              <a:rPr lang="en-US" dirty="0"/>
              <a:t>Stochastic Gradient Descent </a:t>
            </a:r>
          </a:p>
          <a:p>
            <a:pPr lvl="1"/>
            <a:r>
              <a:rPr lang="en-US" dirty="0"/>
              <a:t>weight update at every sample, small steps</a:t>
            </a:r>
          </a:p>
          <a:p>
            <a:pPr lvl="1"/>
            <a:r>
              <a:rPr lang="en-US" dirty="0"/>
              <a:t>noisy and takes a lot of time</a:t>
            </a:r>
          </a:p>
          <a:p>
            <a:r>
              <a:rPr lang="en-US" dirty="0"/>
              <a:t>Min-Batch Gradient Descent </a:t>
            </a:r>
          </a:p>
          <a:p>
            <a:pPr lvl="1"/>
            <a:r>
              <a:rPr lang="en-US" dirty="0"/>
              <a:t>weight update after a few samples</a:t>
            </a:r>
          </a:p>
          <a:p>
            <a:pPr lvl="1"/>
            <a:r>
              <a:rPr lang="en-US" dirty="0"/>
              <a:t>less noisy</a:t>
            </a:r>
          </a:p>
          <a:p>
            <a:r>
              <a:rPr lang="en-US" dirty="0"/>
              <a:t>Adam</a:t>
            </a:r>
          </a:p>
          <a:p>
            <a:pPr lvl="1"/>
            <a:r>
              <a:rPr lang="en-US" dirty="0"/>
              <a:t>adds momentum, adaptive loss and acceleration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7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9DCE-8CCD-DA4C-9B84-C7FE115C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CC6B2-004F-B945-AE07-FF491ED66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MSE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 err="1"/>
              <a:t>Psuedo</a:t>
            </a:r>
            <a:r>
              <a:rPr lang="en-US" dirty="0"/>
              <a:t>-Huber Loss</a:t>
            </a:r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Cross Entropy - </a:t>
            </a:r>
            <a:r>
              <a:rPr lang="en-US"/>
              <a:t>Logloss</a:t>
            </a:r>
            <a:endParaRPr lang="en-US" dirty="0"/>
          </a:p>
          <a:p>
            <a:pPr lvl="1"/>
            <a:r>
              <a:rPr lang="en-US" dirty="0"/>
              <a:t>KL Divergence</a:t>
            </a:r>
          </a:p>
        </p:txBody>
      </p:sp>
    </p:spTree>
    <p:extLst>
      <p:ext uri="{BB962C8B-B14F-4D97-AF65-F5344CB8AC3E}">
        <p14:creationId xmlns:p14="http://schemas.microsoft.com/office/powerpoint/2010/main" val="421317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6132-35AA-004D-9992-28CE2DC5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CCA-23A1-8949-98C1-ADEEF1E8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Self-driving cars</a:t>
            </a:r>
          </a:p>
          <a:p>
            <a:r>
              <a:rPr lang="en-US" dirty="0"/>
              <a:t>Natural Language Processing</a:t>
            </a:r>
          </a:p>
          <a:p>
            <a:r>
              <a:rPr lang="en-US" dirty="0"/>
              <a:t>News Aggregation and Fraud detection (</a:t>
            </a:r>
            <a:r>
              <a:rPr lang="en-US" dirty="0" err="1"/>
              <a:t>DeepFake</a:t>
            </a:r>
            <a:r>
              <a:rPr lang="en-US" dirty="0"/>
              <a:t>)</a:t>
            </a:r>
          </a:p>
          <a:p>
            <a:r>
              <a:rPr lang="en-US" dirty="0"/>
              <a:t>Entertainment – Netflix, ESPN</a:t>
            </a:r>
          </a:p>
          <a:p>
            <a:r>
              <a:rPr lang="en-US" dirty="0"/>
              <a:t>Communication </a:t>
            </a:r>
          </a:p>
          <a:p>
            <a:r>
              <a:rPr lang="en-US" dirty="0"/>
              <a:t>Healthcare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4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5594F-C6F0-9648-926F-46623E93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Architecture of multilayer ANN</a:t>
            </a:r>
            <a:br>
              <a:rPr lang="en-US" dirty="0"/>
            </a:b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55B3A3-53ED-D747-AA9C-5951E3B3C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295" y="1313552"/>
            <a:ext cx="8524741" cy="499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2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5E9F-88FF-DF43-9064-5F61F7131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501" y="279614"/>
            <a:ext cx="11095629" cy="883858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A8022-C688-3F44-8CCB-7439A9DE7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1018"/>
            <a:ext cx="9448800" cy="493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1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FDCB-5B72-8240-B42F-D5B38CA1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B7059-19F9-7B4D-BE9B-5313B83CB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707"/>
            <a:ext cx="10515600" cy="4973168"/>
          </a:xfrm>
        </p:spPr>
        <p:txBody>
          <a:bodyPr>
            <a:normAutofit/>
          </a:bodyPr>
          <a:lstStyle/>
          <a:p>
            <a:r>
              <a:rPr lang="en-US" dirty="0"/>
              <a:t>Linear Activation functions (y=bx)?</a:t>
            </a:r>
          </a:p>
          <a:p>
            <a:pPr lvl="1"/>
            <a:r>
              <a:rPr lang="en-US" dirty="0"/>
              <a:t>Not possible to do backpropagation - the derivative of the function is a constant, and has no relation to the input</a:t>
            </a:r>
          </a:p>
          <a:p>
            <a:pPr lvl="1"/>
            <a:r>
              <a:rPr lang="en-US" dirty="0"/>
              <a:t>Only linear relationships - the last layer will be a linear function of the first layer </a:t>
            </a:r>
          </a:p>
          <a:p>
            <a:r>
              <a:rPr lang="en-US" dirty="0"/>
              <a:t>Non-Linear Activation Functions</a:t>
            </a:r>
          </a:p>
          <a:p>
            <a:pPr lvl="1"/>
            <a:r>
              <a:rPr lang="en-US" dirty="0"/>
              <a:t>Sigmoid / Logistic</a:t>
            </a:r>
          </a:p>
          <a:p>
            <a:pPr lvl="1"/>
            <a:r>
              <a:rPr lang="en-US" dirty="0" err="1"/>
              <a:t>TanH</a:t>
            </a:r>
            <a:r>
              <a:rPr lang="en-US" dirty="0"/>
              <a:t> / Hyperbolic Tangent</a:t>
            </a:r>
          </a:p>
          <a:p>
            <a:pPr lvl="1"/>
            <a:r>
              <a:rPr lang="en-US" dirty="0" err="1"/>
              <a:t>ReLU</a:t>
            </a:r>
            <a:r>
              <a:rPr lang="en-US" dirty="0"/>
              <a:t> (Rectified Linear Unit)</a:t>
            </a:r>
          </a:p>
          <a:p>
            <a:pPr lvl="1"/>
            <a:r>
              <a:rPr lang="en-US" dirty="0"/>
              <a:t>Leaky </a:t>
            </a:r>
            <a:r>
              <a:rPr lang="en-US" dirty="0" err="1"/>
              <a:t>ReLU</a:t>
            </a:r>
            <a:endParaRPr lang="en-US" dirty="0"/>
          </a:p>
          <a:p>
            <a:pPr lvl="1"/>
            <a:r>
              <a:rPr lang="en-US" dirty="0" err="1"/>
              <a:t>Softmax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62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C078-DA90-EF42-9846-C8767527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Sigmoid / Logistic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6DEF1-C815-6E4E-B10C-586581620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83" y="1532586"/>
            <a:ext cx="8487177" cy="496028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Advantages</a:t>
            </a:r>
          </a:p>
          <a:p>
            <a:pPr lvl="1"/>
            <a:r>
              <a:rPr lang="en-US" dirty="0"/>
              <a:t>Smooth gradient, preventing “jumps” in output values.</a:t>
            </a:r>
          </a:p>
          <a:p>
            <a:pPr lvl="1"/>
            <a:r>
              <a:rPr lang="en-US" dirty="0"/>
              <a:t>Output values bound between 0 and 1, normalizing the output of each neuron.</a:t>
            </a:r>
          </a:p>
          <a:p>
            <a:pPr lvl="1"/>
            <a:r>
              <a:rPr lang="en-US" u="sng" dirty="0"/>
              <a:t>Clear predictions</a:t>
            </a:r>
            <a:r>
              <a:rPr lang="en-US" dirty="0"/>
              <a:t>—For X above 2 or below -2, tends to bring the Y value (the prediction) to the edge of the curve, very close to 1 or 0. This enables clear predictions.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u="sng" dirty="0"/>
              <a:t>Vanishing gradient</a:t>
            </a:r>
            <a:r>
              <a:rPr lang="en-US" dirty="0"/>
              <a:t>—for very high or very low values of X, there is almost no change to the prediction, causing a vanishing gradient problem. This can result in the network refusing to learn further, or being too slow to reach an accurate prediction.</a:t>
            </a:r>
          </a:p>
          <a:p>
            <a:pPr lvl="1"/>
            <a:r>
              <a:rPr lang="en-US" u="sng" dirty="0"/>
              <a:t>Outputs not zero centered </a:t>
            </a:r>
            <a:r>
              <a:rPr lang="en-US" dirty="0"/>
              <a:t>- output is always between 0 and 1; output after applying sigmoid is always positive hence, during gradient-descent, the gradient on the weights during backpropagation will always be either positive or negative depending on the output of the neuron. As a result, the gradient updates go too far in different directions which makes optimization harder.</a:t>
            </a:r>
          </a:p>
          <a:p>
            <a:pPr lvl="1"/>
            <a:r>
              <a:rPr lang="en-US" u="sng" dirty="0"/>
              <a:t>Computationally expensive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FE8FE-1CFA-204A-8C11-65EC94D86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645" y="794700"/>
            <a:ext cx="3572725" cy="307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4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C078-DA90-EF42-9846-C8767527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TanH</a:t>
            </a:r>
            <a:r>
              <a:rPr lang="en-US" dirty="0"/>
              <a:t> / Hyperbolic Tangent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6DEF1-C815-6E4E-B10C-586581620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518" y="1532586"/>
            <a:ext cx="7714445" cy="4960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</a:t>
            </a:r>
          </a:p>
          <a:p>
            <a:pPr lvl="1"/>
            <a:r>
              <a:rPr lang="en-US" u="sng" dirty="0"/>
              <a:t>Zero centered</a:t>
            </a:r>
            <a:r>
              <a:rPr lang="en-US" dirty="0"/>
              <a:t>—making it easier to model inputs that have strongly negative, neutral, and strongly positive values</a:t>
            </a:r>
          </a:p>
          <a:p>
            <a:pPr lvl="1"/>
            <a:r>
              <a:rPr lang="en-US" dirty="0"/>
              <a:t>Similar to Sigmoid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Similar to Sigmoid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F251C-6655-354B-A218-DF2EACE80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736" y="3140041"/>
            <a:ext cx="3830064" cy="291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8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C078-DA90-EF42-9846-C8767527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ReLU</a:t>
            </a:r>
            <a:r>
              <a:rPr lang="en-US" dirty="0"/>
              <a:t> (Rectified Linear Unit)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6DEF1-C815-6E4E-B10C-586581620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518" y="1532586"/>
            <a:ext cx="7714445" cy="4960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</a:t>
            </a:r>
          </a:p>
          <a:p>
            <a:pPr lvl="1"/>
            <a:r>
              <a:rPr lang="en-US" u="sng" dirty="0"/>
              <a:t>Computationally efficient</a:t>
            </a:r>
            <a:r>
              <a:rPr lang="en-US" dirty="0"/>
              <a:t>—allows the network to converge very quickly</a:t>
            </a:r>
          </a:p>
          <a:p>
            <a:pPr lvl="1"/>
            <a:r>
              <a:rPr lang="en-US" u="sng" dirty="0"/>
              <a:t>Non-linear</a:t>
            </a:r>
            <a:r>
              <a:rPr lang="en-US" dirty="0"/>
              <a:t>—although it looks like a linear function, </a:t>
            </a:r>
            <a:r>
              <a:rPr lang="en-US" dirty="0" err="1"/>
              <a:t>ReLU</a:t>
            </a:r>
            <a:r>
              <a:rPr lang="en-US" dirty="0"/>
              <a:t> has a derivative function and allows for backpropagation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u="sng" dirty="0"/>
              <a:t>The Dying </a:t>
            </a:r>
            <a:r>
              <a:rPr lang="en-US" u="sng" dirty="0" err="1"/>
              <a:t>ReLU</a:t>
            </a:r>
            <a:r>
              <a:rPr lang="en-US" u="sng" dirty="0"/>
              <a:t> problem</a:t>
            </a:r>
            <a:r>
              <a:rPr lang="en-US" dirty="0"/>
              <a:t>—when inputs approach zero, or are negative, the gradient of the function becomes zero, the network cannot perform backpropagation and cannot learn – under fitting</a:t>
            </a:r>
          </a:p>
          <a:p>
            <a:pPr lvl="1"/>
            <a:r>
              <a:rPr lang="en-US" u="sng" dirty="0"/>
              <a:t>Outputs not zero centered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90A26-A8F6-544A-AFA4-B9E750F42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900" y="1532586"/>
            <a:ext cx="420709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93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C078-DA90-EF42-9846-C8767527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Leaky </a:t>
            </a:r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6DEF1-C815-6E4E-B10C-586581620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518" y="1532586"/>
            <a:ext cx="7714445" cy="49602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Advantages</a:t>
            </a:r>
          </a:p>
          <a:p>
            <a:pPr lvl="1"/>
            <a:r>
              <a:rPr lang="en-US" u="sng" dirty="0"/>
              <a:t>Prevents dying </a:t>
            </a:r>
            <a:r>
              <a:rPr lang="en-US" u="sng" dirty="0" err="1"/>
              <a:t>ReLU</a:t>
            </a:r>
            <a:r>
              <a:rPr lang="en-US" u="sng" dirty="0"/>
              <a:t> problem—</a:t>
            </a:r>
            <a:r>
              <a:rPr lang="en-US" dirty="0"/>
              <a:t>this variation of </a:t>
            </a:r>
            <a:r>
              <a:rPr lang="en-US" dirty="0" err="1"/>
              <a:t>ReLU</a:t>
            </a:r>
            <a:r>
              <a:rPr lang="en-US" dirty="0"/>
              <a:t> has a small positive slope in the negative area, so it does enable backpropagation, even for negative input values</a:t>
            </a:r>
          </a:p>
          <a:p>
            <a:pPr lvl="1"/>
            <a:r>
              <a:rPr lang="en-US" dirty="0"/>
              <a:t>Similar to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u="sng" dirty="0"/>
              <a:t>Results not consistent—</a:t>
            </a:r>
            <a:r>
              <a:rPr lang="en-US" dirty="0"/>
              <a:t>leaky </a:t>
            </a:r>
            <a:r>
              <a:rPr lang="en-US" dirty="0" err="1"/>
              <a:t>ReLU</a:t>
            </a:r>
            <a:r>
              <a:rPr lang="en-US" dirty="0"/>
              <a:t> does not provide consistent predictions for negative input values.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Note: Use Parametric </a:t>
            </a:r>
            <a:r>
              <a:rPr lang="en-US" dirty="0" err="1"/>
              <a:t>ReLU</a:t>
            </a:r>
            <a:r>
              <a:rPr lang="en-US" dirty="0"/>
              <a:t> instead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0F195C-CE00-3C41-B688-8B800B9B4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716" y="1378040"/>
            <a:ext cx="4386284" cy="37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7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623</Words>
  <Application>Microsoft Macintosh PowerPoint</Application>
  <PresentationFormat>Widescreen</PresentationFormat>
  <Paragraphs>80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Artificial Neural Networks -ANN</vt:lpstr>
      <vt:lpstr>ANN Applications</vt:lpstr>
      <vt:lpstr>  Architecture of multilayer ANN   </vt:lpstr>
      <vt:lpstr>Neural Networks</vt:lpstr>
      <vt:lpstr>Activation Functions</vt:lpstr>
      <vt:lpstr>Sigmoid / Logistic</vt:lpstr>
      <vt:lpstr>TanH / Hyperbolic Tangent</vt:lpstr>
      <vt:lpstr>ReLU (Rectified Linear Unit) </vt:lpstr>
      <vt:lpstr>Leaky ReLU</vt:lpstr>
      <vt:lpstr>Softmax</vt:lpstr>
      <vt:lpstr>Optimization Methods</vt:lpstr>
      <vt:lpstr>Loss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Networks -ANN</dc:title>
  <dc:creator>Samarasinghe, Kasun</dc:creator>
  <cp:lastModifiedBy>Samarasinghe, Kasun</cp:lastModifiedBy>
  <cp:revision>23</cp:revision>
  <dcterms:created xsi:type="dcterms:W3CDTF">2020-11-16T18:15:49Z</dcterms:created>
  <dcterms:modified xsi:type="dcterms:W3CDTF">2021-06-23T22:48:56Z</dcterms:modified>
</cp:coreProperties>
</file>