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59" r:id="rId5"/>
    <p:sldId id="260" r:id="rId6"/>
    <p:sldId id="276" r:id="rId7"/>
    <p:sldId id="277" r:id="rId8"/>
    <p:sldId id="285" r:id="rId9"/>
    <p:sldId id="287" r:id="rId10"/>
    <p:sldId id="278" r:id="rId11"/>
    <p:sldId id="268" r:id="rId12"/>
    <p:sldId id="279" r:id="rId13"/>
    <p:sldId id="270" r:id="rId14"/>
    <p:sldId id="280" r:id="rId15"/>
    <p:sldId id="281" r:id="rId16"/>
    <p:sldId id="286" r:id="rId17"/>
    <p:sldId id="283" r:id="rId18"/>
    <p:sldId id="269" r:id="rId19"/>
    <p:sldId id="274" r:id="rId20"/>
    <p:sldId id="28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820"/>
  </p:normalViewPr>
  <p:slideViewPr>
    <p:cSldViewPr snapToGrid="0" snapToObjects="1">
      <p:cViewPr varScale="1">
        <p:scale>
          <a:sx n="94" d="100"/>
          <a:sy n="94"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F695A-D701-4DAC-8E4A-E0F76DCEC3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9F5CCC-91D7-4842-9205-190BCDF4145F}">
      <dgm:prSet/>
      <dgm:spPr/>
      <dgm:t>
        <a:bodyPr/>
        <a:lstStyle/>
        <a:p>
          <a:pPr>
            <a:lnSpc>
              <a:spcPct val="100000"/>
            </a:lnSpc>
          </a:pPr>
          <a:r>
            <a:rPr lang="en-US" dirty="0"/>
            <a:t>Introduction</a:t>
          </a:r>
        </a:p>
      </dgm:t>
    </dgm:pt>
    <dgm:pt modelId="{BA4448E4-A36D-4D77-93B9-0AC0AF2C0A9C}" type="parTrans" cxnId="{F75432D2-5334-41B1-845C-04616D5454C1}">
      <dgm:prSet/>
      <dgm:spPr/>
      <dgm:t>
        <a:bodyPr/>
        <a:lstStyle/>
        <a:p>
          <a:endParaRPr lang="en-US"/>
        </a:p>
      </dgm:t>
    </dgm:pt>
    <dgm:pt modelId="{4EAD39A2-550B-4F5A-BEE3-D033156AA434}" type="sibTrans" cxnId="{F75432D2-5334-41B1-845C-04616D5454C1}">
      <dgm:prSet/>
      <dgm:spPr/>
      <dgm:t>
        <a:bodyPr/>
        <a:lstStyle/>
        <a:p>
          <a:endParaRPr lang="en-US"/>
        </a:p>
      </dgm:t>
    </dgm:pt>
    <dgm:pt modelId="{34C606EA-4CFB-41D6-B503-42E2764844DE}">
      <dgm:prSet/>
      <dgm:spPr/>
      <dgm:t>
        <a:bodyPr/>
        <a:lstStyle/>
        <a:p>
          <a:pPr>
            <a:lnSpc>
              <a:spcPct val="100000"/>
            </a:lnSpc>
          </a:pPr>
          <a:r>
            <a:rPr lang="en-US" dirty="0"/>
            <a:t>Business Questions</a:t>
          </a:r>
        </a:p>
      </dgm:t>
    </dgm:pt>
    <dgm:pt modelId="{1481124B-F8DD-46DE-9355-EC63A0427354}" type="parTrans" cxnId="{BA441CF6-DF65-45A1-A497-2CD929450968}">
      <dgm:prSet/>
      <dgm:spPr/>
      <dgm:t>
        <a:bodyPr/>
        <a:lstStyle/>
        <a:p>
          <a:endParaRPr lang="en-US"/>
        </a:p>
      </dgm:t>
    </dgm:pt>
    <dgm:pt modelId="{F6A0E511-B698-4BE3-93C4-765C285CB1AC}" type="sibTrans" cxnId="{BA441CF6-DF65-45A1-A497-2CD929450968}">
      <dgm:prSet/>
      <dgm:spPr/>
      <dgm:t>
        <a:bodyPr/>
        <a:lstStyle/>
        <a:p>
          <a:endParaRPr lang="en-US"/>
        </a:p>
      </dgm:t>
    </dgm:pt>
    <dgm:pt modelId="{7EF82326-3092-4277-9490-7C727E47AF5E}">
      <dgm:prSet/>
      <dgm:spPr/>
      <dgm:t>
        <a:bodyPr/>
        <a:lstStyle/>
        <a:p>
          <a:pPr>
            <a:lnSpc>
              <a:spcPct val="100000"/>
            </a:lnSpc>
          </a:pPr>
          <a:r>
            <a:rPr lang="en-US" dirty="0"/>
            <a:t>Methodology</a:t>
          </a:r>
        </a:p>
      </dgm:t>
    </dgm:pt>
    <dgm:pt modelId="{27FA21D2-3D96-48F7-AE15-065AA40EAF5C}" type="parTrans" cxnId="{F4729C9D-9894-4415-A018-CCF8A2F6E27E}">
      <dgm:prSet/>
      <dgm:spPr/>
      <dgm:t>
        <a:bodyPr/>
        <a:lstStyle/>
        <a:p>
          <a:endParaRPr lang="en-US"/>
        </a:p>
      </dgm:t>
    </dgm:pt>
    <dgm:pt modelId="{2ECB3C13-8C40-421C-B4B5-0F3C90F5F93E}" type="sibTrans" cxnId="{F4729C9D-9894-4415-A018-CCF8A2F6E27E}">
      <dgm:prSet/>
      <dgm:spPr/>
      <dgm:t>
        <a:bodyPr/>
        <a:lstStyle/>
        <a:p>
          <a:endParaRPr lang="en-US"/>
        </a:p>
      </dgm:t>
    </dgm:pt>
    <dgm:pt modelId="{48A568AA-8CB3-4D2E-B3C0-76AFDE3B9340}">
      <dgm:prSet/>
      <dgm:spPr/>
      <dgm:t>
        <a:bodyPr/>
        <a:lstStyle/>
        <a:p>
          <a:pPr>
            <a:lnSpc>
              <a:spcPct val="100000"/>
            </a:lnSpc>
          </a:pPr>
          <a:r>
            <a:rPr lang="en-US" dirty="0"/>
            <a:t>Predictive Modeling</a:t>
          </a:r>
        </a:p>
      </dgm:t>
    </dgm:pt>
    <dgm:pt modelId="{6ED34BBE-8F38-4C76-813B-E0F21C2F578B}" type="parTrans" cxnId="{B21F52AB-9695-463C-8B82-909B8C240813}">
      <dgm:prSet/>
      <dgm:spPr/>
      <dgm:t>
        <a:bodyPr/>
        <a:lstStyle/>
        <a:p>
          <a:endParaRPr lang="en-US"/>
        </a:p>
      </dgm:t>
    </dgm:pt>
    <dgm:pt modelId="{D8F5E8B0-BAE3-4BF6-84AB-5883F7D27740}" type="sibTrans" cxnId="{B21F52AB-9695-463C-8B82-909B8C240813}">
      <dgm:prSet/>
      <dgm:spPr/>
      <dgm:t>
        <a:bodyPr/>
        <a:lstStyle/>
        <a:p>
          <a:endParaRPr lang="en-US"/>
        </a:p>
      </dgm:t>
    </dgm:pt>
    <dgm:pt modelId="{F8E00AB5-E02E-48E8-9351-7123F3E6E527}">
      <dgm:prSet/>
      <dgm:spPr/>
      <dgm:t>
        <a:bodyPr/>
        <a:lstStyle/>
        <a:p>
          <a:pPr>
            <a:lnSpc>
              <a:spcPct val="100000"/>
            </a:lnSpc>
          </a:pPr>
          <a:r>
            <a:rPr lang="en-US" dirty="0"/>
            <a:t>Model Selection</a:t>
          </a:r>
        </a:p>
      </dgm:t>
    </dgm:pt>
    <dgm:pt modelId="{A91C5018-1988-46FA-B65E-DDBE65BB3BF9}" type="parTrans" cxnId="{4B94E8C4-86C5-43FA-BCE7-272295F06CF6}">
      <dgm:prSet/>
      <dgm:spPr/>
      <dgm:t>
        <a:bodyPr/>
        <a:lstStyle/>
        <a:p>
          <a:endParaRPr lang="en-US"/>
        </a:p>
      </dgm:t>
    </dgm:pt>
    <dgm:pt modelId="{1098166B-7E3B-43A6-97C0-0B6DF9EC1BD2}" type="sibTrans" cxnId="{4B94E8C4-86C5-43FA-BCE7-272295F06CF6}">
      <dgm:prSet/>
      <dgm:spPr/>
      <dgm:t>
        <a:bodyPr/>
        <a:lstStyle/>
        <a:p>
          <a:endParaRPr lang="en-US"/>
        </a:p>
      </dgm:t>
    </dgm:pt>
    <dgm:pt modelId="{7C3B51F1-5D0F-114E-B48F-12E402997EE0}">
      <dgm:prSet/>
      <dgm:spPr/>
      <dgm:t>
        <a:bodyPr/>
        <a:lstStyle/>
        <a:p>
          <a:pPr>
            <a:lnSpc>
              <a:spcPct val="100000"/>
            </a:lnSpc>
          </a:pPr>
          <a:r>
            <a:rPr lang="en-US" dirty="0"/>
            <a:t>About the Dataset</a:t>
          </a:r>
        </a:p>
      </dgm:t>
    </dgm:pt>
    <dgm:pt modelId="{74799664-03B4-9D47-A3DF-DA20F9F945CB}" type="parTrans" cxnId="{B3E70E85-2EDE-1743-AE62-DDF25FED38A5}">
      <dgm:prSet/>
      <dgm:spPr/>
      <dgm:t>
        <a:bodyPr/>
        <a:lstStyle/>
        <a:p>
          <a:endParaRPr lang="en-US"/>
        </a:p>
      </dgm:t>
    </dgm:pt>
    <dgm:pt modelId="{C5AE507E-77F6-F442-9AD2-405BA5DCDC9C}" type="sibTrans" cxnId="{B3E70E85-2EDE-1743-AE62-DDF25FED38A5}">
      <dgm:prSet/>
      <dgm:spPr/>
      <dgm:t>
        <a:bodyPr/>
        <a:lstStyle/>
        <a:p>
          <a:endParaRPr lang="en-US"/>
        </a:p>
      </dgm:t>
    </dgm:pt>
    <dgm:pt modelId="{118D3B7B-09B8-574E-AF4B-F02F8524F095}">
      <dgm:prSet/>
      <dgm:spPr/>
      <dgm:t>
        <a:bodyPr/>
        <a:lstStyle/>
        <a:p>
          <a:pPr>
            <a:lnSpc>
              <a:spcPct val="100000"/>
            </a:lnSpc>
          </a:pPr>
          <a:r>
            <a:rPr lang="en-US" dirty="0"/>
            <a:t>Exploratory Data Analysis</a:t>
          </a:r>
        </a:p>
      </dgm:t>
    </dgm:pt>
    <dgm:pt modelId="{9A67F56E-493C-3D4B-88EB-9C312C5FE4B5}" type="parTrans" cxnId="{C7A6D5A0-CAA9-8948-BE85-754A92D19CF7}">
      <dgm:prSet/>
      <dgm:spPr/>
      <dgm:t>
        <a:bodyPr/>
        <a:lstStyle/>
        <a:p>
          <a:endParaRPr lang="en-US"/>
        </a:p>
      </dgm:t>
    </dgm:pt>
    <dgm:pt modelId="{4C5AA282-5F86-EF46-B98C-351C760FC926}" type="sibTrans" cxnId="{C7A6D5A0-CAA9-8948-BE85-754A92D19CF7}">
      <dgm:prSet/>
      <dgm:spPr/>
      <dgm:t>
        <a:bodyPr/>
        <a:lstStyle/>
        <a:p>
          <a:endParaRPr lang="en-US"/>
        </a:p>
      </dgm:t>
    </dgm:pt>
    <dgm:pt modelId="{0CB06DD0-9E32-4699-B675-B3AFBE2624FD}">
      <dgm:prSet/>
      <dgm:spPr/>
      <dgm:t>
        <a:bodyPr/>
        <a:lstStyle/>
        <a:p>
          <a:pPr>
            <a:lnSpc>
              <a:spcPct val="100000"/>
            </a:lnSpc>
          </a:pPr>
          <a:r>
            <a:rPr lang="en-US" dirty="0"/>
            <a:t>Conclusion  &amp; Recommendation</a:t>
          </a:r>
        </a:p>
      </dgm:t>
    </dgm:pt>
    <dgm:pt modelId="{485EDD78-05BA-4ADE-80D6-1A0C6D457EF8}" type="sibTrans" cxnId="{661FA1E9-04C3-4D71-AB47-DB5406897322}">
      <dgm:prSet/>
      <dgm:spPr/>
      <dgm:t>
        <a:bodyPr/>
        <a:lstStyle/>
        <a:p>
          <a:endParaRPr lang="en-US"/>
        </a:p>
      </dgm:t>
    </dgm:pt>
    <dgm:pt modelId="{061D5B95-B163-403C-B0DA-06482C7F4C14}" type="parTrans" cxnId="{661FA1E9-04C3-4D71-AB47-DB5406897322}">
      <dgm:prSet/>
      <dgm:spPr/>
      <dgm:t>
        <a:bodyPr/>
        <a:lstStyle/>
        <a:p>
          <a:endParaRPr lang="en-US"/>
        </a:p>
      </dgm:t>
    </dgm:pt>
    <dgm:pt modelId="{785EDFCA-2366-4F7B-95CE-A19F268D0C07}" type="pres">
      <dgm:prSet presAssocID="{A30F695A-D701-4DAC-8E4A-E0F76DCEC32B}" presName="root" presStyleCnt="0">
        <dgm:presLayoutVars>
          <dgm:dir/>
          <dgm:resizeHandles val="exact"/>
        </dgm:presLayoutVars>
      </dgm:prSet>
      <dgm:spPr/>
    </dgm:pt>
    <dgm:pt modelId="{72DF6FCD-CDF2-4815-8E40-AFF8DE6DA786}" type="pres">
      <dgm:prSet presAssocID="{449F5CCC-91D7-4842-9205-190BCDF4145F}" presName="compNode" presStyleCnt="0"/>
      <dgm:spPr/>
    </dgm:pt>
    <dgm:pt modelId="{763B3A5E-C032-4470-81FD-C44EFA792C56}" type="pres">
      <dgm:prSet presAssocID="{449F5CCC-91D7-4842-9205-190BCDF4145F}" presName="bgRect" presStyleLbl="bgShp" presStyleIdx="0" presStyleCnt="8"/>
      <dgm:spPr/>
    </dgm:pt>
    <dgm:pt modelId="{8F9B59AF-5180-4F8D-94D4-891C0CB41541}" type="pres">
      <dgm:prSet presAssocID="{449F5CCC-91D7-4842-9205-190BCDF4145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4B592B18-BCF8-499A-9E7A-8CC1231A81D6}" type="pres">
      <dgm:prSet presAssocID="{449F5CCC-91D7-4842-9205-190BCDF4145F}" presName="spaceRect" presStyleCnt="0"/>
      <dgm:spPr/>
    </dgm:pt>
    <dgm:pt modelId="{CEEFE9B8-B87D-493D-AE61-F6E39666E5FF}" type="pres">
      <dgm:prSet presAssocID="{449F5CCC-91D7-4842-9205-190BCDF4145F}" presName="parTx" presStyleLbl="revTx" presStyleIdx="0" presStyleCnt="8">
        <dgm:presLayoutVars>
          <dgm:chMax val="0"/>
          <dgm:chPref val="0"/>
        </dgm:presLayoutVars>
      </dgm:prSet>
      <dgm:spPr/>
    </dgm:pt>
    <dgm:pt modelId="{8D66EB19-9E19-4F45-B244-7430D58008D9}" type="pres">
      <dgm:prSet presAssocID="{4EAD39A2-550B-4F5A-BEE3-D033156AA434}" presName="sibTrans" presStyleCnt="0"/>
      <dgm:spPr/>
    </dgm:pt>
    <dgm:pt modelId="{26AD825A-681B-4C82-AC03-5E6009EC70C6}" type="pres">
      <dgm:prSet presAssocID="{34C606EA-4CFB-41D6-B503-42E2764844DE}" presName="compNode" presStyleCnt="0"/>
      <dgm:spPr/>
    </dgm:pt>
    <dgm:pt modelId="{42236C77-66B3-494E-BA3B-D51FC3CCE8DC}" type="pres">
      <dgm:prSet presAssocID="{34C606EA-4CFB-41D6-B503-42E2764844DE}" presName="bgRect" presStyleLbl="bgShp" presStyleIdx="1" presStyleCnt="8"/>
      <dgm:spPr/>
    </dgm:pt>
    <dgm:pt modelId="{87FB2131-0B20-42DB-9375-BDF05D93677E}" type="pres">
      <dgm:prSet presAssocID="{34C606EA-4CFB-41D6-B503-42E2764844D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7C549797-30A5-495C-A2A3-8CB6A84DFC5C}" type="pres">
      <dgm:prSet presAssocID="{34C606EA-4CFB-41D6-B503-42E2764844DE}" presName="spaceRect" presStyleCnt="0"/>
      <dgm:spPr/>
    </dgm:pt>
    <dgm:pt modelId="{AD95E21D-F1A2-4E11-B54B-BA292CACD291}" type="pres">
      <dgm:prSet presAssocID="{34C606EA-4CFB-41D6-B503-42E2764844DE}" presName="parTx" presStyleLbl="revTx" presStyleIdx="1" presStyleCnt="8">
        <dgm:presLayoutVars>
          <dgm:chMax val="0"/>
          <dgm:chPref val="0"/>
        </dgm:presLayoutVars>
      </dgm:prSet>
      <dgm:spPr/>
    </dgm:pt>
    <dgm:pt modelId="{EA7883CF-1696-419C-B66F-321C002ADB3B}" type="pres">
      <dgm:prSet presAssocID="{F6A0E511-B698-4BE3-93C4-765C285CB1AC}" presName="sibTrans" presStyleCnt="0"/>
      <dgm:spPr/>
    </dgm:pt>
    <dgm:pt modelId="{664EA3FD-E557-A34A-BD02-AC76ECA6C0E5}" type="pres">
      <dgm:prSet presAssocID="{7C3B51F1-5D0F-114E-B48F-12E402997EE0}" presName="compNode" presStyleCnt="0"/>
      <dgm:spPr/>
    </dgm:pt>
    <dgm:pt modelId="{EEB47F8F-B1BE-C048-A1F0-E07C4822CFB4}" type="pres">
      <dgm:prSet presAssocID="{7C3B51F1-5D0F-114E-B48F-12E402997EE0}" presName="bgRect" presStyleLbl="bgShp" presStyleIdx="2" presStyleCnt="8"/>
      <dgm:spPr/>
    </dgm:pt>
    <dgm:pt modelId="{53DD1B7F-522F-D749-8CFA-D7FA7DC136A5}" type="pres">
      <dgm:prSet presAssocID="{7C3B51F1-5D0F-114E-B48F-12E402997EE0}" presName="iconRect" presStyleLbl="node1" presStyleIdx="2" presStyleCnt="8"/>
      <dgm:spPr/>
    </dgm:pt>
    <dgm:pt modelId="{A3B4AFA0-E2CB-F740-B40C-F3BC82FCA29F}" type="pres">
      <dgm:prSet presAssocID="{7C3B51F1-5D0F-114E-B48F-12E402997EE0}" presName="spaceRect" presStyleCnt="0"/>
      <dgm:spPr/>
    </dgm:pt>
    <dgm:pt modelId="{855A309B-A272-B543-A2DE-748A4617705A}" type="pres">
      <dgm:prSet presAssocID="{7C3B51F1-5D0F-114E-B48F-12E402997EE0}" presName="parTx" presStyleLbl="revTx" presStyleIdx="2" presStyleCnt="8">
        <dgm:presLayoutVars>
          <dgm:chMax val="0"/>
          <dgm:chPref val="0"/>
        </dgm:presLayoutVars>
      </dgm:prSet>
      <dgm:spPr/>
    </dgm:pt>
    <dgm:pt modelId="{4BEF5149-CAE7-C741-8522-071A8211CB4A}" type="pres">
      <dgm:prSet presAssocID="{C5AE507E-77F6-F442-9AD2-405BA5DCDC9C}" presName="sibTrans" presStyleCnt="0"/>
      <dgm:spPr/>
    </dgm:pt>
    <dgm:pt modelId="{83FC2B5C-D211-4CF8-9D86-ABC060789448}" type="pres">
      <dgm:prSet presAssocID="{7EF82326-3092-4277-9490-7C727E47AF5E}" presName="compNode" presStyleCnt="0"/>
      <dgm:spPr/>
    </dgm:pt>
    <dgm:pt modelId="{C2A61CA5-7DE3-4051-A215-606014DFD3C2}" type="pres">
      <dgm:prSet presAssocID="{7EF82326-3092-4277-9490-7C727E47AF5E}" presName="bgRect" presStyleLbl="bgShp" presStyleIdx="3" presStyleCnt="8"/>
      <dgm:spPr/>
    </dgm:pt>
    <dgm:pt modelId="{57BD0A8A-3D4C-43E2-8B86-2E80543CC37B}" type="pres">
      <dgm:prSet presAssocID="{7EF82326-3092-4277-9490-7C727E47AF5E}" presName="iconRect" presStyleLbl="node1"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unnel Chart"/>
        </a:ext>
      </dgm:extLst>
    </dgm:pt>
    <dgm:pt modelId="{5853EBC5-DF82-42BE-A65D-0A314CC674BE}" type="pres">
      <dgm:prSet presAssocID="{7EF82326-3092-4277-9490-7C727E47AF5E}" presName="spaceRect" presStyleCnt="0"/>
      <dgm:spPr/>
    </dgm:pt>
    <dgm:pt modelId="{FC81655C-C922-4CEB-8D87-FB5459A22C06}" type="pres">
      <dgm:prSet presAssocID="{7EF82326-3092-4277-9490-7C727E47AF5E}" presName="parTx" presStyleLbl="revTx" presStyleIdx="3" presStyleCnt="8">
        <dgm:presLayoutVars>
          <dgm:chMax val="0"/>
          <dgm:chPref val="0"/>
        </dgm:presLayoutVars>
      </dgm:prSet>
      <dgm:spPr/>
    </dgm:pt>
    <dgm:pt modelId="{DE5AAEC9-9839-4F50-9BEF-3FCA0D58F5A9}" type="pres">
      <dgm:prSet presAssocID="{2ECB3C13-8C40-421C-B4B5-0F3C90F5F93E}" presName="sibTrans" presStyleCnt="0"/>
      <dgm:spPr/>
    </dgm:pt>
    <dgm:pt modelId="{E527EAE0-820C-8B4E-B27F-7E23B63866A3}" type="pres">
      <dgm:prSet presAssocID="{118D3B7B-09B8-574E-AF4B-F02F8524F095}" presName="compNode" presStyleCnt="0"/>
      <dgm:spPr/>
    </dgm:pt>
    <dgm:pt modelId="{01D58B3A-01B2-0E48-8BF1-D5B3CE90A17F}" type="pres">
      <dgm:prSet presAssocID="{118D3B7B-09B8-574E-AF4B-F02F8524F095}" presName="bgRect" presStyleLbl="bgShp" presStyleIdx="4" presStyleCnt="8"/>
      <dgm:spPr/>
    </dgm:pt>
    <dgm:pt modelId="{B07AE9D1-3824-FB49-95DE-1EF1428E6632}" type="pres">
      <dgm:prSet presAssocID="{118D3B7B-09B8-574E-AF4B-F02F8524F095}" presName="iconRect" presStyleLbl="node1" presStyleIdx="4" presStyleCnt="8"/>
      <dgm:spPr/>
    </dgm:pt>
    <dgm:pt modelId="{F68A5585-E91D-7A49-9E56-635006D5ABAE}" type="pres">
      <dgm:prSet presAssocID="{118D3B7B-09B8-574E-AF4B-F02F8524F095}" presName="spaceRect" presStyleCnt="0"/>
      <dgm:spPr/>
    </dgm:pt>
    <dgm:pt modelId="{81C43DF3-EF91-4D4F-9E7A-9C08F666A686}" type="pres">
      <dgm:prSet presAssocID="{118D3B7B-09B8-574E-AF4B-F02F8524F095}" presName="parTx" presStyleLbl="revTx" presStyleIdx="4" presStyleCnt="8">
        <dgm:presLayoutVars>
          <dgm:chMax val="0"/>
          <dgm:chPref val="0"/>
        </dgm:presLayoutVars>
      </dgm:prSet>
      <dgm:spPr/>
    </dgm:pt>
    <dgm:pt modelId="{74C39F77-2C81-DF42-B134-954BFC0243ED}" type="pres">
      <dgm:prSet presAssocID="{4C5AA282-5F86-EF46-B98C-351C760FC926}" presName="sibTrans" presStyleCnt="0"/>
      <dgm:spPr/>
    </dgm:pt>
    <dgm:pt modelId="{94D42EE0-94CD-4A28-B915-3BD25856A7FF}" type="pres">
      <dgm:prSet presAssocID="{48A568AA-8CB3-4D2E-B3C0-76AFDE3B9340}" presName="compNode" presStyleCnt="0"/>
      <dgm:spPr/>
    </dgm:pt>
    <dgm:pt modelId="{0163C5DD-4E5F-458D-BFB1-6620BFBA3ADF}" type="pres">
      <dgm:prSet presAssocID="{48A568AA-8CB3-4D2E-B3C0-76AFDE3B9340}" presName="bgRect" presStyleLbl="bgShp" presStyleIdx="5" presStyleCnt="8"/>
      <dgm:spPr/>
    </dgm:pt>
    <dgm:pt modelId="{B2D85903-7342-4290-8581-FE58406307B6}" type="pres">
      <dgm:prSet presAssocID="{48A568AA-8CB3-4D2E-B3C0-76AFDE3B9340}" presName="iconRect" presStyleLbl="node1" presStyleIdx="5"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stem"/>
        </a:ext>
      </dgm:extLst>
    </dgm:pt>
    <dgm:pt modelId="{C155EB72-6D7F-4670-A23F-A92AAA9F3796}" type="pres">
      <dgm:prSet presAssocID="{48A568AA-8CB3-4D2E-B3C0-76AFDE3B9340}" presName="spaceRect" presStyleCnt="0"/>
      <dgm:spPr/>
    </dgm:pt>
    <dgm:pt modelId="{CCD86A24-D0B9-4D38-9A58-F8E99F5B8697}" type="pres">
      <dgm:prSet presAssocID="{48A568AA-8CB3-4D2E-B3C0-76AFDE3B9340}" presName="parTx" presStyleLbl="revTx" presStyleIdx="5" presStyleCnt="8">
        <dgm:presLayoutVars>
          <dgm:chMax val="0"/>
          <dgm:chPref val="0"/>
        </dgm:presLayoutVars>
      </dgm:prSet>
      <dgm:spPr/>
    </dgm:pt>
    <dgm:pt modelId="{B321D477-E8D0-4B39-B71B-CCF00A0DAB9D}" type="pres">
      <dgm:prSet presAssocID="{D8F5E8B0-BAE3-4BF6-84AB-5883F7D27740}" presName="sibTrans" presStyleCnt="0"/>
      <dgm:spPr/>
    </dgm:pt>
    <dgm:pt modelId="{E089438A-2174-4C63-B205-736111A4B8A6}" type="pres">
      <dgm:prSet presAssocID="{F8E00AB5-E02E-48E8-9351-7123F3E6E527}" presName="compNode" presStyleCnt="0"/>
      <dgm:spPr/>
    </dgm:pt>
    <dgm:pt modelId="{240F19E6-C34F-4362-8134-8181BE27D023}" type="pres">
      <dgm:prSet presAssocID="{F8E00AB5-E02E-48E8-9351-7123F3E6E527}" presName="bgRect" presStyleLbl="bgShp" presStyleIdx="6" presStyleCnt="8"/>
      <dgm:spPr/>
    </dgm:pt>
    <dgm:pt modelId="{4954BD72-9378-47C2-8284-F27D07907354}" type="pres">
      <dgm:prSet presAssocID="{F8E00AB5-E02E-48E8-9351-7123F3E6E527}" presName="iconRect" presStyleLbl="node1" presStyleIdx="6"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log"/>
        </a:ext>
      </dgm:extLst>
    </dgm:pt>
    <dgm:pt modelId="{78DD36C5-A94E-4600-BF0E-5EEF37F4BE80}" type="pres">
      <dgm:prSet presAssocID="{F8E00AB5-E02E-48E8-9351-7123F3E6E527}" presName="spaceRect" presStyleCnt="0"/>
      <dgm:spPr/>
    </dgm:pt>
    <dgm:pt modelId="{7705EBE2-4C6C-41DC-9887-58010C98FF3F}" type="pres">
      <dgm:prSet presAssocID="{F8E00AB5-E02E-48E8-9351-7123F3E6E527}" presName="parTx" presStyleLbl="revTx" presStyleIdx="6" presStyleCnt="8">
        <dgm:presLayoutVars>
          <dgm:chMax val="0"/>
          <dgm:chPref val="0"/>
        </dgm:presLayoutVars>
      </dgm:prSet>
      <dgm:spPr/>
    </dgm:pt>
    <dgm:pt modelId="{E238F0F6-7DF9-43E4-8044-4C84F4753550}" type="pres">
      <dgm:prSet presAssocID="{1098166B-7E3B-43A6-97C0-0B6DF9EC1BD2}" presName="sibTrans" presStyleCnt="0"/>
      <dgm:spPr/>
    </dgm:pt>
    <dgm:pt modelId="{437DE011-9AD3-4018-99AD-CD9642785101}" type="pres">
      <dgm:prSet presAssocID="{0CB06DD0-9E32-4699-B675-B3AFBE2624FD}" presName="compNode" presStyleCnt="0"/>
      <dgm:spPr/>
    </dgm:pt>
    <dgm:pt modelId="{55AF5919-D670-495A-A2D9-6E1A1A9798C4}" type="pres">
      <dgm:prSet presAssocID="{0CB06DD0-9E32-4699-B675-B3AFBE2624FD}" presName="bgRect" presStyleLbl="bgShp" presStyleIdx="7" presStyleCnt="8"/>
      <dgm:spPr/>
    </dgm:pt>
    <dgm:pt modelId="{8AA17C2D-20B4-4F11-8295-CD560BB42D50}" type="pres">
      <dgm:prSet presAssocID="{0CB06DD0-9E32-4699-B675-B3AFBE2624FD}" presName="iconRect" presStyleLbl="node1" presStyleIdx="7"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eport Add"/>
        </a:ext>
      </dgm:extLst>
    </dgm:pt>
    <dgm:pt modelId="{21E7CF50-0F5B-45FD-8B45-4CEC3679CE62}" type="pres">
      <dgm:prSet presAssocID="{0CB06DD0-9E32-4699-B675-B3AFBE2624FD}" presName="spaceRect" presStyleCnt="0"/>
      <dgm:spPr/>
    </dgm:pt>
    <dgm:pt modelId="{58172D87-EB68-4A9F-9C8A-028E9417F773}" type="pres">
      <dgm:prSet presAssocID="{0CB06DD0-9E32-4699-B675-B3AFBE2624FD}" presName="parTx" presStyleLbl="revTx" presStyleIdx="7" presStyleCnt="8">
        <dgm:presLayoutVars>
          <dgm:chMax val="0"/>
          <dgm:chPref val="0"/>
        </dgm:presLayoutVars>
      </dgm:prSet>
      <dgm:spPr/>
    </dgm:pt>
  </dgm:ptLst>
  <dgm:cxnLst>
    <dgm:cxn modelId="{9551230C-28DB-4449-A4EC-DF516E45EDF2}" type="presOf" srcId="{7EF82326-3092-4277-9490-7C727E47AF5E}" destId="{FC81655C-C922-4CEB-8D87-FB5459A22C06}" srcOrd="0" destOrd="0" presId="urn:microsoft.com/office/officeart/2018/2/layout/IconVerticalSolidList"/>
    <dgm:cxn modelId="{D507DA2E-5F81-6347-87B7-E654B421DFE9}" type="presOf" srcId="{118D3B7B-09B8-574E-AF4B-F02F8524F095}" destId="{81C43DF3-EF91-4D4F-9E7A-9C08F666A686}" srcOrd="0" destOrd="0" presId="urn:microsoft.com/office/officeart/2018/2/layout/IconVerticalSolidList"/>
    <dgm:cxn modelId="{E5914330-CCCB-493E-A6E1-2DBDDAC65537}" type="presOf" srcId="{48A568AA-8CB3-4D2E-B3C0-76AFDE3B9340}" destId="{CCD86A24-D0B9-4D38-9A58-F8E99F5B8697}" srcOrd="0" destOrd="0" presId="urn:microsoft.com/office/officeart/2018/2/layout/IconVerticalSolidList"/>
    <dgm:cxn modelId="{B3E70E85-2EDE-1743-AE62-DDF25FED38A5}" srcId="{A30F695A-D701-4DAC-8E4A-E0F76DCEC32B}" destId="{7C3B51F1-5D0F-114E-B48F-12E402997EE0}" srcOrd="2" destOrd="0" parTransId="{74799664-03B4-9D47-A3DF-DA20F9F945CB}" sibTransId="{C5AE507E-77F6-F442-9AD2-405BA5DCDC9C}"/>
    <dgm:cxn modelId="{F2D66592-5932-492A-AC4C-C02198A38172}" type="presOf" srcId="{449F5CCC-91D7-4842-9205-190BCDF4145F}" destId="{CEEFE9B8-B87D-493D-AE61-F6E39666E5FF}" srcOrd="0" destOrd="0" presId="urn:microsoft.com/office/officeart/2018/2/layout/IconVerticalSolidList"/>
    <dgm:cxn modelId="{F4729C9D-9894-4415-A018-CCF8A2F6E27E}" srcId="{A30F695A-D701-4DAC-8E4A-E0F76DCEC32B}" destId="{7EF82326-3092-4277-9490-7C727E47AF5E}" srcOrd="3" destOrd="0" parTransId="{27FA21D2-3D96-48F7-AE15-065AA40EAF5C}" sibTransId="{2ECB3C13-8C40-421C-B4B5-0F3C90F5F93E}"/>
    <dgm:cxn modelId="{EE214AA0-1026-4211-9B72-94DB25078B5D}" type="presOf" srcId="{F8E00AB5-E02E-48E8-9351-7123F3E6E527}" destId="{7705EBE2-4C6C-41DC-9887-58010C98FF3F}" srcOrd="0" destOrd="0" presId="urn:microsoft.com/office/officeart/2018/2/layout/IconVerticalSolidList"/>
    <dgm:cxn modelId="{C7A6D5A0-CAA9-8948-BE85-754A92D19CF7}" srcId="{A30F695A-D701-4DAC-8E4A-E0F76DCEC32B}" destId="{118D3B7B-09B8-574E-AF4B-F02F8524F095}" srcOrd="4" destOrd="0" parTransId="{9A67F56E-493C-3D4B-88EB-9C312C5FE4B5}" sibTransId="{4C5AA282-5F86-EF46-B98C-351C760FC926}"/>
    <dgm:cxn modelId="{B21F52AB-9695-463C-8B82-909B8C240813}" srcId="{A30F695A-D701-4DAC-8E4A-E0F76DCEC32B}" destId="{48A568AA-8CB3-4D2E-B3C0-76AFDE3B9340}" srcOrd="5" destOrd="0" parTransId="{6ED34BBE-8F38-4C76-813B-E0F21C2F578B}" sibTransId="{D8F5E8B0-BAE3-4BF6-84AB-5883F7D27740}"/>
    <dgm:cxn modelId="{CFB665BB-DBF4-4AE8-AE42-F08D48E9E507}" type="presOf" srcId="{A30F695A-D701-4DAC-8E4A-E0F76DCEC32B}" destId="{785EDFCA-2366-4F7B-95CE-A19F268D0C07}" srcOrd="0" destOrd="0" presId="urn:microsoft.com/office/officeart/2018/2/layout/IconVerticalSolidList"/>
    <dgm:cxn modelId="{4B94E8C4-86C5-43FA-BCE7-272295F06CF6}" srcId="{A30F695A-D701-4DAC-8E4A-E0F76DCEC32B}" destId="{F8E00AB5-E02E-48E8-9351-7123F3E6E527}" srcOrd="6" destOrd="0" parTransId="{A91C5018-1988-46FA-B65E-DDBE65BB3BF9}" sibTransId="{1098166B-7E3B-43A6-97C0-0B6DF9EC1BD2}"/>
    <dgm:cxn modelId="{F75432D2-5334-41B1-845C-04616D5454C1}" srcId="{A30F695A-D701-4DAC-8E4A-E0F76DCEC32B}" destId="{449F5CCC-91D7-4842-9205-190BCDF4145F}" srcOrd="0" destOrd="0" parTransId="{BA4448E4-A36D-4D77-93B9-0AC0AF2C0A9C}" sibTransId="{4EAD39A2-550B-4F5A-BEE3-D033156AA434}"/>
    <dgm:cxn modelId="{868AF4E0-AD22-4F1F-917C-5ECA41797F02}" type="presOf" srcId="{0CB06DD0-9E32-4699-B675-B3AFBE2624FD}" destId="{58172D87-EB68-4A9F-9C8A-028E9417F773}" srcOrd="0" destOrd="0" presId="urn:microsoft.com/office/officeart/2018/2/layout/IconVerticalSolidList"/>
    <dgm:cxn modelId="{93357BE5-C8A2-364F-BB59-45099062D825}" type="presOf" srcId="{7C3B51F1-5D0F-114E-B48F-12E402997EE0}" destId="{855A309B-A272-B543-A2DE-748A4617705A}" srcOrd="0" destOrd="0" presId="urn:microsoft.com/office/officeart/2018/2/layout/IconVerticalSolidList"/>
    <dgm:cxn modelId="{661FA1E9-04C3-4D71-AB47-DB5406897322}" srcId="{A30F695A-D701-4DAC-8E4A-E0F76DCEC32B}" destId="{0CB06DD0-9E32-4699-B675-B3AFBE2624FD}" srcOrd="7" destOrd="0" parTransId="{061D5B95-B163-403C-B0DA-06482C7F4C14}" sibTransId="{485EDD78-05BA-4ADE-80D6-1A0C6D457EF8}"/>
    <dgm:cxn modelId="{F1EA01EA-EAD4-4DBD-9957-4372B4973D53}" type="presOf" srcId="{34C606EA-4CFB-41D6-B503-42E2764844DE}" destId="{AD95E21D-F1A2-4E11-B54B-BA292CACD291}" srcOrd="0" destOrd="0" presId="urn:microsoft.com/office/officeart/2018/2/layout/IconVerticalSolidList"/>
    <dgm:cxn modelId="{BA441CF6-DF65-45A1-A497-2CD929450968}" srcId="{A30F695A-D701-4DAC-8E4A-E0F76DCEC32B}" destId="{34C606EA-4CFB-41D6-B503-42E2764844DE}" srcOrd="1" destOrd="0" parTransId="{1481124B-F8DD-46DE-9355-EC63A0427354}" sibTransId="{F6A0E511-B698-4BE3-93C4-765C285CB1AC}"/>
    <dgm:cxn modelId="{9EAC45F3-50F4-4313-9C72-C57F7A897AE2}" type="presParOf" srcId="{785EDFCA-2366-4F7B-95CE-A19F268D0C07}" destId="{72DF6FCD-CDF2-4815-8E40-AFF8DE6DA786}" srcOrd="0" destOrd="0" presId="urn:microsoft.com/office/officeart/2018/2/layout/IconVerticalSolidList"/>
    <dgm:cxn modelId="{57F6C4C3-A359-4538-8234-0C1CD14FF064}" type="presParOf" srcId="{72DF6FCD-CDF2-4815-8E40-AFF8DE6DA786}" destId="{763B3A5E-C032-4470-81FD-C44EFA792C56}" srcOrd="0" destOrd="0" presId="urn:microsoft.com/office/officeart/2018/2/layout/IconVerticalSolidList"/>
    <dgm:cxn modelId="{44349B9B-AFD4-4BB6-BC41-D6699FAC43F1}" type="presParOf" srcId="{72DF6FCD-CDF2-4815-8E40-AFF8DE6DA786}" destId="{8F9B59AF-5180-4F8D-94D4-891C0CB41541}" srcOrd="1" destOrd="0" presId="urn:microsoft.com/office/officeart/2018/2/layout/IconVerticalSolidList"/>
    <dgm:cxn modelId="{D3142FBE-2EF8-4430-A7EB-6CCA006AF50F}" type="presParOf" srcId="{72DF6FCD-CDF2-4815-8E40-AFF8DE6DA786}" destId="{4B592B18-BCF8-499A-9E7A-8CC1231A81D6}" srcOrd="2" destOrd="0" presId="urn:microsoft.com/office/officeart/2018/2/layout/IconVerticalSolidList"/>
    <dgm:cxn modelId="{502E861D-FF9D-4FAE-B552-B0697088E723}" type="presParOf" srcId="{72DF6FCD-CDF2-4815-8E40-AFF8DE6DA786}" destId="{CEEFE9B8-B87D-493D-AE61-F6E39666E5FF}" srcOrd="3" destOrd="0" presId="urn:microsoft.com/office/officeart/2018/2/layout/IconVerticalSolidList"/>
    <dgm:cxn modelId="{03D02F91-6AF8-4E50-B412-7D6E55C5AA46}" type="presParOf" srcId="{785EDFCA-2366-4F7B-95CE-A19F268D0C07}" destId="{8D66EB19-9E19-4F45-B244-7430D58008D9}" srcOrd="1" destOrd="0" presId="urn:microsoft.com/office/officeart/2018/2/layout/IconVerticalSolidList"/>
    <dgm:cxn modelId="{3E62DDDD-6C52-4216-AB91-272887D649A2}" type="presParOf" srcId="{785EDFCA-2366-4F7B-95CE-A19F268D0C07}" destId="{26AD825A-681B-4C82-AC03-5E6009EC70C6}" srcOrd="2" destOrd="0" presId="urn:microsoft.com/office/officeart/2018/2/layout/IconVerticalSolidList"/>
    <dgm:cxn modelId="{41896EAF-54FA-43D1-A60E-D097CF06A580}" type="presParOf" srcId="{26AD825A-681B-4C82-AC03-5E6009EC70C6}" destId="{42236C77-66B3-494E-BA3B-D51FC3CCE8DC}" srcOrd="0" destOrd="0" presId="urn:microsoft.com/office/officeart/2018/2/layout/IconVerticalSolidList"/>
    <dgm:cxn modelId="{7EBBEE03-FDC4-4445-AFB3-590F4BD2E702}" type="presParOf" srcId="{26AD825A-681B-4C82-AC03-5E6009EC70C6}" destId="{87FB2131-0B20-42DB-9375-BDF05D93677E}" srcOrd="1" destOrd="0" presId="urn:microsoft.com/office/officeart/2018/2/layout/IconVerticalSolidList"/>
    <dgm:cxn modelId="{E655F564-BFFE-4CB8-8711-FDE7719D8419}" type="presParOf" srcId="{26AD825A-681B-4C82-AC03-5E6009EC70C6}" destId="{7C549797-30A5-495C-A2A3-8CB6A84DFC5C}" srcOrd="2" destOrd="0" presId="urn:microsoft.com/office/officeart/2018/2/layout/IconVerticalSolidList"/>
    <dgm:cxn modelId="{2BD064E9-8C3B-4A96-B3F1-406323F0135A}" type="presParOf" srcId="{26AD825A-681B-4C82-AC03-5E6009EC70C6}" destId="{AD95E21D-F1A2-4E11-B54B-BA292CACD291}" srcOrd="3" destOrd="0" presId="urn:microsoft.com/office/officeart/2018/2/layout/IconVerticalSolidList"/>
    <dgm:cxn modelId="{EBF02987-C2DD-4481-B756-1F0380B5608C}" type="presParOf" srcId="{785EDFCA-2366-4F7B-95CE-A19F268D0C07}" destId="{EA7883CF-1696-419C-B66F-321C002ADB3B}" srcOrd="3" destOrd="0" presId="urn:microsoft.com/office/officeart/2018/2/layout/IconVerticalSolidList"/>
    <dgm:cxn modelId="{AB3B01F3-1113-FC4B-BEE4-4C6710E27A1A}" type="presParOf" srcId="{785EDFCA-2366-4F7B-95CE-A19F268D0C07}" destId="{664EA3FD-E557-A34A-BD02-AC76ECA6C0E5}" srcOrd="4" destOrd="0" presId="urn:microsoft.com/office/officeart/2018/2/layout/IconVerticalSolidList"/>
    <dgm:cxn modelId="{55E91922-B966-F946-97A7-1FAA3772630C}" type="presParOf" srcId="{664EA3FD-E557-A34A-BD02-AC76ECA6C0E5}" destId="{EEB47F8F-B1BE-C048-A1F0-E07C4822CFB4}" srcOrd="0" destOrd="0" presId="urn:microsoft.com/office/officeart/2018/2/layout/IconVerticalSolidList"/>
    <dgm:cxn modelId="{63F025FC-1038-A947-8DFC-CFB31D0FA2CB}" type="presParOf" srcId="{664EA3FD-E557-A34A-BD02-AC76ECA6C0E5}" destId="{53DD1B7F-522F-D749-8CFA-D7FA7DC136A5}" srcOrd="1" destOrd="0" presId="urn:microsoft.com/office/officeart/2018/2/layout/IconVerticalSolidList"/>
    <dgm:cxn modelId="{7F2F0A93-CC38-D14F-B050-7D4D379F3B1F}" type="presParOf" srcId="{664EA3FD-E557-A34A-BD02-AC76ECA6C0E5}" destId="{A3B4AFA0-E2CB-F740-B40C-F3BC82FCA29F}" srcOrd="2" destOrd="0" presId="urn:microsoft.com/office/officeart/2018/2/layout/IconVerticalSolidList"/>
    <dgm:cxn modelId="{445C16D2-E18B-7244-BAC9-862EF9D9B49B}" type="presParOf" srcId="{664EA3FD-E557-A34A-BD02-AC76ECA6C0E5}" destId="{855A309B-A272-B543-A2DE-748A4617705A}" srcOrd="3" destOrd="0" presId="urn:microsoft.com/office/officeart/2018/2/layout/IconVerticalSolidList"/>
    <dgm:cxn modelId="{89F8DFE8-6900-0945-BE5D-EECB54C9134B}" type="presParOf" srcId="{785EDFCA-2366-4F7B-95CE-A19F268D0C07}" destId="{4BEF5149-CAE7-C741-8522-071A8211CB4A}" srcOrd="5" destOrd="0" presId="urn:microsoft.com/office/officeart/2018/2/layout/IconVerticalSolidList"/>
    <dgm:cxn modelId="{589C1215-CB84-4E33-93F7-0A9955EE9D00}" type="presParOf" srcId="{785EDFCA-2366-4F7B-95CE-A19F268D0C07}" destId="{83FC2B5C-D211-4CF8-9D86-ABC060789448}" srcOrd="6" destOrd="0" presId="urn:microsoft.com/office/officeart/2018/2/layout/IconVerticalSolidList"/>
    <dgm:cxn modelId="{8720001A-D950-433A-B120-E4028B4E51D7}" type="presParOf" srcId="{83FC2B5C-D211-4CF8-9D86-ABC060789448}" destId="{C2A61CA5-7DE3-4051-A215-606014DFD3C2}" srcOrd="0" destOrd="0" presId="urn:microsoft.com/office/officeart/2018/2/layout/IconVerticalSolidList"/>
    <dgm:cxn modelId="{548ECDF7-FCBA-4BEA-848B-3A34B223BB32}" type="presParOf" srcId="{83FC2B5C-D211-4CF8-9D86-ABC060789448}" destId="{57BD0A8A-3D4C-43E2-8B86-2E80543CC37B}" srcOrd="1" destOrd="0" presId="urn:microsoft.com/office/officeart/2018/2/layout/IconVerticalSolidList"/>
    <dgm:cxn modelId="{687A5580-B09A-44F4-A7BC-DE31B211E7BC}" type="presParOf" srcId="{83FC2B5C-D211-4CF8-9D86-ABC060789448}" destId="{5853EBC5-DF82-42BE-A65D-0A314CC674BE}" srcOrd="2" destOrd="0" presId="urn:microsoft.com/office/officeart/2018/2/layout/IconVerticalSolidList"/>
    <dgm:cxn modelId="{FAE92F21-2652-4D90-9263-77DDF703BC9B}" type="presParOf" srcId="{83FC2B5C-D211-4CF8-9D86-ABC060789448}" destId="{FC81655C-C922-4CEB-8D87-FB5459A22C06}" srcOrd="3" destOrd="0" presId="urn:microsoft.com/office/officeart/2018/2/layout/IconVerticalSolidList"/>
    <dgm:cxn modelId="{D949CA1F-B267-4984-8185-2EA69940ACD3}" type="presParOf" srcId="{785EDFCA-2366-4F7B-95CE-A19F268D0C07}" destId="{DE5AAEC9-9839-4F50-9BEF-3FCA0D58F5A9}" srcOrd="7" destOrd="0" presId="urn:microsoft.com/office/officeart/2018/2/layout/IconVerticalSolidList"/>
    <dgm:cxn modelId="{07A23F2E-2656-784C-9D90-D690835B84E7}" type="presParOf" srcId="{785EDFCA-2366-4F7B-95CE-A19F268D0C07}" destId="{E527EAE0-820C-8B4E-B27F-7E23B63866A3}" srcOrd="8" destOrd="0" presId="urn:microsoft.com/office/officeart/2018/2/layout/IconVerticalSolidList"/>
    <dgm:cxn modelId="{46065DA3-756E-044B-95B3-82B673C90860}" type="presParOf" srcId="{E527EAE0-820C-8B4E-B27F-7E23B63866A3}" destId="{01D58B3A-01B2-0E48-8BF1-D5B3CE90A17F}" srcOrd="0" destOrd="0" presId="urn:microsoft.com/office/officeart/2018/2/layout/IconVerticalSolidList"/>
    <dgm:cxn modelId="{5DD036BC-C2FC-AC4D-A290-2E70AE4FE056}" type="presParOf" srcId="{E527EAE0-820C-8B4E-B27F-7E23B63866A3}" destId="{B07AE9D1-3824-FB49-95DE-1EF1428E6632}" srcOrd="1" destOrd="0" presId="urn:microsoft.com/office/officeart/2018/2/layout/IconVerticalSolidList"/>
    <dgm:cxn modelId="{DAB5CC34-96DF-A045-9942-C3A3D714AD45}" type="presParOf" srcId="{E527EAE0-820C-8B4E-B27F-7E23B63866A3}" destId="{F68A5585-E91D-7A49-9E56-635006D5ABAE}" srcOrd="2" destOrd="0" presId="urn:microsoft.com/office/officeart/2018/2/layout/IconVerticalSolidList"/>
    <dgm:cxn modelId="{A53BC670-448A-5249-8D60-97201AD7920C}" type="presParOf" srcId="{E527EAE0-820C-8B4E-B27F-7E23B63866A3}" destId="{81C43DF3-EF91-4D4F-9E7A-9C08F666A686}" srcOrd="3" destOrd="0" presId="urn:microsoft.com/office/officeart/2018/2/layout/IconVerticalSolidList"/>
    <dgm:cxn modelId="{00DF6E6E-F142-A54B-B72C-50EE2516581F}" type="presParOf" srcId="{785EDFCA-2366-4F7B-95CE-A19F268D0C07}" destId="{74C39F77-2C81-DF42-B134-954BFC0243ED}" srcOrd="9" destOrd="0" presId="urn:microsoft.com/office/officeart/2018/2/layout/IconVerticalSolidList"/>
    <dgm:cxn modelId="{61F794B9-F688-4B10-9B41-A7CC455C5118}" type="presParOf" srcId="{785EDFCA-2366-4F7B-95CE-A19F268D0C07}" destId="{94D42EE0-94CD-4A28-B915-3BD25856A7FF}" srcOrd="10" destOrd="0" presId="urn:microsoft.com/office/officeart/2018/2/layout/IconVerticalSolidList"/>
    <dgm:cxn modelId="{2B148E5F-501B-41A0-9BAA-7F87CDA6F6B0}" type="presParOf" srcId="{94D42EE0-94CD-4A28-B915-3BD25856A7FF}" destId="{0163C5DD-4E5F-458D-BFB1-6620BFBA3ADF}" srcOrd="0" destOrd="0" presId="urn:microsoft.com/office/officeart/2018/2/layout/IconVerticalSolidList"/>
    <dgm:cxn modelId="{41F13183-9AF5-4E45-8E8C-0C93890CF87D}" type="presParOf" srcId="{94D42EE0-94CD-4A28-B915-3BD25856A7FF}" destId="{B2D85903-7342-4290-8581-FE58406307B6}" srcOrd="1" destOrd="0" presId="urn:microsoft.com/office/officeart/2018/2/layout/IconVerticalSolidList"/>
    <dgm:cxn modelId="{1F59C80A-EA7A-41BD-AC4D-C034C6DB654A}" type="presParOf" srcId="{94D42EE0-94CD-4A28-B915-3BD25856A7FF}" destId="{C155EB72-6D7F-4670-A23F-A92AAA9F3796}" srcOrd="2" destOrd="0" presId="urn:microsoft.com/office/officeart/2018/2/layout/IconVerticalSolidList"/>
    <dgm:cxn modelId="{826BC1D9-F89A-4A10-8543-7C4DD899986C}" type="presParOf" srcId="{94D42EE0-94CD-4A28-B915-3BD25856A7FF}" destId="{CCD86A24-D0B9-4D38-9A58-F8E99F5B8697}" srcOrd="3" destOrd="0" presId="urn:microsoft.com/office/officeart/2018/2/layout/IconVerticalSolidList"/>
    <dgm:cxn modelId="{C798C7C2-AF64-47FE-89C0-12B767FFFED6}" type="presParOf" srcId="{785EDFCA-2366-4F7B-95CE-A19F268D0C07}" destId="{B321D477-E8D0-4B39-B71B-CCF00A0DAB9D}" srcOrd="11" destOrd="0" presId="urn:microsoft.com/office/officeart/2018/2/layout/IconVerticalSolidList"/>
    <dgm:cxn modelId="{D73273F5-383A-4265-8444-869D76BFCA01}" type="presParOf" srcId="{785EDFCA-2366-4F7B-95CE-A19F268D0C07}" destId="{E089438A-2174-4C63-B205-736111A4B8A6}" srcOrd="12" destOrd="0" presId="urn:microsoft.com/office/officeart/2018/2/layout/IconVerticalSolidList"/>
    <dgm:cxn modelId="{B9ADC131-806B-4DB4-9952-236F996FC9D0}" type="presParOf" srcId="{E089438A-2174-4C63-B205-736111A4B8A6}" destId="{240F19E6-C34F-4362-8134-8181BE27D023}" srcOrd="0" destOrd="0" presId="urn:microsoft.com/office/officeart/2018/2/layout/IconVerticalSolidList"/>
    <dgm:cxn modelId="{E71071AD-DBEB-4B4C-B198-17E87C7B20EE}" type="presParOf" srcId="{E089438A-2174-4C63-B205-736111A4B8A6}" destId="{4954BD72-9378-47C2-8284-F27D07907354}" srcOrd="1" destOrd="0" presId="urn:microsoft.com/office/officeart/2018/2/layout/IconVerticalSolidList"/>
    <dgm:cxn modelId="{230A125B-D118-4F01-A6F3-78CBDE22C8AC}" type="presParOf" srcId="{E089438A-2174-4C63-B205-736111A4B8A6}" destId="{78DD36C5-A94E-4600-BF0E-5EEF37F4BE80}" srcOrd="2" destOrd="0" presId="urn:microsoft.com/office/officeart/2018/2/layout/IconVerticalSolidList"/>
    <dgm:cxn modelId="{19A03660-DA83-47CC-8C78-C908AFD36FE0}" type="presParOf" srcId="{E089438A-2174-4C63-B205-736111A4B8A6}" destId="{7705EBE2-4C6C-41DC-9887-58010C98FF3F}" srcOrd="3" destOrd="0" presId="urn:microsoft.com/office/officeart/2018/2/layout/IconVerticalSolidList"/>
    <dgm:cxn modelId="{94156492-1DAC-46A9-A212-E8DCD795506D}" type="presParOf" srcId="{785EDFCA-2366-4F7B-95CE-A19F268D0C07}" destId="{E238F0F6-7DF9-43E4-8044-4C84F4753550}" srcOrd="13" destOrd="0" presId="urn:microsoft.com/office/officeart/2018/2/layout/IconVerticalSolidList"/>
    <dgm:cxn modelId="{50AF5764-846B-4E4A-A8C5-718B112DC43A}" type="presParOf" srcId="{785EDFCA-2366-4F7B-95CE-A19F268D0C07}" destId="{437DE011-9AD3-4018-99AD-CD9642785101}" srcOrd="14" destOrd="0" presId="urn:microsoft.com/office/officeart/2018/2/layout/IconVerticalSolidList"/>
    <dgm:cxn modelId="{3AB28DD3-8952-4370-A71A-DF06A644EA99}" type="presParOf" srcId="{437DE011-9AD3-4018-99AD-CD9642785101}" destId="{55AF5919-D670-495A-A2D9-6E1A1A9798C4}" srcOrd="0" destOrd="0" presId="urn:microsoft.com/office/officeart/2018/2/layout/IconVerticalSolidList"/>
    <dgm:cxn modelId="{3AB3EBE0-0148-4E8D-AEDC-EE9D78EEC809}" type="presParOf" srcId="{437DE011-9AD3-4018-99AD-CD9642785101}" destId="{8AA17C2D-20B4-4F11-8295-CD560BB42D50}" srcOrd="1" destOrd="0" presId="urn:microsoft.com/office/officeart/2018/2/layout/IconVerticalSolidList"/>
    <dgm:cxn modelId="{5CE05466-9B9F-48D6-B2D0-4CBC60F8C830}" type="presParOf" srcId="{437DE011-9AD3-4018-99AD-CD9642785101}" destId="{21E7CF50-0F5B-45FD-8B45-4CEC3679CE62}" srcOrd="2" destOrd="0" presId="urn:microsoft.com/office/officeart/2018/2/layout/IconVerticalSolidList"/>
    <dgm:cxn modelId="{7436BFA0-9467-43D7-9966-929FD493A0B3}" type="presParOf" srcId="{437DE011-9AD3-4018-99AD-CD9642785101}" destId="{58172D87-EB68-4A9F-9C8A-028E9417F7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592071-BB19-404C-8D0E-23F41FCF21E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D2B7859-9178-4956-86CA-DEE19B0C894E}">
      <dgm:prSet/>
      <dgm:spPr/>
      <dgm:t>
        <a:bodyPr/>
        <a:lstStyle/>
        <a:p>
          <a:r>
            <a:rPr lang="en-US" dirty="0"/>
            <a:t>Which customers are likely to make a purchase in the next 90 days?</a:t>
          </a:r>
        </a:p>
      </dgm:t>
    </dgm:pt>
    <dgm:pt modelId="{154800D9-A907-48BD-81F1-D30CBC52B860}" type="parTrans" cxnId="{DAD2EBF0-7FF3-4671-9529-BCB5C80BE096}">
      <dgm:prSet/>
      <dgm:spPr/>
      <dgm:t>
        <a:bodyPr/>
        <a:lstStyle/>
        <a:p>
          <a:endParaRPr lang="en-US"/>
        </a:p>
      </dgm:t>
    </dgm:pt>
    <dgm:pt modelId="{D3B27550-6036-4857-A98E-8F512C919C67}" type="sibTrans" cxnId="{DAD2EBF0-7FF3-4671-9529-BCB5C80BE096}">
      <dgm:prSet/>
      <dgm:spPr/>
      <dgm:t>
        <a:bodyPr/>
        <a:lstStyle/>
        <a:p>
          <a:endParaRPr lang="en-US"/>
        </a:p>
      </dgm:t>
    </dgm:pt>
    <dgm:pt modelId="{EEEF0361-7DE7-457E-AFC3-F824F1D1944C}">
      <dgm:prSet/>
      <dgm:spPr/>
      <dgm:t>
        <a:bodyPr/>
        <a:lstStyle/>
        <a:p>
          <a:r>
            <a:rPr lang="en-US" dirty="0"/>
            <a:t>What are the important factors that impact the purchase behavior of the customers?</a:t>
          </a:r>
        </a:p>
      </dgm:t>
    </dgm:pt>
    <dgm:pt modelId="{C105CFD8-CA08-4470-9640-8D78F7911A92}" type="parTrans" cxnId="{25B84050-AB06-4E5A-B263-EB1E9F9B8F34}">
      <dgm:prSet/>
      <dgm:spPr/>
      <dgm:t>
        <a:bodyPr/>
        <a:lstStyle/>
        <a:p>
          <a:endParaRPr lang="en-US"/>
        </a:p>
      </dgm:t>
    </dgm:pt>
    <dgm:pt modelId="{BFBF51E5-6372-4F02-B887-23245C2C75B4}" type="sibTrans" cxnId="{25B84050-AB06-4E5A-B263-EB1E9F9B8F34}">
      <dgm:prSet/>
      <dgm:spPr/>
      <dgm:t>
        <a:bodyPr/>
        <a:lstStyle/>
        <a:p>
          <a:endParaRPr lang="en-US"/>
        </a:p>
      </dgm:t>
    </dgm:pt>
    <dgm:pt modelId="{B6921EAD-3939-6147-AC75-49CE86FB4CFC}">
      <dgm:prSet/>
      <dgm:spPr/>
      <dgm:t>
        <a:bodyPr/>
        <a:lstStyle/>
        <a:p>
          <a:r>
            <a:rPr lang="en-US" dirty="0"/>
            <a:t>How can the marketing team optimize their marketing strategy based on the recommendation?</a:t>
          </a:r>
        </a:p>
      </dgm:t>
    </dgm:pt>
    <dgm:pt modelId="{00A1E190-9FA0-E845-9358-95432C1FDD24}" type="parTrans" cxnId="{569433A4-9B0D-2E4E-A9A1-BD16CA814894}">
      <dgm:prSet/>
      <dgm:spPr/>
      <dgm:t>
        <a:bodyPr/>
        <a:lstStyle/>
        <a:p>
          <a:endParaRPr lang="en-US"/>
        </a:p>
      </dgm:t>
    </dgm:pt>
    <dgm:pt modelId="{6FB7131B-5330-6E42-8B7E-7C3DF2B064B5}" type="sibTrans" cxnId="{569433A4-9B0D-2E4E-A9A1-BD16CA814894}">
      <dgm:prSet/>
      <dgm:spPr/>
      <dgm:t>
        <a:bodyPr/>
        <a:lstStyle/>
        <a:p>
          <a:endParaRPr lang="en-US"/>
        </a:p>
      </dgm:t>
    </dgm:pt>
    <dgm:pt modelId="{24D6ED29-E0D1-1544-A465-2001A1018C39}" type="pres">
      <dgm:prSet presAssocID="{DC592071-BB19-404C-8D0E-23F41FCF21E8}" presName="vert0" presStyleCnt="0">
        <dgm:presLayoutVars>
          <dgm:dir/>
          <dgm:animOne val="branch"/>
          <dgm:animLvl val="lvl"/>
        </dgm:presLayoutVars>
      </dgm:prSet>
      <dgm:spPr/>
    </dgm:pt>
    <dgm:pt modelId="{43FF2D45-1272-5142-89B7-DAE742574DB1}" type="pres">
      <dgm:prSet presAssocID="{DD2B7859-9178-4956-86CA-DEE19B0C894E}" presName="thickLine" presStyleLbl="alignNode1" presStyleIdx="0" presStyleCnt="3"/>
      <dgm:spPr/>
    </dgm:pt>
    <dgm:pt modelId="{C323CEC6-0284-894E-959F-3F463D630BF9}" type="pres">
      <dgm:prSet presAssocID="{DD2B7859-9178-4956-86CA-DEE19B0C894E}" presName="horz1" presStyleCnt="0"/>
      <dgm:spPr/>
    </dgm:pt>
    <dgm:pt modelId="{596D1594-A0A4-5D49-9356-A1964372F8B9}" type="pres">
      <dgm:prSet presAssocID="{DD2B7859-9178-4956-86CA-DEE19B0C894E}" presName="tx1" presStyleLbl="revTx" presStyleIdx="0" presStyleCnt="3"/>
      <dgm:spPr/>
    </dgm:pt>
    <dgm:pt modelId="{EC0CDBF8-8ADD-A541-A010-3A66D1EB3F4A}" type="pres">
      <dgm:prSet presAssocID="{DD2B7859-9178-4956-86CA-DEE19B0C894E}" presName="vert1" presStyleCnt="0"/>
      <dgm:spPr/>
    </dgm:pt>
    <dgm:pt modelId="{4B474ABE-9D33-674F-A93A-F5257B46396B}" type="pres">
      <dgm:prSet presAssocID="{EEEF0361-7DE7-457E-AFC3-F824F1D1944C}" presName="thickLine" presStyleLbl="alignNode1" presStyleIdx="1" presStyleCnt="3"/>
      <dgm:spPr/>
    </dgm:pt>
    <dgm:pt modelId="{80126406-D21A-464A-AEE9-72E36E4EADE2}" type="pres">
      <dgm:prSet presAssocID="{EEEF0361-7DE7-457E-AFC3-F824F1D1944C}" presName="horz1" presStyleCnt="0"/>
      <dgm:spPr/>
    </dgm:pt>
    <dgm:pt modelId="{B5B37C0D-F9DB-F64C-AA0F-55A92535E03B}" type="pres">
      <dgm:prSet presAssocID="{EEEF0361-7DE7-457E-AFC3-F824F1D1944C}" presName="tx1" presStyleLbl="revTx" presStyleIdx="1" presStyleCnt="3"/>
      <dgm:spPr/>
    </dgm:pt>
    <dgm:pt modelId="{9A7A0E97-0C49-6041-9245-6FEA083D045F}" type="pres">
      <dgm:prSet presAssocID="{EEEF0361-7DE7-457E-AFC3-F824F1D1944C}" presName="vert1" presStyleCnt="0"/>
      <dgm:spPr/>
    </dgm:pt>
    <dgm:pt modelId="{87B48F6A-14F6-0B4A-8C89-4EA244BC6232}" type="pres">
      <dgm:prSet presAssocID="{B6921EAD-3939-6147-AC75-49CE86FB4CFC}" presName="thickLine" presStyleLbl="alignNode1" presStyleIdx="2" presStyleCnt="3"/>
      <dgm:spPr/>
    </dgm:pt>
    <dgm:pt modelId="{687EEB9E-14F5-C34F-BDBF-DE0B673CEFDE}" type="pres">
      <dgm:prSet presAssocID="{B6921EAD-3939-6147-AC75-49CE86FB4CFC}" presName="horz1" presStyleCnt="0"/>
      <dgm:spPr/>
    </dgm:pt>
    <dgm:pt modelId="{59427FE5-514F-544D-944E-42B251E63484}" type="pres">
      <dgm:prSet presAssocID="{B6921EAD-3939-6147-AC75-49CE86FB4CFC}" presName="tx1" presStyleLbl="revTx" presStyleIdx="2" presStyleCnt="3"/>
      <dgm:spPr/>
    </dgm:pt>
    <dgm:pt modelId="{5D04A576-4B17-4A49-A0C1-224B3175CCF2}" type="pres">
      <dgm:prSet presAssocID="{B6921EAD-3939-6147-AC75-49CE86FB4CFC}" presName="vert1" presStyleCnt="0"/>
      <dgm:spPr/>
    </dgm:pt>
  </dgm:ptLst>
  <dgm:cxnLst>
    <dgm:cxn modelId="{30753119-6F97-B348-8267-1DFCB7BD7218}" type="presOf" srcId="{DD2B7859-9178-4956-86CA-DEE19B0C894E}" destId="{596D1594-A0A4-5D49-9356-A1964372F8B9}" srcOrd="0" destOrd="0" presId="urn:microsoft.com/office/officeart/2008/layout/LinedList"/>
    <dgm:cxn modelId="{CAB9F71A-14B5-8242-82DC-C71592AB12C1}" type="presOf" srcId="{EEEF0361-7DE7-457E-AFC3-F824F1D1944C}" destId="{B5B37C0D-F9DB-F64C-AA0F-55A92535E03B}" srcOrd="0" destOrd="0" presId="urn:microsoft.com/office/officeart/2008/layout/LinedList"/>
    <dgm:cxn modelId="{25B84050-AB06-4E5A-B263-EB1E9F9B8F34}" srcId="{DC592071-BB19-404C-8D0E-23F41FCF21E8}" destId="{EEEF0361-7DE7-457E-AFC3-F824F1D1944C}" srcOrd="1" destOrd="0" parTransId="{C105CFD8-CA08-4470-9640-8D78F7911A92}" sibTransId="{BFBF51E5-6372-4F02-B887-23245C2C75B4}"/>
    <dgm:cxn modelId="{81236169-E23D-2645-873C-6D364024835F}" type="presOf" srcId="{B6921EAD-3939-6147-AC75-49CE86FB4CFC}" destId="{59427FE5-514F-544D-944E-42B251E63484}" srcOrd="0" destOrd="0" presId="urn:microsoft.com/office/officeart/2008/layout/LinedList"/>
    <dgm:cxn modelId="{76EC9098-0A5E-7349-8C49-86EEBA12C34B}" type="presOf" srcId="{DC592071-BB19-404C-8D0E-23F41FCF21E8}" destId="{24D6ED29-E0D1-1544-A465-2001A1018C39}" srcOrd="0" destOrd="0" presId="urn:microsoft.com/office/officeart/2008/layout/LinedList"/>
    <dgm:cxn modelId="{569433A4-9B0D-2E4E-A9A1-BD16CA814894}" srcId="{DC592071-BB19-404C-8D0E-23F41FCF21E8}" destId="{B6921EAD-3939-6147-AC75-49CE86FB4CFC}" srcOrd="2" destOrd="0" parTransId="{00A1E190-9FA0-E845-9358-95432C1FDD24}" sibTransId="{6FB7131B-5330-6E42-8B7E-7C3DF2B064B5}"/>
    <dgm:cxn modelId="{DAD2EBF0-7FF3-4671-9529-BCB5C80BE096}" srcId="{DC592071-BB19-404C-8D0E-23F41FCF21E8}" destId="{DD2B7859-9178-4956-86CA-DEE19B0C894E}" srcOrd="0" destOrd="0" parTransId="{154800D9-A907-48BD-81F1-D30CBC52B860}" sibTransId="{D3B27550-6036-4857-A98E-8F512C919C67}"/>
    <dgm:cxn modelId="{44B15C82-8AD3-CD4C-A258-7776DED8A48A}" type="presParOf" srcId="{24D6ED29-E0D1-1544-A465-2001A1018C39}" destId="{43FF2D45-1272-5142-89B7-DAE742574DB1}" srcOrd="0" destOrd="0" presId="urn:microsoft.com/office/officeart/2008/layout/LinedList"/>
    <dgm:cxn modelId="{A57E925A-F30A-1F40-A308-1C51076DD888}" type="presParOf" srcId="{24D6ED29-E0D1-1544-A465-2001A1018C39}" destId="{C323CEC6-0284-894E-959F-3F463D630BF9}" srcOrd="1" destOrd="0" presId="urn:microsoft.com/office/officeart/2008/layout/LinedList"/>
    <dgm:cxn modelId="{A1D6B1EC-7257-8F43-921F-61AE4EA703FD}" type="presParOf" srcId="{C323CEC6-0284-894E-959F-3F463D630BF9}" destId="{596D1594-A0A4-5D49-9356-A1964372F8B9}" srcOrd="0" destOrd="0" presId="urn:microsoft.com/office/officeart/2008/layout/LinedList"/>
    <dgm:cxn modelId="{BF38C98B-7B2B-C748-B663-05B222077CDE}" type="presParOf" srcId="{C323CEC6-0284-894E-959F-3F463D630BF9}" destId="{EC0CDBF8-8ADD-A541-A010-3A66D1EB3F4A}" srcOrd="1" destOrd="0" presId="urn:microsoft.com/office/officeart/2008/layout/LinedList"/>
    <dgm:cxn modelId="{5586203E-F442-F644-A493-F1F5F6A4BFCA}" type="presParOf" srcId="{24D6ED29-E0D1-1544-A465-2001A1018C39}" destId="{4B474ABE-9D33-674F-A93A-F5257B46396B}" srcOrd="2" destOrd="0" presId="urn:microsoft.com/office/officeart/2008/layout/LinedList"/>
    <dgm:cxn modelId="{B3F802FF-46D8-1447-8D6D-4157591BAACE}" type="presParOf" srcId="{24D6ED29-E0D1-1544-A465-2001A1018C39}" destId="{80126406-D21A-464A-AEE9-72E36E4EADE2}" srcOrd="3" destOrd="0" presId="urn:microsoft.com/office/officeart/2008/layout/LinedList"/>
    <dgm:cxn modelId="{DF554A22-46F8-FB4C-8316-D7A10804C1F0}" type="presParOf" srcId="{80126406-D21A-464A-AEE9-72E36E4EADE2}" destId="{B5B37C0D-F9DB-F64C-AA0F-55A92535E03B}" srcOrd="0" destOrd="0" presId="urn:microsoft.com/office/officeart/2008/layout/LinedList"/>
    <dgm:cxn modelId="{7DE14E75-D292-FA48-9BFF-E55FE06D11B5}" type="presParOf" srcId="{80126406-D21A-464A-AEE9-72E36E4EADE2}" destId="{9A7A0E97-0C49-6041-9245-6FEA083D045F}" srcOrd="1" destOrd="0" presId="urn:microsoft.com/office/officeart/2008/layout/LinedList"/>
    <dgm:cxn modelId="{3E784EC6-2CEB-B144-8602-3F82268B21B3}" type="presParOf" srcId="{24D6ED29-E0D1-1544-A465-2001A1018C39}" destId="{87B48F6A-14F6-0B4A-8C89-4EA244BC6232}" srcOrd="4" destOrd="0" presId="urn:microsoft.com/office/officeart/2008/layout/LinedList"/>
    <dgm:cxn modelId="{3238BB23-36D4-CB47-B24A-52E23D4DF0FE}" type="presParOf" srcId="{24D6ED29-E0D1-1544-A465-2001A1018C39}" destId="{687EEB9E-14F5-C34F-BDBF-DE0B673CEFDE}" srcOrd="5" destOrd="0" presId="urn:microsoft.com/office/officeart/2008/layout/LinedList"/>
    <dgm:cxn modelId="{90F31C88-B3E8-FB4F-AA30-179A1D863628}" type="presParOf" srcId="{687EEB9E-14F5-C34F-BDBF-DE0B673CEFDE}" destId="{59427FE5-514F-544D-944E-42B251E63484}" srcOrd="0" destOrd="0" presId="urn:microsoft.com/office/officeart/2008/layout/LinedList"/>
    <dgm:cxn modelId="{C55D9519-EF13-0C46-B8F3-4658611FB0F1}" type="presParOf" srcId="{687EEB9E-14F5-C34F-BDBF-DE0B673CEFDE}" destId="{5D04A576-4B17-4A49-A0C1-224B3175CCF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B3A5E-C032-4470-81FD-C44EFA792C56}">
      <dsp:nvSpPr>
        <dsp:cNvPr id="0" name=""/>
        <dsp:cNvSpPr/>
      </dsp:nvSpPr>
      <dsp:spPr>
        <a:xfrm>
          <a:off x="0" y="531"/>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B59AF-5180-4F8D-94D4-891C0CB41541}">
      <dsp:nvSpPr>
        <dsp:cNvPr id="0" name=""/>
        <dsp:cNvSpPr/>
      </dsp:nvSpPr>
      <dsp:spPr>
        <a:xfrm>
          <a:off x="134970" y="100922"/>
          <a:ext cx="245400" cy="245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EFE9B8-B87D-493D-AE61-F6E39666E5FF}">
      <dsp:nvSpPr>
        <dsp:cNvPr id="0" name=""/>
        <dsp:cNvSpPr/>
      </dsp:nvSpPr>
      <dsp:spPr>
        <a:xfrm>
          <a:off x="515340" y="531"/>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Introduction</a:t>
          </a:r>
        </a:p>
      </dsp:txBody>
      <dsp:txXfrm>
        <a:off x="515340" y="531"/>
        <a:ext cx="10143134" cy="446182"/>
      </dsp:txXfrm>
    </dsp:sp>
    <dsp:sp modelId="{42236C77-66B3-494E-BA3B-D51FC3CCE8DC}">
      <dsp:nvSpPr>
        <dsp:cNvPr id="0" name=""/>
        <dsp:cNvSpPr/>
      </dsp:nvSpPr>
      <dsp:spPr>
        <a:xfrm>
          <a:off x="0" y="558258"/>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B2131-0B20-42DB-9375-BDF05D93677E}">
      <dsp:nvSpPr>
        <dsp:cNvPr id="0" name=""/>
        <dsp:cNvSpPr/>
      </dsp:nvSpPr>
      <dsp:spPr>
        <a:xfrm>
          <a:off x="134970" y="658649"/>
          <a:ext cx="245400" cy="245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95E21D-F1A2-4E11-B54B-BA292CACD291}">
      <dsp:nvSpPr>
        <dsp:cNvPr id="0" name=""/>
        <dsp:cNvSpPr/>
      </dsp:nvSpPr>
      <dsp:spPr>
        <a:xfrm>
          <a:off x="515340" y="558258"/>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Business Questions</a:t>
          </a:r>
        </a:p>
      </dsp:txBody>
      <dsp:txXfrm>
        <a:off x="515340" y="558258"/>
        <a:ext cx="10143134" cy="446182"/>
      </dsp:txXfrm>
    </dsp:sp>
    <dsp:sp modelId="{EEB47F8F-B1BE-C048-A1F0-E07C4822CFB4}">
      <dsp:nvSpPr>
        <dsp:cNvPr id="0" name=""/>
        <dsp:cNvSpPr/>
      </dsp:nvSpPr>
      <dsp:spPr>
        <a:xfrm>
          <a:off x="0" y="1115986"/>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D1B7F-522F-D749-8CFA-D7FA7DC136A5}">
      <dsp:nvSpPr>
        <dsp:cNvPr id="0" name=""/>
        <dsp:cNvSpPr/>
      </dsp:nvSpPr>
      <dsp:spPr>
        <a:xfrm>
          <a:off x="134970" y="1216377"/>
          <a:ext cx="245400" cy="245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A309B-A272-B543-A2DE-748A4617705A}">
      <dsp:nvSpPr>
        <dsp:cNvPr id="0" name=""/>
        <dsp:cNvSpPr/>
      </dsp:nvSpPr>
      <dsp:spPr>
        <a:xfrm>
          <a:off x="515340" y="1115986"/>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About the Dataset</a:t>
          </a:r>
        </a:p>
      </dsp:txBody>
      <dsp:txXfrm>
        <a:off x="515340" y="1115986"/>
        <a:ext cx="10143134" cy="446182"/>
      </dsp:txXfrm>
    </dsp:sp>
    <dsp:sp modelId="{C2A61CA5-7DE3-4051-A215-606014DFD3C2}">
      <dsp:nvSpPr>
        <dsp:cNvPr id="0" name=""/>
        <dsp:cNvSpPr/>
      </dsp:nvSpPr>
      <dsp:spPr>
        <a:xfrm>
          <a:off x="0" y="1673714"/>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D0A8A-3D4C-43E2-8B86-2E80543CC37B}">
      <dsp:nvSpPr>
        <dsp:cNvPr id="0" name=""/>
        <dsp:cNvSpPr/>
      </dsp:nvSpPr>
      <dsp:spPr>
        <a:xfrm>
          <a:off x="134970" y="1774105"/>
          <a:ext cx="245400" cy="245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1655C-C922-4CEB-8D87-FB5459A22C06}">
      <dsp:nvSpPr>
        <dsp:cNvPr id="0" name=""/>
        <dsp:cNvSpPr/>
      </dsp:nvSpPr>
      <dsp:spPr>
        <a:xfrm>
          <a:off x="515340" y="1673714"/>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Methodology</a:t>
          </a:r>
        </a:p>
      </dsp:txBody>
      <dsp:txXfrm>
        <a:off x="515340" y="1673714"/>
        <a:ext cx="10143134" cy="446182"/>
      </dsp:txXfrm>
    </dsp:sp>
    <dsp:sp modelId="{01D58B3A-01B2-0E48-8BF1-D5B3CE90A17F}">
      <dsp:nvSpPr>
        <dsp:cNvPr id="0" name=""/>
        <dsp:cNvSpPr/>
      </dsp:nvSpPr>
      <dsp:spPr>
        <a:xfrm>
          <a:off x="0" y="2231441"/>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7AE9D1-3824-FB49-95DE-1EF1428E6632}">
      <dsp:nvSpPr>
        <dsp:cNvPr id="0" name=""/>
        <dsp:cNvSpPr/>
      </dsp:nvSpPr>
      <dsp:spPr>
        <a:xfrm>
          <a:off x="134970" y="2331832"/>
          <a:ext cx="245400" cy="2454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43DF3-EF91-4D4F-9E7A-9C08F666A686}">
      <dsp:nvSpPr>
        <dsp:cNvPr id="0" name=""/>
        <dsp:cNvSpPr/>
      </dsp:nvSpPr>
      <dsp:spPr>
        <a:xfrm>
          <a:off x="515340" y="2231441"/>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Exploratory Data Analysis</a:t>
          </a:r>
        </a:p>
      </dsp:txBody>
      <dsp:txXfrm>
        <a:off x="515340" y="2231441"/>
        <a:ext cx="10143134" cy="446182"/>
      </dsp:txXfrm>
    </dsp:sp>
    <dsp:sp modelId="{0163C5DD-4E5F-458D-BFB1-6620BFBA3ADF}">
      <dsp:nvSpPr>
        <dsp:cNvPr id="0" name=""/>
        <dsp:cNvSpPr/>
      </dsp:nvSpPr>
      <dsp:spPr>
        <a:xfrm>
          <a:off x="0" y="2789169"/>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D85903-7342-4290-8581-FE58406307B6}">
      <dsp:nvSpPr>
        <dsp:cNvPr id="0" name=""/>
        <dsp:cNvSpPr/>
      </dsp:nvSpPr>
      <dsp:spPr>
        <a:xfrm>
          <a:off x="134970" y="2889560"/>
          <a:ext cx="245400" cy="245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86A24-D0B9-4D38-9A58-F8E99F5B8697}">
      <dsp:nvSpPr>
        <dsp:cNvPr id="0" name=""/>
        <dsp:cNvSpPr/>
      </dsp:nvSpPr>
      <dsp:spPr>
        <a:xfrm>
          <a:off x="515340" y="2789169"/>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Predictive Modeling</a:t>
          </a:r>
        </a:p>
      </dsp:txBody>
      <dsp:txXfrm>
        <a:off x="515340" y="2789169"/>
        <a:ext cx="10143134" cy="446182"/>
      </dsp:txXfrm>
    </dsp:sp>
    <dsp:sp modelId="{240F19E6-C34F-4362-8134-8181BE27D023}">
      <dsp:nvSpPr>
        <dsp:cNvPr id="0" name=""/>
        <dsp:cNvSpPr/>
      </dsp:nvSpPr>
      <dsp:spPr>
        <a:xfrm>
          <a:off x="0" y="3346897"/>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4BD72-9378-47C2-8284-F27D07907354}">
      <dsp:nvSpPr>
        <dsp:cNvPr id="0" name=""/>
        <dsp:cNvSpPr/>
      </dsp:nvSpPr>
      <dsp:spPr>
        <a:xfrm>
          <a:off x="134970" y="3447288"/>
          <a:ext cx="245400" cy="245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5EBE2-4C6C-41DC-9887-58010C98FF3F}">
      <dsp:nvSpPr>
        <dsp:cNvPr id="0" name=""/>
        <dsp:cNvSpPr/>
      </dsp:nvSpPr>
      <dsp:spPr>
        <a:xfrm>
          <a:off x="515340" y="3346897"/>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Model Selection</a:t>
          </a:r>
        </a:p>
      </dsp:txBody>
      <dsp:txXfrm>
        <a:off x="515340" y="3346897"/>
        <a:ext cx="10143134" cy="446182"/>
      </dsp:txXfrm>
    </dsp:sp>
    <dsp:sp modelId="{55AF5919-D670-495A-A2D9-6E1A1A9798C4}">
      <dsp:nvSpPr>
        <dsp:cNvPr id="0" name=""/>
        <dsp:cNvSpPr/>
      </dsp:nvSpPr>
      <dsp:spPr>
        <a:xfrm>
          <a:off x="0" y="3904624"/>
          <a:ext cx="10658475" cy="4461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17C2D-20B4-4F11-8295-CD560BB42D50}">
      <dsp:nvSpPr>
        <dsp:cNvPr id="0" name=""/>
        <dsp:cNvSpPr/>
      </dsp:nvSpPr>
      <dsp:spPr>
        <a:xfrm>
          <a:off x="134970" y="4005015"/>
          <a:ext cx="245400" cy="2454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72D87-EB68-4A9F-9C8A-028E9417F773}">
      <dsp:nvSpPr>
        <dsp:cNvPr id="0" name=""/>
        <dsp:cNvSpPr/>
      </dsp:nvSpPr>
      <dsp:spPr>
        <a:xfrm>
          <a:off x="515340" y="3904624"/>
          <a:ext cx="10143134" cy="4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221" tIns="47221" rIns="47221" bIns="47221" numCol="1" spcCol="1270" anchor="ctr" anchorCtr="0">
          <a:noAutofit/>
        </a:bodyPr>
        <a:lstStyle/>
        <a:p>
          <a:pPr marL="0" lvl="0" indent="0" algn="l" defTabSz="711200">
            <a:lnSpc>
              <a:spcPct val="100000"/>
            </a:lnSpc>
            <a:spcBef>
              <a:spcPct val="0"/>
            </a:spcBef>
            <a:spcAft>
              <a:spcPct val="35000"/>
            </a:spcAft>
            <a:buNone/>
          </a:pPr>
          <a:r>
            <a:rPr lang="en-US" sz="1600" kern="1200" dirty="0"/>
            <a:t>Conclusion  &amp; Recommendation</a:t>
          </a:r>
        </a:p>
      </dsp:txBody>
      <dsp:txXfrm>
        <a:off x="515340" y="3904624"/>
        <a:ext cx="10143134" cy="44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F2D45-1272-5142-89B7-DAE742574DB1}">
      <dsp:nvSpPr>
        <dsp:cNvPr id="0" name=""/>
        <dsp:cNvSpPr/>
      </dsp:nvSpPr>
      <dsp:spPr>
        <a:xfrm>
          <a:off x="0" y="1606"/>
          <a:ext cx="106584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D1594-A0A4-5D49-9356-A1964372F8B9}">
      <dsp:nvSpPr>
        <dsp:cNvPr id="0" name=""/>
        <dsp:cNvSpPr/>
      </dsp:nvSpPr>
      <dsp:spPr>
        <a:xfrm>
          <a:off x="0" y="1606"/>
          <a:ext cx="10658475" cy="109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Which customers are likely to make a purchase in the next 90 days?</a:t>
          </a:r>
        </a:p>
      </dsp:txBody>
      <dsp:txXfrm>
        <a:off x="0" y="1606"/>
        <a:ext cx="10658475" cy="1095891"/>
      </dsp:txXfrm>
    </dsp:sp>
    <dsp:sp modelId="{4B474ABE-9D33-674F-A93A-F5257B46396B}">
      <dsp:nvSpPr>
        <dsp:cNvPr id="0" name=""/>
        <dsp:cNvSpPr/>
      </dsp:nvSpPr>
      <dsp:spPr>
        <a:xfrm>
          <a:off x="0" y="1097498"/>
          <a:ext cx="106584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37C0D-F9DB-F64C-AA0F-55A92535E03B}">
      <dsp:nvSpPr>
        <dsp:cNvPr id="0" name=""/>
        <dsp:cNvSpPr/>
      </dsp:nvSpPr>
      <dsp:spPr>
        <a:xfrm>
          <a:off x="0" y="1097498"/>
          <a:ext cx="10658475" cy="109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What are the important factors that impact the purchase behavior of the customers?</a:t>
          </a:r>
        </a:p>
      </dsp:txBody>
      <dsp:txXfrm>
        <a:off x="0" y="1097498"/>
        <a:ext cx="10658475" cy="1095891"/>
      </dsp:txXfrm>
    </dsp:sp>
    <dsp:sp modelId="{87B48F6A-14F6-0B4A-8C89-4EA244BC6232}">
      <dsp:nvSpPr>
        <dsp:cNvPr id="0" name=""/>
        <dsp:cNvSpPr/>
      </dsp:nvSpPr>
      <dsp:spPr>
        <a:xfrm>
          <a:off x="0" y="2193389"/>
          <a:ext cx="106584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27FE5-514F-544D-944E-42B251E63484}">
      <dsp:nvSpPr>
        <dsp:cNvPr id="0" name=""/>
        <dsp:cNvSpPr/>
      </dsp:nvSpPr>
      <dsp:spPr>
        <a:xfrm>
          <a:off x="0" y="2193389"/>
          <a:ext cx="10658475" cy="1095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How can the marketing team optimize their marketing strategy based on the recommendation?</a:t>
          </a:r>
        </a:p>
      </dsp:txBody>
      <dsp:txXfrm>
        <a:off x="0" y="2193389"/>
        <a:ext cx="10658475" cy="109589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8/18/22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72764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8/18/22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4957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8/18/22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5959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8/18/22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625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8/18/22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1221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8/18/22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782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8/18/22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9410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8/18/22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1724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8/18/22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9113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8/18/22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7231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8/18/22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9973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8/18/22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78738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12" r:id="rId7"/>
    <p:sldLayoutId id="2147483713" r:id="rId8"/>
    <p:sldLayoutId id="2147483714" r:id="rId9"/>
    <p:sldLayoutId id="2147483715" r:id="rId10"/>
    <p:sldLayoutId id="214748372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competitions/h-and-m-personalized-fashion-recommend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7050A3-B1DE-4865-BAE7-B3501540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0401EF1-C054-4118-87E7-1621168AD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3EF2E308-FCF9-873D-79EE-41CC10AB39BE}"/>
              </a:ext>
            </a:extLst>
          </p:cNvPr>
          <p:cNvSpPr>
            <a:spLocks noGrp="1"/>
          </p:cNvSpPr>
          <p:nvPr>
            <p:ph type="ctrTitle"/>
          </p:nvPr>
        </p:nvSpPr>
        <p:spPr>
          <a:xfrm>
            <a:off x="591501" y="907507"/>
            <a:ext cx="6837999" cy="938213"/>
          </a:xfrm>
        </p:spPr>
        <p:txBody>
          <a:bodyPr>
            <a:normAutofit fontScale="90000"/>
          </a:bodyPr>
          <a:lstStyle/>
          <a:p>
            <a:pPr algn="l"/>
            <a:r>
              <a:rPr lang="en-US" dirty="0"/>
              <a:t>H&amp;M Customer Purchase Prediction</a:t>
            </a:r>
          </a:p>
        </p:txBody>
      </p:sp>
      <p:grpSp>
        <p:nvGrpSpPr>
          <p:cNvPr id="20" name="decorative circles">
            <a:extLst>
              <a:ext uri="{FF2B5EF4-FFF2-40B4-BE49-F238E27FC236}">
                <a16:creationId xmlns:a16="http://schemas.microsoft.com/office/drawing/2014/main" id="{499E7689-E646-4066-9AD0-62F46B462A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21" name="Oval 20">
              <a:extLst>
                <a:ext uri="{FF2B5EF4-FFF2-40B4-BE49-F238E27FC236}">
                  <a16:creationId xmlns:a16="http://schemas.microsoft.com/office/drawing/2014/main" id="{8AFEBC98-1CAB-474C-8458-BEB70D8FB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C1741FF-E9EA-44E7-90AD-0009B23D9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41A188E-5A43-4269-BD7A-89A6C8F39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6BB9FB-66A8-4DC7-BE6D-04F08DFF1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9D76882-E899-4E4C-8818-FDEA473A7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Figures of houses in different position and sizes">
            <a:extLst>
              <a:ext uri="{FF2B5EF4-FFF2-40B4-BE49-F238E27FC236}">
                <a16:creationId xmlns:a16="http://schemas.microsoft.com/office/drawing/2014/main" id="{87E7B088-2DF1-6D6E-C08B-A2AFD4ACC1B8}"/>
              </a:ext>
            </a:extLst>
          </p:cNvPr>
          <p:cNvPicPr>
            <a:picLocks noChangeAspect="1"/>
          </p:cNvPicPr>
          <p:nvPr/>
        </p:nvPicPr>
        <p:blipFill rotWithShape="1">
          <a:blip r:embed="rId2"/>
          <a:srcRect l="12848" r="30165" b="-1"/>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
        <p:nvSpPr>
          <p:cNvPr id="15" name="Google Shape;129;p13">
            <a:extLst>
              <a:ext uri="{FF2B5EF4-FFF2-40B4-BE49-F238E27FC236}">
                <a16:creationId xmlns:a16="http://schemas.microsoft.com/office/drawing/2014/main" id="{9526C714-978A-D794-CBA1-37B2A1260830}"/>
              </a:ext>
            </a:extLst>
          </p:cNvPr>
          <p:cNvSpPr txBox="1">
            <a:spLocks/>
          </p:cNvSpPr>
          <p:nvPr/>
        </p:nvSpPr>
        <p:spPr>
          <a:xfrm>
            <a:off x="835103" y="3318892"/>
            <a:ext cx="4806387" cy="2116417"/>
          </a:xfrm>
          <a:prstGeom prst="rect">
            <a:avLst/>
          </a:prstGeom>
        </p:spPr>
        <p:txBody>
          <a:bodyPr spcFirstLastPara="1" vert="horz" wrap="square" lIns="91425" tIns="91425" rIns="91425" bIns="91425" rtlCol="0" anchor="t" anchorCtr="0">
            <a:normAutofit fontScale="25000" lnSpcReduction="2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algn="ctr">
              <a:spcBef>
                <a:spcPts val="0"/>
              </a:spcBef>
              <a:spcAft>
                <a:spcPts val="0"/>
              </a:spcAft>
            </a:pPr>
            <a:r>
              <a:rPr lang="en-US" sz="8000" b="1" dirty="0"/>
              <a:t>GROUP 6 PRESENTATION</a:t>
            </a:r>
          </a:p>
          <a:p>
            <a:pPr algn="ctr"/>
            <a:r>
              <a:rPr lang="en-US" sz="8000" dirty="0" err="1"/>
              <a:t>Harkirat</a:t>
            </a:r>
            <a:r>
              <a:rPr lang="en-US" sz="8000" dirty="0"/>
              <a:t> </a:t>
            </a:r>
            <a:r>
              <a:rPr lang="en-US" sz="8000" dirty="0" err="1"/>
              <a:t>singh</a:t>
            </a:r>
            <a:endParaRPr lang="en-US" sz="8000" dirty="0"/>
          </a:p>
          <a:p>
            <a:pPr algn="ctr"/>
            <a:r>
              <a:rPr lang="en-US" sz="8000" dirty="0"/>
              <a:t>Puneet </a:t>
            </a:r>
            <a:r>
              <a:rPr lang="en-US" sz="8000" dirty="0" err="1"/>
              <a:t>madan</a:t>
            </a:r>
            <a:endParaRPr lang="en-US" sz="8000" dirty="0"/>
          </a:p>
          <a:p>
            <a:pPr algn="ctr"/>
            <a:r>
              <a:rPr lang="en-US" sz="8000" dirty="0"/>
              <a:t>Harshit Gaur</a:t>
            </a:r>
          </a:p>
          <a:p>
            <a:pPr algn="ctr"/>
            <a:r>
              <a:rPr lang="en-US" sz="8000" dirty="0"/>
              <a:t>Akash raj</a:t>
            </a:r>
            <a:endParaRPr lang="en-US" b="1" dirty="0"/>
          </a:p>
          <a:p>
            <a:pPr algn="ctr">
              <a:spcBef>
                <a:spcPts val="0"/>
              </a:spcBef>
              <a:spcAft>
                <a:spcPts val="0"/>
              </a:spcAft>
            </a:pPr>
            <a:endParaRPr lang="en-US" b="1" dirty="0"/>
          </a:p>
        </p:txBody>
      </p:sp>
      <p:sp>
        <p:nvSpPr>
          <p:cNvPr id="17" name="TextBox 16">
            <a:extLst>
              <a:ext uri="{FF2B5EF4-FFF2-40B4-BE49-F238E27FC236}">
                <a16:creationId xmlns:a16="http://schemas.microsoft.com/office/drawing/2014/main" id="{818AACAF-498E-CE0B-261A-036021DEA19E}"/>
              </a:ext>
            </a:extLst>
          </p:cNvPr>
          <p:cNvSpPr txBox="1"/>
          <p:nvPr/>
        </p:nvSpPr>
        <p:spPr>
          <a:xfrm>
            <a:off x="197769" y="2348103"/>
            <a:ext cx="6100762" cy="369332"/>
          </a:xfrm>
          <a:prstGeom prst="rect">
            <a:avLst/>
          </a:prstGeom>
          <a:noFill/>
        </p:spPr>
        <p:txBody>
          <a:bodyPr wrap="square">
            <a:spAutoFit/>
          </a:bodyPr>
          <a:lstStyle/>
          <a:p>
            <a:pPr algn="ctr">
              <a:spcBef>
                <a:spcPts val="0"/>
              </a:spcBef>
              <a:spcAft>
                <a:spcPts val="0"/>
              </a:spcAft>
            </a:pPr>
            <a:r>
              <a:rPr lang="en-US" dirty="0"/>
              <a:t>Prof. Kasun Samarasinghe</a:t>
            </a:r>
          </a:p>
        </p:txBody>
      </p:sp>
    </p:spTree>
    <p:extLst>
      <p:ext uri="{BB962C8B-B14F-4D97-AF65-F5344CB8AC3E}">
        <p14:creationId xmlns:p14="http://schemas.microsoft.com/office/powerpoint/2010/main" val="339393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3845-DEBD-1355-9BD6-468CA915033E}"/>
              </a:ext>
            </a:extLst>
          </p:cNvPr>
          <p:cNvSpPr>
            <a:spLocks noGrp="1"/>
          </p:cNvSpPr>
          <p:nvPr>
            <p:ph type="title"/>
          </p:nvPr>
        </p:nvSpPr>
        <p:spPr/>
        <p:txBody>
          <a:bodyPr/>
          <a:lstStyle/>
          <a:p>
            <a:r>
              <a:rPr lang="en-US" dirty="0"/>
              <a:t>Exploratory Data Analysis</a:t>
            </a:r>
          </a:p>
        </p:txBody>
      </p:sp>
      <p:sp>
        <p:nvSpPr>
          <p:cNvPr id="7" name="Content Placeholder 2">
            <a:extLst>
              <a:ext uri="{FF2B5EF4-FFF2-40B4-BE49-F238E27FC236}">
                <a16:creationId xmlns:a16="http://schemas.microsoft.com/office/drawing/2014/main" id="{4B384152-23AF-8253-F55A-5E0D55A0BE97}"/>
              </a:ext>
            </a:extLst>
          </p:cNvPr>
          <p:cNvSpPr>
            <a:spLocks noGrp="1"/>
          </p:cNvSpPr>
          <p:nvPr>
            <p:ph idx="1"/>
          </p:nvPr>
        </p:nvSpPr>
        <p:spPr>
          <a:xfrm>
            <a:off x="8085613" y="1800268"/>
            <a:ext cx="2987199" cy="4043319"/>
          </a:xfrm>
        </p:spPr>
        <p:txBody>
          <a:bodyPr/>
          <a:lstStyle/>
          <a:p>
            <a:pPr marL="0" indent="0">
              <a:buNone/>
            </a:pPr>
            <a:r>
              <a:rPr lang="en-US" dirty="0">
                <a:solidFill>
                  <a:schemeClr val="accent4"/>
                </a:solidFill>
              </a:rPr>
              <a:t>Observation</a:t>
            </a:r>
            <a:r>
              <a:rPr lang="en-US" dirty="0"/>
              <a:t> – New customers are very likely to churn.</a:t>
            </a:r>
          </a:p>
          <a:p>
            <a:pPr marL="0" indent="0">
              <a:buNone/>
            </a:pPr>
            <a:r>
              <a:rPr lang="en-US" dirty="0"/>
              <a:t>The number of customers are increasing with the vintage.</a:t>
            </a:r>
          </a:p>
          <a:p>
            <a:pPr marL="0" indent="0">
              <a:buNone/>
            </a:pPr>
            <a:r>
              <a:rPr lang="en-US" dirty="0"/>
              <a:t>The customers with high vintage are likely to make a purchase.</a:t>
            </a:r>
          </a:p>
        </p:txBody>
      </p:sp>
      <p:pic>
        <p:nvPicPr>
          <p:cNvPr id="3076" name="Picture 4">
            <a:extLst>
              <a:ext uri="{FF2B5EF4-FFF2-40B4-BE49-F238E27FC236}">
                <a16:creationId xmlns:a16="http://schemas.microsoft.com/office/drawing/2014/main" id="{EDB4861B-94AB-C3DB-F24C-066D38B59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690688"/>
            <a:ext cx="7372350" cy="4808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61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3A25-C9FC-1795-C849-D584788DA599}"/>
              </a:ext>
            </a:extLst>
          </p:cNvPr>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315ED702-E77A-0807-B2BF-69CED9FBF72E}"/>
              </a:ext>
            </a:extLst>
          </p:cNvPr>
          <p:cNvSpPr txBox="1"/>
          <p:nvPr/>
        </p:nvSpPr>
        <p:spPr>
          <a:xfrm>
            <a:off x="555544" y="2461390"/>
            <a:ext cx="490356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These 3 integer features do not have strong association with each other.</a:t>
            </a:r>
          </a:p>
          <a:p>
            <a:endParaRPr lang="en-US" dirty="0"/>
          </a:p>
          <a:p>
            <a:pPr marL="285750" indent="-285750">
              <a:buFont typeface="Arial" panose="020B0604020202020204" pitchFamily="34" charset="0"/>
              <a:buChar char="•"/>
            </a:pPr>
            <a:r>
              <a:rPr lang="en-IN" dirty="0"/>
              <a:t>Feature 'last_90_days_purchase’ is associated at around 0.3 with 'vintage’ feature.</a:t>
            </a:r>
            <a:endParaRPr lang="en-IN" dirty="0">
              <a:effectLst/>
            </a:endParaRPr>
          </a:p>
        </p:txBody>
      </p:sp>
      <p:pic>
        <p:nvPicPr>
          <p:cNvPr id="8" name="Picture 7">
            <a:extLst>
              <a:ext uri="{FF2B5EF4-FFF2-40B4-BE49-F238E27FC236}">
                <a16:creationId xmlns:a16="http://schemas.microsoft.com/office/drawing/2014/main" id="{76C4D162-817A-5E67-574C-ACAE759C1047}"/>
              </a:ext>
            </a:extLst>
          </p:cNvPr>
          <p:cNvPicPr>
            <a:picLocks noChangeAspect="1"/>
          </p:cNvPicPr>
          <p:nvPr/>
        </p:nvPicPr>
        <p:blipFill>
          <a:blip r:embed="rId2"/>
          <a:stretch>
            <a:fillRect/>
          </a:stretch>
        </p:blipFill>
        <p:spPr>
          <a:xfrm>
            <a:off x="5595117" y="1585124"/>
            <a:ext cx="6223843" cy="4256117"/>
          </a:xfrm>
          <a:prstGeom prst="rect">
            <a:avLst/>
          </a:prstGeom>
        </p:spPr>
      </p:pic>
    </p:spTree>
    <p:extLst>
      <p:ext uri="{BB962C8B-B14F-4D97-AF65-F5344CB8AC3E}">
        <p14:creationId xmlns:p14="http://schemas.microsoft.com/office/powerpoint/2010/main" val="349097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3845-DEBD-1355-9BD6-468CA915033E}"/>
              </a:ext>
            </a:extLst>
          </p:cNvPr>
          <p:cNvSpPr>
            <a:spLocks noGrp="1"/>
          </p:cNvSpPr>
          <p:nvPr>
            <p:ph type="title"/>
          </p:nvPr>
        </p:nvSpPr>
        <p:spPr/>
        <p:txBody>
          <a:bodyPr/>
          <a:lstStyle/>
          <a:p>
            <a:r>
              <a:rPr lang="en-US" dirty="0"/>
              <a:t>Predictive Modeling</a:t>
            </a:r>
          </a:p>
        </p:txBody>
      </p:sp>
      <p:sp>
        <p:nvSpPr>
          <p:cNvPr id="8" name="Content Placeholder 2">
            <a:extLst>
              <a:ext uri="{FF2B5EF4-FFF2-40B4-BE49-F238E27FC236}">
                <a16:creationId xmlns:a16="http://schemas.microsoft.com/office/drawing/2014/main" id="{E3FC36ED-CD38-9723-BE4D-A665D9CE6657}"/>
              </a:ext>
            </a:extLst>
          </p:cNvPr>
          <p:cNvSpPr>
            <a:spLocks noGrp="1"/>
          </p:cNvSpPr>
          <p:nvPr>
            <p:ph idx="1"/>
          </p:nvPr>
        </p:nvSpPr>
        <p:spPr>
          <a:xfrm>
            <a:off x="777240" y="1825625"/>
            <a:ext cx="10659110" cy="4351338"/>
          </a:xfrm>
        </p:spPr>
        <p:txBody>
          <a:bodyPr>
            <a:normAutofit/>
          </a:bodyPr>
          <a:lstStyle/>
          <a:p>
            <a:pPr marL="425450" indent="-285750">
              <a:lnSpc>
                <a:spcPct val="120000"/>
              </a:lnSpc>
              <a:spcBef>
                <a:spcPts val="0"/>
              </a:spcBef>
              <a:buSzPts val="1400"/>
            </a:pPr>
            <a:r>
              <a:rPr lang="en-US" sz="1800" dirty="0"/>
              <a:t>Train and Test data split </a:t>
            </a:r>
          </a:p>
          <a:p>
            <a:pPr marL="425450" indent="-285750">
              <a:lnSpc>
                <a:spcPct val="120000"/>
              </a:lnSpc>
              <a:spcBef>
                <a:spcPts val="0"/>
              </a:spcBef>
              <a:buSzPts val="1400"/>
            </a:pPr>
            <a:r>
              <a:rPr lang="en-US" sz="1800" dirty="0"/>
              <a:t>One Hot Encoded the categorical variables</a:t>
            </a:r>
          </a:p>
          <a:p>
            <a:pPr marL="425450" indent="-285750">
              <a:lnSpc>
                <a:spcPct val="120000"/>
              </a:lnSpc>
              <a:spcBef>
                <a:spcPts val="0"/>
              </a:spcBef>
              <a:buSzPts val="1400"/>
            </a:pPr>
            <a:r>
              <a:rPr lang="en-US" sz="1800" dirty="0"/>
              <a:t>Scaled numeric variables using Standard Scalar</a:t>
            </a:r>
          </a:p>
          <a:p>
            <a:pPr marL="425450" indent="-285750">
              <a:lnSpc>
                <a:spcPct val="120000"/>
              </a:lnSpc>
              <a:spcBef>
                <a:spcPts val="0"/>
              </a:spcBef>
              <a:buSzPts val="1400"/>
            </a:pPr>
            <a:r>
              <a:rPr lang="en-US" sz="1800" dirty="0"/>
              <a:t>ML model used to predict next purchase:</a:t>
            </a:r>
          </a:p>
          <a:p>
            <a:pPr marL="882650" lvl="1" indent="-285750">
              <a:lnSpc>
                <a:spcPct val="120000"/>
              </a:lnSpc>
              <a:spcBef>
                <a:spcPts val="0"/>
              </a:spcBef>
              <a:buSzPts val="1400"/>
            </a:pPr>
            <a:r>
              <a:rPr lang="en-US" dirty="0"/>
              <a:t>Decision Tree</a:t>
            </a:r>
          </a:p>
          <a:p>
            <a:pPr marL="882650" lvl="1" indent="-285750">
              <a:lnSpc>
                <a:spcPct val="120000"/>
              </a:lnSpc>
              <a:spcBef>
                <a:spcPts val="0"/>
              </a:spcBef>
              <a:buSzPts val="1400"/>
            </a:pPr>
            <a:r>
              <a:rPr lang="en-US" dirty="0"/>
              <a:t>Random Forest</a:t>
            </a:r>
          </a:p>
          <a:p>
            <a:pPr marL="882650" lvl="1" indent="-285750">
              <a:lnSpc>
                <a:spcPct val="120000"/>
              </a:lnSpc>
              <a:spcBef>
                <a:spcPts val="0"/>
              </a:spcBef>
              <a:buSzPts val="1400"/>
            </a:pPr>
            <a:r>
              <a:rPr lang="en-US" dirty="0"/>
              <a:t>Gradient Boosting</a:t>
            </a:r>
          </a:p>
          <a:p>
            <a:pPr marL="882650" lvl="1" indent="-285750">
              <a:lnSpc>
                <a:spcPct val="120000"/>
              </a:lnSpc>
              <a:spcBef>
                <a:spcPts val="0"/>
              </a:spcBef>
              <a:buSzPts val="1400"/>
            </a:pPr>
            <a:r>
              <a:rPr lang="en-US" dirty="0"/>
              <a:t>Neural Network</a:t>
            </a:r>
          </a:p>
          <a:p>
            <a:pPr marL="882650" lvl="1" indent="-285750">
              <a:lnSpc>
                <a:spcPct val="120000"/>
              </a:lnSpc>
              <a:spcBef>
                <a:spcPts val="0"/>
              </a:spcBef>
              <a:buSzPts val="1400"/>
            </a:pPr>
            <a:r>
              <a:rPr lang="en-US" dirty="0"/>
              <a:t>H20 </a:t>
            </a:r>
            <a:r>
              <a:rPr lang="en-US" dirty="0" err="1"/>
              <a:t>AutoML</a:t>
            </a:r>
            <a:endParaRPr lang="en-US" dirty="0"/>
          </a:p>
          <a:p>
            <a:pPr>
              <a:lnSpc>
                <a:spcPct val="120000"/>
              </a:lnSpc>
              <a:buSzPts val="1400"/>
            </a:pPr>
            <a:endParaRPr lang="en-US" sz="1800" dirty="0"/>
          </a:p>
          <a:p>
            <a:pPr>
              <a:lnSpc>
                <a:spcPct val="120000"/>
              </a:lnSpc>
              <a:buSzPts val="1400"/>
            </a:pPr>
            <a:r>
              <a:rPr lang="en-US" sz="1800" dirty="0"/>
              <a:t>Feature Importance, SHAP, and PDP used to explain the models</a:t>
            </a:r>
          </a:p>
        </p:txBody>
      </p:sp>
      <p:pic>
        <p:nvPicPr>
          <p:cNvPr id="10" name="Picture 9" descr="Background pattern&#10;&#10;Description automatically generated">
            <a:extLst>
              <a:ext uri="{FF2B5EF4-FFF2-40B4-BE49-F238E27FC236}">
                <a16:creationId xmlns:a16="http://schemas.microsoft.com/office/drawing/2014/main" id="{58F18844-E4BC-A823-93BA-BD901781E298}"/>
              </a:ext>
            </a:extLst>
          </p:cNvPr>
          <p:cNvPicPr>
            <a:picLocks noChangeAspect="1"/>
          </p:cNvPicPr>
          <p:nvPr/>
        </p:nvPicPr>
        <p:blipFill>
          <a:blip r:embed="rId2"/>
          <a:stretch>
            <a:fillRect/>
          </a:stretch>
        </p:blipFill>
        <p:spPr>
          <a:xfrm>
            <a:off x="8561455" y="1382819"/>
            <a:ext cx="940532" cy="940532"/>
          </a:xfrm>
          <a:prstGeom prst="rect">
            <a:avLst/>
          </a:prstGeom>
        </p:spPr>
      </p:pic>
      <p:pic>
        <p:nvPicPr>
          <p:cNvPr id="12" name="Picture 11" descr="Shape&#10;&#10;Description automatically generated with low confidence">
            <a:extLst>
              <a:ext uri="{FF2B5EF4-FFF2-40B4-BE49-F238E27FC236}">
                <a16:creationId xmlns:a16="http://schemas.microsoft.com/office/drawing/2014/main" id="{DCC79F55-1B62-68C3-392F-7130C9FA5BA3}"/>
              </a:ext>
            </a:extLst>
          </p:cNvPr>
          <p:cNvPicPr>
            <a:picLocks noChangeAspect="1"/>
          </p:cNvPicPr>
          <p:nvPr/>
        </p:nvPicPr>
        <p:blipFill>
          <a:blip r:embed="rId3"/>
          <a:stretch>
            <a:fillRect/>
          </a:stretch>
        </p:blipFill>
        <p:spPr>
          <a:xfrm>
            <a:off x="10020005" y="1113666"/>
            <a:ext cx="1381709" cy="1381709"/>
          </a:xfrm>
          <a:prstGeom prst="rect">
            <a:avLst/>
          </a:prstGeom>
        </p:spPr>
      </p:pic>
      <p:grpSp>
        <p:nvGrpSpPr>
          <p:cNvPr id="19" name="Group 18">
            <a:extLst>
              <a:ext uri="{FF2B5EF4-FFF2-40B4-BE49-F238E27FC236}">
                <a16:creationId xmlns:a16="http://schemas.microsoft.com/office/drawing/2014/main" id="{96B7E2E7-5DFC-3BEF-923E-5079D7CCB392}"/>
              </a:ext>
            </a:extLst>
          </p:cNvPr>
          <p:cNvGrpSpPr/>
          <p:nvPr/>
        </p:nvGrpSpPr>
        <p:grpSpPr>
          <a:xfrm>
            <a:off x="8561455" y="2957322"/>
            <a:ext cx="2517634" cy="940532"/>
            <a:chOff x="4416262" y="5371368"/>
            <a:chExt cx="2517634" cy="940532"/>
          </a:xfrm>
        </p:grpSpPr>
        <p:pic>
          <p:nvPicPr>
            <p:cNvPr id="15" name="Picture 14" descr="Background pattern&#10;&#10;Description automatically generated">
              <a:extLst>
                <a:ext uri="{FF2B5EF4-FFF2-40B4-BE49-F238E27FC236}">
                  <a16:creationId xmlns:a16="http://schemas.microsoft.com/office/drawing/2014/main" id="{8D2D9F19-CB44-1310-96C7-F8F2487CD47B}"/>
                </a:ext>
              </a:extLst>
            </p:cNvPr>
            <p:cNvPicPr>
              <a:picLocks noChangeAspect="1"/>
            </p:cNvPicPr>
            <p:nvPr/>
          </p:nvPicPr>
          <p:blipFill>
            <a:blip r:embed="rId2"/>
            <a:stretch>
              <a:fillRect/>
            </a:stretch>
          </p:blipFill>
          <p:spPr>
            <a:xfrm>
              <a:off x="4416262" y="5371368"/>
              <a:ext cx="940532" cy="940532"/>
            </a:xfrm>
            <a:prstGeom prst="rect">
              <a:avLst/>
            </a:prstGeom>
          </p:spPr>
        </p:pic>
        <p:pic>
          <p:nvPicPr>
            <p:cNvPr id="16" name="Picture 15" descr="Background pattern&#10;&#10;Description automatically generated">
              <a:extLst>
                <a:ext uri="{FF2B5EF4-FFF2-40B4-BE49-F238E27FC236}">
                  <a16:creationId xmlns:a16="http://schemas.microsoft.com/office/drawing/2014/main" id="{A1066572-C974-BD6E-034B-71EB02B80C7B}"/>
                </a:ext>
              </a:extLst>
            </p:cNvPr>
            <p:cNvPicPr>
              <a:picLocks noChangeAspect="1"/>
            </p:cNvPicPr>
            <p:nvPr/>
          </p:nvPicPr>
          <p:blipFill>
            <a:blip r:embed="rId2"/>
            <a:stretch>
              <a:fillRect/>
            </a:stretch>
          </p:blipFill>
          <p:spPr>
            <a:xfrm>
              <a:off x="5993364" y="5371368"/>
              <a:ext cx="940532" cy="940532"/>
            </a:xfrm>
            <a:prstGeom prst="rect">
              <a:avLst/>
            </a:prstGeom>
          </p:spPr>
        </p:pic>
        <p:sp>
          <p:nvSpPr>
            <p:cNvPr id="18" name="Plus Sign 17">
              <a:extLst>
                <a:ext uri="{FF2B5EF4-FFF2-40B4-BE49-F238E27FC236}">
                  <a16:creationId xmlns:a16="http://schemas.microsoft.com/office/drawing/2014/main" id="{E04C4CB7-5AA4-42DD-4B76-4853CF036AC9}"/>
                </a:ext>
              </a:extLst>
            </p:cNvPr>
            <p:cNvSpPr/>
            <p:nvPr/>
          </p:nvSpPr>
          <p:spPr>
            <a:xfrm>
              <a:off x="5481537" y="5612809"/>
              <a:ext cx="321012" cy="3210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descr="Icon&#10;&#10;Description automatically generated">
            <a:extLst>
              <a:ext uri="{FF2B5EF4-FFF2-40B4-BE49-F238E27FC236}">
                <a16:creationId xmlns:a16="http://schemas.microsoft.com/office/drawing/2014/main" id="{E2C4D404-A8CA-FD56-18C2-D4E8B9554D8A}"/>
              </a:ext>
            </a:extLst>
          </p:cNvPr>
          <p:cNvPicPr>
            <a:picLocks noChangeAspect="1"/>
          </p:cNvPicPr>
          <p:nvPr/>
        </p:nvPicPr>
        <p:blipFill>
          <a:blip r:embed="rId4"/>
          <a:stretch>
            <a:fillRect/>
          </a:stretch>
        </p:blipFill>
        <p:spPr>
          <a:xfrm>
            <a:off x="8418242" y="4459420"/>
            <a:ext cx="952998" cy="952998"/>
          </a:xfrm>
          <a:prstGeom prst="rect">
            <a:avLst/>
          </a:prstGeom>
        </p:spPr>
      </p:pic>
      <p:pic>
        <p:nvPicPr>
          <p:cNvPr id="23" name="Picture 22" descr="Logo, company name&#10;&#10;Description automatically generated">
            <a:extLst>
              <a:ext uri="{FF2B5EF4-FFF2-40B4-BE49-F238E27FC236}">
                <a16:creationId xmlns:a16="http://schemas.microsoft.com/office/drawing/2014/main" id="{9B464C4F-0715-ABD0-88F6-E861CDEB184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667" b="95667" l="5509" r="93653">
                        <a14:foregroundMark x1="11976" y1="35333" x2="11976" y2="48556"/>
                        <a14:foregroundMark x1="5988" y1="36333" x2="19880" y2="71222"/>
                        <a14:foregroundMark x1="19880" y1="71222" x2="34731" y2="79889"/>
                        <a14:foregroundMark x1="11856" y1="62333" x2="13413" y2="70778"/>
                        <a14:foregroundMark x1="13413" y1="70778" x2="20838" y2="82444"/>
                        <a14:foregroundMark x1="20838" y1="82444" x2="36048" y2="83556"/>
                        <a14:foregroundMark x1="36048" y1="83556" x2="74012" y2="76889"/>
                        <a14:foregroundMark x1="47784" y1="6111" x2="49940" y2="14444"/>
                        <a14:foregroundMark x1="49820" y1="2667" x2="49820" y2="2667"/>
                        <a14:foregroundMark x1="90299" y1="72556" x2="61677" y2="82111"/>
                        <a14:foregroundMark x1="61677" y1="82111" x2="54731" y2="88444"/>
                        <a14:foregroundMark x1="54731" y1="88444" x2="43353" y2="90000"/>
                        <a14:foregroundMark x1="43353" y1="90000" x2="38802" y2="86889"/>
                        <a14:foregroundMark x1="37605" y1="86556" x2="63952" y2="72111"/>
                        <a14:foregroundMark x1="63952" y1="72111" x2="78084" y2="72556"/>
                        <a14:foregroundMark x1="78084" y1="72556" x2="84311" y2="70222"/>
                        <a14:foregroundMark x1="5509" y1="74000" x2="28263" y2="72667"/>
                        <a14:foregroundMark x1="28263" y1="72667" x2="60479" y2="82556"/>
                        <a14:foregroundMark x1="7186" y1="70778" x2="41437" y2="76111"/>
                        <a14:foregroundMark x1="41437" y1="76111" x2="53653" y2="73444"/>
                        <a14:foregroundMark x1="53653" y1="73444" x2="56886" y2="70111"/>
                        <a14:foregroundMark x1="27665" y1="69889" x2="75569" y2="68222"/>
                        <a14:foregroundMark x1="75569" y1="68222" x2="93772" y2="68556"/>
                        <a14:foregroundMark x1="85389" y1="65333" x2="85389" y2="65333"/>
                        <a14:foregroundMark x1="64671" y1="83444" x2="64671" y2="83444"/>
                        <a14:foregroundMark x1="51138" y1="94000" x2="51138" y2="94000"/>
                        <a14:foregroundMark x1="45269" y1="94111" x2="45269" y2="94111"/>
                        <a14:foregroundMark x1="45269" y1="94444" x2="45269" y2="94444"/>
                        <a14:foregroundMark x1="45988" y1="95667" x2="45988" y2="95667"/>
                        <a14:foregroundMark x1="39281" y1="90444" x2="39281" y2="90444"/>
                        <a14:foregroundMark x1="39401" y1="91889" x2="39401" y2="91889"/>
                        <a14:foregroundMark x1="22395" y1="77111" x2="22395" y2="77111"/>
                        <a14:foregroundMark x1="22395" y1="77111" x2="19401" y2="75333"/>
                        <a14:foregroundMark x1="15210" y1="79000" x2="14850" y2="78889"/>
                        <a14:foregroundMark x1="49701" y1="84889" x2="53293" y2="84111"/>
                        <a14:foregroundMark x1="26347" y1="85333" x2="28263" y2="86444"/>
                        <a14:foregroundMark x1="25150" y1="84889" x2="26946" y2="84889"/>
                        <a14:foregroundMark x1="8144" y1="76222" x2="8144" y2="76222"/>
                        <a14:foregroundMark x1="8144" y1="76222" x2="6587" y2="75556"/>
                        <a14:foregroundMark x1="6228" y1="69667" x2="5868" y2="69333"/>
                      </a14:backgroundRemoval>
                    </a14:imgEffect>
                  </a14:imgLayer>
                </a14:imgProps>
              </a:ext>
            </a:extLst>
          </a:blip>
          <a:stretch>
            <a:fillRect/>
          </a:stretch>
        </p:blipFill>
        <p:spPr>
          <a:xfrm>
            <a:off x="10234360" y="4459420"/>
            <a:ext cx="952998" cy="1027184"/>
          </a:xfrm>
          <a:prstGeom prst="rect">
            <a:avLst/>
          </a:prstGeom>
        </p:spPr>
      </p:pic>
      <p:sp>
        <p:nvSpPr>
          <p:cNvPr id="24" name="TextBox 23">
            <a:extLst>
              <a:ext uri="{FF2B5EF4-FFF2-40B4-BE49-F238E27FC236}">
                <a16:creationId xmlns:a16="http://schemas.microsoft.com/office/drawing/2014/main" id="{DA6E34C8-2019-3E5F-6545-1E0C09841DAB}"/>
              </a:ext>
            </a:extLst>
          </p:cNvPr>
          <p:cNvSpPr txBox="1"/>
          <p:nvPr/>
        </p:nvSpPr>
        <p:spPr>
          <a:xfrm>
            <a:off x="8159233" y="2302859"/>
            <a:ext cx="1601763" cy="369332"/>
          </a:xfrm>
          <a:prstGeom prst="rect">
            <a:avLst/>
          </a:prstGeom>
          <a:noFill/>
        </p:spPr>
        <p:txBody>
          <a:bodyPr wrap="square" rtlCol="0">
            <a:spAutoFit/>
          </a:bodyPr>
          <a:lstStyle/>
          <a:p>
            <a:pPr algn="ctr"/>
            <a:r>
              <a:rPr lang="en-US" dirty="0">
                <a:solidFill>
                  <a:schemeClr val="accent4"/>
                </a:solidFill>
                <a:latin typeface="+mj-lt"/>
              </a:rPr>
              <a:t>Decision Tree</a:t>
            </a:r>
          </a:p>
        </p:txBody>
      </p:sp>
      <p:sp>
        <p:nvSpPr>
          <p:cNvPr id="25" name="TextBox 24">
            <a:extLst>
              <a:ext uri="{FF2B5EF4-FFF2-40B4-BE49-F238E27FC236}">
                <a16:creationId xmlns:a16="http://schemas.microsoft.com/office/drawing/2014/main" id="{C2494DC1-F05A-E830-73DA-8A710D1F25A9}"/>
              </a:ext>
            </a:extLst>
          </p:cNvPr>
          <p:cNvSpPr txBox="1"/>
          <p:nvPr/>
        </p:nvSpPr>
        <p:spPr>
          <a:xfrm>
            <a:off x="9834466" y="2302859"/>
            <a:ext cx="1715040" cy="369332"/>
          </a:xfrm>
          <a:prstGeom prst="rect">
            <a:avLst/>
          </a:prstGeom>
          <a:noFill/>
        </p:spPr>
        <p:txBody>
          <a:bodyPr wrap="square" rtlCol="0">
            <a:spAutoFit/>
          </a:bodyPr>
          <a:lstStyle/>
          <a:p>
            <a:pPr algn="ctr"/>
            <a:r>
              <a:rPr lang="en-US" dirty="0">
                <a:solidFill>
                  <a:schemeClr val="accent4"/>
                </a:solidFill>
                <a:latin typeface="+mj-lt"/>
              </a:rPr>
              <a:t>Random Forest</a:t>
            </a:r>
          </a:p>
        </p:txBody>
      </p:sp>
      <p:sp>
        <p:nvSpPr>
          <p:cNvPr id="26" name="TextBox 25">
            <a:extLst>
              <a:ext uri="{FF2B5EF4-FFF2-40B4-BE49-F238E27FC236}">
                <a16:creationId xmlns:a16="http://schemas.microsoft.com/office/drawing/2014/main" id="{13DC8D36-0631-0ECF-D484-6DDA220DBD3C}"/>
              </a:ext>
            </a:extLst>
          </p:cNvPr>
          <p:cNvSpPr txBox="1"/>
          <p:nvPr/>
        </p:nvSpPr>
        <p:spPr>
          <a:xfrm>
            <a:off x="8854751" y="3870579"/>
            <a:ext cx="2108718" cy="369332"/>
          </a:xfrm>
          <a:prstGeom prst="rect">
            <a:avLst/>
          </a:prstGeom>
          <a:noFill/>
        </p:spPr>
        <p:txBody>
          <a:bodyPr wrap="square" rtlCol="0">
            <a:spAutoFit/>
          </a:bodyPr>
          <a:lstStyle/>
          <a:p>
            <a:pPr algn="ctr"/>
            <a:r>
              <a:rPr lang="en-US" dirty="0">
                <a:solidFill>
                  <a:schemeClr val="accent4"/>
                </a:solidFill>
                <a:latin typeface="+mj-lt"/>
              </a:rPr>
              <a:t>Gradient Boosting</a:t>
            </a:r>
          </a:p>
        </p:txBody>
      </p:sp>
      <p:sp>
        <p:nvSpPr>
          <p:cNvPr id="27" name="TextBox 26">
            <a:extLst>
              <a:ext uri="{FF2B5EF4-FFF2-40B4-BE49-F238E27FC236}">
                <a16:creationId xmlns:a16="http://schemas.microsoft.com/office/drawing/2014/main" id="{C691609B-70BB-B69D-FAC7-DCF5F7321EE2}"/>
              </a:ext>
            </a:extLst>
          </p:cNvPr>
          <p:cNvSpPr txBox="1"/>
          <p:nvPr/>
        </p:nvSpPr>
        <p:spPr>
          <a:xfrm>
            <a:off x="7968343" y="5447261"/>
            <a:ext cx="1940767" cy="369332"/>
          </a:xfrm>
          <a:prstGeom prst="rect">
            <a:avLst/>
          </a:prstGeom>
          <a:noFill/>
        </p:spPr>
        <p:txBody>
          <a:bodyPr wrap="square" rtlCol="0">
            <a:spAutoFit/>
          </a:bodyPr>
          <a:lstStyle/>
          <a:p>
            <a:pPr algn="ctr"/>
            <a:r>
              <a:rPr lang="en-US" dirty="0">
                <a:solidFill>
                  <a:schemeClr val="accent4"/>
                </a:solidFill>
                <a:latin typeface="+mj-lt"/>
              </a:rPr>
              <a:t>Neural Network</a:t>
            </a:r>
          </a:p>
        </p:txBody>
      </p:sp>
      <p:sp>
        <p:nvSpPr>
          <p:cNvPr id="29" name="TextBox 28">
            <a:extLst>
              <a:ext uri="{FF2B5EF4-FFF2-40B4-BE49-F238E27FC236}">
                <a16:creationId xmlns:a16="http://schemas.microsoft.com/office/drawing/2014/main" id="{86201895-D4FE-F74F-EB58-6EA81FEFCB95}"/>
              </a:ext>
            </a:extLst>
          </p:cNvPr>
          <p:cNvSpPr txBox="1"/>
          <p:nvPr/>
        </p:nvSpPr>
        <p:spPr>
          <a:xfrm>
            <a:off x="9922849" y="5447261"/>
            <a:ext cx="1940767" cy="369332"/>
          </a:xfrm>
          <a:prstGeom prst="rect">
            <a:avLst/>
          </a:prstGeom>
          <a:noFill/>
        </p:spPr>
        <p:txBody>
          <a:bodyPr wrap="square" rtlCol="0">
            <a:spAutoFit/>
          </a:bodyPr>
          <a:lstStyle/>
          <a:p>
            <a:pPr algn="ctr"/>
            <a:r>
              <a:rPr lang="en-US" dirty="0" err="1">
                <a:solidFill>
                  <a:schemeClr val="accent4"/>
                </a:solidFill>
                <a:latin typeface="+mj-lt"/>
              </a:rPr>
              <a:t>AutoML</a:t>
            </a:r>
            <a:endParaRPr lang="en-US" dirty="0">
              <a:solidFill>
                <a:schemeClr val="accent4"/>
              </a:solidFill>
              <a:latin typeface="+mj-lt"/>
            </a:endParaRPr>
          </a:p>
        </p:txBody>
      </p:sp>
    </p:spTree>
    <p:extLst>
      <p:ext uri="{BB962C8B-B14F-4D97-AF65-F5344CB8AC3E}">
        <p14:creationId xmlns:p14="http://schemas.microsoft.com/office/powerpoint/2010/main" val="364173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8B12-9E89-59EE-344E-68B88E80B39E}"/>
              </a:ext>
            </a:extLst>
          </p:cNvPr>
          <p:cNvSpPr>
            <a:spLocks noGrp="1"/>
          </p:cNvSpPr>
          <p:nvPr>
            <p:ph type="title"/>
          </p:nvPr>
        </p:nvSpPr>
        <p:spPr/>
        <p:txBody>
          <a:bodyPr/>
          <a:lstStyle/>
          <a:p>
            <a:r>
              <a:rPr lang="en-US" dirty="0"/>
              <a:t>Decision Tree</a:t>
            </a:r>
          </a:p>
        </p:txBody>
      </p:sp>
      <p:pic>
        <p:nvPicPr>
          <p:cNvPr id="4" name="Picture 3">
            <a:extLst>
              <a:ext uri="{FF2B5EF4-FFF2-40B4-BE49-F238E27FC236}">
                <a16:creationId xmlns:a16="http://schemas.microsoft.com/office/drawing/2014/main" id="{74951DF8-0D34-C947-25A0-42DB9A483419}"/>
              </a:ext>
            </a:extLst>
          </p:cNvPr>
          <p:cNvPicPr>
            <a:picLocks noChangeAspect="1"/>
          </p:cNvPicPr>
          <p:nvPr/>
        </p:nvPicPr>
        <p:blipFill rotWithShape="1">
          <a:blip r:embed="rId2"/>
          <a:srcRect l="5976"/>
          <a:stretch/>
        </p:blipFill>
        <p:spPr>
          <a:xfrm>
            <a:off x="5413733" y="2831928"/>
            <a:ext cx="6165237" cy="3459687"/>
          </a:xfrm>
          <a:prstGeom prst="rect">
            <a:avLst/>
          </a:prstGeom>
        </p:spPr>
      </p:pic>
      <p:pic>
        <p:nvPicPr>
          <p:cNvPr id="6" name="Picture 5">
            <a:extLst>
              <a:ext uri="{FF2B5EF4-FFF2-40B4-BE49-F238E27FC236}">
                <a16:creationId xmlns:a16="http://schemas.microsoft.com/office/drawing/2014/main" id="{BAF45098-0950-154B-8ADE-BF6C2F552824}"/>
              </a:ext>
            </a:extLst>
          </p:cNvPr>
          <p:cNvPicPr>
            <a:picLocks noChangeAspect="1"/>
          </p:cNvPicPr>
          <p:nvPr/>
        </p:nvPicPr>
        <p:blipFill>
          <a:blip r:embed="rId3"/>
          <a:stretch>
            <a:fillRect/>
          </a:stretch>
        </p:blipFill>
        <p:spPr>
          <a:xfrm>
            <a:off x="561659" y="2831929"/>
            <a:ext cx="4803578" cy="3309562"/>
          </a:xfrm>
          <a:prstGeom prst="rect">
            <a:avLst/>
          </a:prstGeom>
        </p:spPr>
      </p:pic>
      <p:sp>
        <p:nvSpPr>
          <p:cNvPr id="8" name="Content Placeholder 2">
            <a:extLst>
              <a:ext uri="{FF2B5EF4-FFF2-40B4-BE49-F238E27FC236}">
                <a16:creationId xmlns:a16="http://schemas.microsoft.com/office/drawing/2014/main" id="{36440321-DAE1-0B92-CBF9-8B00EB601A1E}"/>
              </a:ext>
            </a:extLst>
          </p:cNvPr>
          <p:cNvSpPr>
            <a:spLocks noGrp="1"/>
          </p:cNvSpPr>
          <p:nvPr>
            <p:ph idx="1"/>
          </p:nvPr>
        </p:nvSpPr>
        <p:spPr>
          <a:xfrm>
            <a:off x="777240" y="1620905"/>
            <a:ext cx="10659110" cy="1325563"/>
          </a:xfrm>
        </p:spPr>
        <p:txBody>
          <a:bodyPr>
            <a:normAutofit/>
          </a:bodyPr>
          <a:lstStyle/>
          <a:p>
            <a:pPr marL="425450" indent="-285750">
              <a:lnSpc>
                <a:spcPct val="120000"/>
              </a:lnSpc>
              <a:spcBef>
                <a:spcPts val="0"/>
              </a:spcBef>
              <a:buSzPts val="1400"/>
            </a:pPr>
            <a:r>
              <a:rPr lang="en-US" sz="1800" dirty="0"/>
              <a:t>‘remainder_vintage’ comes out to be very important feature (Using Feature Importance)</a:t>
            </a:r>
          </a:p>
          <a:p>
            <a:pPr marL="425450" indent="-285750">
              <a:lnSpc>
                <a:spcPct val="120000"/>
              </a:lnSpc>
              <a:spcBef>
                <a:spcPts val="0"/>
              </a:spcBef>
              <a:buSzPts val="1400"/>
            </a:pPr>
            <a:r>
              <a:rPr lang="en-US" sz="1800" dirty="0"/>
              <a:t>Accuracy: 76.70%	Precision: 77.30%		Recall: 71.40%</a:t>
            </a:r>
          </a:p>
          <a:p>
            <a:pPr marL="425450" indent="-285750">
              <a:lnSpc>
                <a:spcPct val="120000"/>
              </a:lnSpc>
              <a:spcBef>
                <a:spcPts val="0"/>
              </a:spcBef>
              <a:buSzPts val="1400"/>
            </a:pPr>
            <a:r>
              <a:rPr lang="en-US" sz="1800" dirty="0"/>
              <a:t>Used GridSearchCV for hyper-parameter tuning to find best parameters set</a:t>
            </a:r>
          </a:p>
        </p:txBody>
      </p:sp>
    </p:spTree>
    <p:extLst>
      <p:ext uri="{BB962C8B-B14F-4D97-AF65-F5344CB8AC3E}">
        <p14:creationId xmlns:p14="http://schemas.microsoft.com/office/powerpoint/2010/main" val="210884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8B12-9E89-59EE-344E-68B88E80B39E}"/>
              </a:ext>
            </a:extLst>
          </p:cNvPr>
          <p:cNvSpPr>
            <a:spLocks noGrp="1"/>
          </p:cNvSpPr>
          <p:nvPr>
            <p:ph type="title"/>
          </p:nvPr>
        </p:nvSpPr>
        <p:spPr/>
        <p:txBody>
          <a:bodyPr/>
          <a:lstStyle/>
          <a:p>
            <a:r>
              <a:rPr lang="en-US" dirty="0"/>
              <a:t>Random Forest</a:t>
            </a:r>
          </a:p>
        </p:txBody>
      </p:sp>
      <p:pic>
        <p:nvPicPr>
          <p:cNvPr id="4" name="Picture 3">
            <a:extLst>
              <a:ext uri="{FF2B5EF4-FFF2-40B4-BE49-F238E27FC236}">
                <a16:creationId xmlns:a16="http://schemas.microsoft.com/office/drawing/2014/main" id="{DF46D6F9-CEF5-F6E8-D83D-DA3798E30E8E}"/>
              </a:ext>
            </a:extLst>
          </p:cNvPr>
          <p:cNvPicPr>
            <a:picLocks noChangeAspect="1"/>
          </p:cNvPicPr>
          <p:nvPr/>
        </p:nvPicPr>
        <p:blipFill>
          <a:blip r:embed="rId2"/>
          <a:stretch>
            <a:fillRect/>
          </a:stretch>
        </p:blipFill>
        <p:spPr>
          <a:xfrm>
            <a:off x="5075852" y="2924153"/>
            <a:ext cx="6482372" cy="3364495"/>
          </a:xfrm>
          <a:prstGeom prst="rect">
            <a:avLst/>
          </a:prstGeom>
        </p:spPr>
      </p:pic>
      <p:pic>
        <p:nvPicPr>
          <p:cNvPr id="6" name="Picture 5">
            <a:extLst>
              <a:ext uri="{FF2B5EF4-FFF2-40B4-BE49-F238E27FC236}">
                <a16:creationId xmlns:a16="http://schemas.microsoft.com/office/drawing/2014/main" id="{C43B0D8A-3BB5-C1E3-33E0-743D025B18B1}"/>
              </a:ext>
            </a:extLst>
          </p:cNvPr>
          <p:cNvPicPr>
            <a:picLocks noChangeAspect="1"/>
          </p:cNvPicPr>
          <p:nvPr/>
        </p:nvPicPr>
        <p:blipFill>
          <a:blip r:embed="rId3"/>
          <a:stretch>
            <a:fillRect/>
          </a:stretch>
        </p:blipFill>
        <p:spPr>
          <a:xfrm>
            <a:off x="655366" y="2924153"/>
            <a:ext cx="4434155" cy="3271668"/>
          </a:xfrm>
          <a:prstGeom prst="rect">
            <a:avLst/>
          </a:prstGeom>
        </p:spPr>
      </p:pic>
      <p:sp>
        <p:nvSpPr>
          <p:cNvPr id="5" name="Content Placeholder 2">
            <a:extLst>
              <a:ext uri="{FF2B5EF4-FFF2-40B4-BE49-F238E27FC236}">
                <a16:creationId xmlns:a16="http://schemas.microsoft.com/office/drawing/2014/main" id="{AEBECD5E-B0C7-667D-0DB9-AAA586DAE898}"/>
              </a:ext>
            </a:extLst>
          </p:cNvPr>
          <p:cNvSpPr>
            <a:spLocks noGrp="1"/>
          </p:cNvSpPr>
          <p:nvPr>
            <p:ph idx="1"/>
          </p:nvPr>
        </p:nvSpPr>
        <p:spPr>
          <a:xfrm>
            <a:off x="777240" y="1620905"/>
            <a:ext cx="10659110" cy="1325563"/>
          </a:xfrm>
        </p:spPr>
        <p:txBody>
          <a:bodyPr>
            <a:normAutofit/>
          </a:bodyPr>
          <a:lstStyle/>
          <a:p>
            <a:pPr marL="425450" indent="-285750">
              <a:lnSpc>
                <a:spcPct val="120000"/>
              </a:lnSpc>
              <a:spcBef>
                <a:spcPts val="0"/>
              </a:spcBef>
              <a:buSzPts val="1400"/>
            </a:pPr>
            <a:r>
              <a:rPr lang="en-US" sz="1800" dirty="0"/>
              <a:t>‘remainder_vintage’ again comes out to be very important feature (Using Feature Importance)</a:t>
            </a:r>
          </a:p>
          <a:p>
            <a:pPr marL="425450" indent="-285750">
              <a:lnSpc>
                <a:spcPct val="120000"/>
              </a:lnSpc>
              <a:spcBef>
                <a:spcPts val="0"/>
              </a:spcBef>
              <a:buSzPts val="1400"/>
            </a:pPr>
            <a:r>
              <a:rPr lang="en-US" sz="1800" dirty="0"/>
              <a:t>Accuracy: 77.40%	Precision: 77.20%		Recall: 74.15%</a:t>
            </a:r>
          </a:p>
          <a:p>
            <a:pPr marL="425450" indent="-285750">
              <a:lnSpc>
                <a:spcPct val="120000"/>
              </a:lnSpc>
              <a:spcBef>
                <a:spcPts val="0"/>
              </a:spcBef>
              <a:buSzPts val="1400"/>
            </a:pPr>
            <a:r>
              <a:rPr lang="en-US" sz="1800" dirty="0"/>
              <a:t>Used RandomizedSearchCV for hyper-parameter tuning to find best parameters set</a:t>
            </a:r>
          </a:p>
        </p:txBody>
      </p:sp>
    </p:spTree>
    <p:extLst>
      <p:ext uri="{BB962C8B-B14F-4D97-AF65-F5344CB8AC3E}">
        <p14:creationId xmlns:p14="http://schemas.microsoft.com/office/powerpoint/2010/main" val="49834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8B12-9E89-59EE-344E-68B88E80B39E}"/>
              </a:ext>
            </a:extLst>
          </p:cNvPr>
          <p:cNvSpPr>
            <a:spLocks noGrp="1"/>
          </p:cNvSpPr>
          <p:nvPr>
            <p:ph type="title"/>
          </p:nvPr>
        </p:nvSpPr>
        <p:spPr/>
        <p:txBody>
          <a:bodyPr/>
          <a:lstStyle/>
          <a:p>
            <a:r>
              <a:rPr lang="en-US" dirty="0"/>
              <a:t>Gradient Boosting</a:t>
            </a:r>
          </a:p>
        </p:txBody>
      </p:sp>
      <p:pic>
        <p:nvPicPr>
          <p:cNvPr id="4" name="Picture 3">
            <a:extLst>
              <a:ext uri="{FF2B5EF4-FFF2-40B4-BE49-F238E27FC236}">
                <a16:creationId xmlns:a16="http://schemas.microsoft.com/office/drawing/2014/main" id="{188CDCD6-DB64-7EEB-BAEB-D8C1731E929A}"/>
              </a:ext>
            </a:extLst>
          </p:cNvPr>
          <p:cNvPicPr>
            <a:picLocks noChangeAspect="1"/>
          </p:cNvPicPr>
          <p:nvPr/>
        </p:nvPicPr>
        <p:blipFill>
          <a:blip r:embed="rId2"/>
          <a:stretch>
            <a:fillRect/>
          </a:stretch>
        </p:blipFill>
        <p:spPr>
          <a:xfrm>
            <a:off x="5513696" y="2996630"/>
            <a:ext cx="6015619" cy="3185805"/>
          </a:xfrm>
          <a:prstGeom prst="rect">
            <a:avLst/>
          </a:prstGeom>
        </p:spPr>
      </p:pic>
      <p:pic>
        <p:nvPicPr>
          <p:cNvPr id="6" name="Picture 5">
            <a:extLst>
              <a:ext uri="{FF2B5EF4-FFF2-40B4-BE49-F238E27FC236}">
                <a16:creationId xmlns:a16="http://schemas.microsoft.com/office/drawing/2014/main" id="{38C67092-4F4F-0BE9-69EE-D1D6CD1270E4}"/>
              </a:ext>
            </a:extLst>
          </p:cNvPr>
          <p:cNvPicPr>
            <a:picLocks noChangeAspect="1"/>
          </p:cNvPicPr>
          <p:nvPr/>
        </p:nvPicPr>
        <p:blipFill>
          <a:blip r:embed="rId3"/>
          <a:stretch>
            <a:fillRect/>
          </a:stretch>
        </p:blipFill>
        <p:spPr>
          <a:xfrm>
            <a:off x="777240" y="2996630"/>
            <a:ext cx="4786928" cy="3292063"/>
          </a:xfrm>
          <a:prstGeom prst="rect">
            <a:avLst/>
          </a:prstGeom>
        </p:spPr>
      </p:pic>
      <p:sp>
        <p:nvSpPr>
          <p:cNvPr id="5" name="Content Placeholder 2">
            <a:extLst>
              <a:ext uri="{FF2B5EF4-FFF2-40B4-BE49-F238E27FC236}">
                <a16:creationId xmlns:a16="http://schemas.microsoft.com/office/drawing/2014/main" id="{A3E2A073-E069-32F8-153C-64E42915B767}"/>
              </a:ext>
            </a:extLst>
          </p:cNvPr>
          <p:cNvSpPr>
            <a:spLocks noGrp="1"/>
          </p:cNvSpPr>
          <p:nvPr>
            <p:ph idx="1"/>
          </p:nvPr>
        </p:nvSpPr>
        <p:spPr>
          <a:xfrm>
            <a:off x="777240" y="1620905"/>
            <a:ext cx="10659110" cy="1325563"/>
          </a:xfrm>
        </p:spPr>
        <p:txBody>
          <a:bodyPr>
            <a:normAutofit/>
          </a:bodyPr>
          <a:lstStyle/>
          <a:p>
            <a:pPr marL="425450" indent="-285750">
              <a:lnSpc>
                <a:spcPct val="120000"/>
              </a:lnSpc>
              <a:spcBef>
                <a:spcPts val="0"/>
              </a:spcBef>
              <a:buSzPts val="1400"/>
            </a:pPr>
            <a:r>
              <a:rPr lang="en-US" sz="1800" dirty="0"/>
              <a:t>‘remainder_vintage’ again comes out to be very important feature (Using Feature Importance)</a:t>
            </a:r>
          </a:p>
          <a:p>
            <a:pPr marL="425450" indent="-285750">
              <a:lnSpc>
                <a:spcPct val="120000"/>
              </a:lnSpc>
              <a:spcBef>
                <a:spcPts val="0"/>
              </a:spcBef>
              <a:buSzPts val="1400"/>
            </a:pPr>
            <a:r>
              <a:rPr lang="en-US" sz="1800" dirty="0"/>
              <a:t>Accuracy: 78.95%	Precision: 76.00%		Recall: 76.00%</a:t>
            </a:r>
          </a:p>
          <a:p>
            <a:pPr marL="425450" indent="-285750">
              <a:lnSpc>
                <a:spcPct val="120000"/>
              </a:lnSpc>
              <a:spcBef>
                <a:spcPts val="0"/>
              </a:spcBef>
              <a:buSzPts val="1400"/>
            </a:pPr>
            <a:r>
              <a:rPr lang="en-US" sz="1800" dirty="0"/>
              <a:t>Learning Rate was hyper-parameter tuned to find best parameters set</a:t>
            </a:r>
          </a:p>
        </p:txBody>
      </p:sp>
    </p:spTree>
    <p:extLst>
      <p:ext uri="{BB962C8B-B14F-4D97-AF65-F5344CB8AC3E}">
        <p14:creationId xmlns:p14="http://schemas.microsoft.com/office/powerpoint/2010/main" val="257667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8B12-9E89-59EE-344E-68B88E80B39E}"/>
              </a:ext>
            </a:extLst>
          </p:cNvPr>
          <p:cNvSpPr>
            <a:spLocks noGrp="1"/>
          </p:cNvSpPr>
          <p:nvPr>
            <p:ph type="title"/>
          </p:nvPr>
        </p:nvSpPr>
        <p:spPr/>
        <p:txBody>
          <a:bodyPr/>
          <a:lstStyle/>
          <a:p>
            <a:r>
              <a:rPr lang="en-US" dirty="0"/>
              <a:t>Neural Network</a:t>
            </a:r>
          </a:p>
        </p:txBody>
      </p:sp>
      <p:pic>
        <p:nvPicPr>
          <p:cNvPr id="2050" name="Picture 2">
            <a:extLst>
              <a:ext uri="{FF2B5EF4-FFF2-40B4-BE49-F238E27FC236}">
                <a16:creationId xmlns:a16="http://schemas.microsoft.com/office/drawing/2014/main" id="{08D57B81-1C64-FF7A-54AB-E6F973B7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7" y="1979611"/>
            <a:ext cx="6144619" cy="4106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BEED6F-0E47-8F92-C4D8-1BB3D0ED49E5}"/>
              </a:ext>
            </a:extLst>
          </p:cNvPr>
          <p:cNvSpPr txBox="1"/>
          <p:nvPr/>
        </p:nvSpPr>
        <p:spPr>
          <a:xfrm>
            <a:off x="6872287" y="2324882"/>
            <a:ext cx="4276725" cy="3416320"/>
          </a:xfrm>
          <a:prstGeom prst="rect">
            <a:avLst/>
          </a:prstGeom>
          <a:noFill/>
        </p:spPr>
        <p:txBody>
          <a:bodyPr wrap="square" rtlCol="0">
            <a:spAutoFit/>
          </a:bodyPr>
          <a:lstStyle/>
          <a:p>
            <a:pPr marL="285750" indent="-285750">
              <a:buFontTx/>
              <a:buChar char="-"/>
            </a:pPr>
            <a:r>
              <a:rPr lang="en-US" dirty="0"/>
              <a:t>We used the model with 2 hidden layers and sigmoid activations with </a:t>
            </a:r>
            <a:r>
              <a:rPr lang="en-US" dirty="0" err="1"/>
              <a:t>softmax</a:t>
            </a:r>
            <a:r>
              <a:rPr lang="en-US" dirty="0"/>
              <a:t> at the output layer.</a:t>
            </a:r>
          </a:p>
          <a:p>
            <a:pPr marL="285750" indent="-285750">
              <a:buFontTx/>
              <a:buChar char="-"/>
            </a:pPr>
            <a:endParaRPr lang="en-US" dirty="0"/>
          </a:p>
          <a:p>
            <a:pPr marL="285750" indent="-285750">
              <a:buFontTx/>
              <a:buChar char="-"/>
            </a:pPr>
            <a:r>
              <a:rPr lang="en-US" dirty="0"/>
              <a:t>The loss function used was cross entropy and the learning algorithm was Adam with a learning rate of 0.1.</a:t>
            </a:r>
          </a:p>
          <a:p>
            <a:pPr marL="285750" indent="-285750">
              <a:buFontTx/>
              <a:buChar char="-"/>
            </a:pPr>
            <a:endParaRPr lang="en-US" dirty="0"/>
          </a:p>
          <a:p>
            <a:pPr marL="285750" indent="-285750">
              <a:buFontTx/>
              <a:buChar char="-"/>
            </a:pPr>
            <a:r>
              <a:rPr lang="en-US" dirty="0"/>
              <a:t>The accuracy starts to converge  at 75.6% for both test and training data after 500 epochs.</a:t>
            </a:r>
          </a:p>
          <a:p>
            <a:pPr marL="285750" indent="-285750">
              <a:buFontTx/>
              <a:buChar char="-"/>
            </a:pPr>
            <a:endParaRPr lang="en-US" dirty="0"/>
          </a:p>
        </p:txBody>
      </p:sp>
    </p:spTree>
    <p:extLst>
      <p:ext uri="{BB962C8B-B14F-4D97-AF65-F5344CB8AC3E}">
        <p14:creationId xmlns:p14="http://schemas.microsoft.com/office/powerpoint/2010/main" val="149325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8B12-9E89-59EE-344E-68B88E80B39E}"/>
              </a:ext>
            </a:extLst>
          </p:cNvPr>
          <p:cNvSpPr>
            <a:spLocks noGrp="1"/>
          </p:cNvSpPr>
          <p:nvPr>
            <p:ph type="title"/>
          </p:nvPr>
        </p:nvSpPr>
        <p:spPr/>
        <p:txBody>
          <a:bodyPr/>
          <a:lstStyle/>
          <a:p>
            <a:r>
              <a:rPr lang="en-US" dirty="0"/>
              <a:t>H2O </a:t>
            </a:r>
            <a:r>
              <a:rPr lang="en-US" dirty="0" err="1"/>
              <a:t>AutoML</a:t>
            </a:r>
            <a:endParaRPr lang="en-US" dirty="0"/>
          </a:p>
        </p:txBody>
      </p:sp>
      <p:pic>
        <p:nvPicPr>
          <p:cNvPr id="4" name="Picture 3">
            <a:extLst>
              <a:ext uri="{FF2B5EF4-FFF2-40B4-BE49-F238E27FC236}">
                <a16:creationId xmlns:a16="http://schemas.microsoft.com/office/drawing/2014/main" id="{2DD9A8EC-B804-4EE7-4BC5-C6F2107C2771}"/>
              </a:ext>
            </a:extLst>
          </p:cNvPr>
          <p:cNvPicPr>
            <a:picLocks noChangeAspect="1"/>
          </p:cNvPicPr>
          <p:nvPr/>
        </p:nvPicPr>
        <p:blipFill>
          <a:blip r:embed="rId2"/>
          <a:stretch>
            <a:fillRect/>
          </a:stretch>
        </p:blipFill>
        <p:spPr>
          <a:xfrm>
            <a:off x="777240" y="3714858"/>
            <a:ext cx="5192028" cy="2826176"/>
          </a:xfrm>
          <a:prstGeom prst="rect">
            <a:avLst/>
          </a:prstGeom>
        </p:spPr>
      </p:pic>
      <p:pic>
        <p:nvPicPr>
          <p:cNvPr id="8" name="Picture 7">
            <a:extLst>
              <a:ext uri="{FF2B5EF4-FFF2-40B4-BE49-F238E27FC236}">
                <a16:creationId xmlns:a16="http://schemas.microsoft.com/office/drawing/2014/main" id="{D349EDC3-93BB-A3A1-86E8-BA59864C6A33}"/>
              </a:ext>
            </a:extLst>
          </p:cNvPr>
          <p:cNvPicPr>
            <a:picLocks noChangeAspect="1"/>
          </p:cNvPicPr>
          <p:nvPr/>
        </p:nvPicPr>
        <p:blipFill>
          <a:blip r:embed="rId3"/>
          <a:stretch>
            <a:fillRect/>
          </a:stretch>
        </p:blipFill>
        <p:spPr>
          <a:xfrm>
            <a:off x="7544535" y="1984538"/>
            <a:ext cx="3475021" cy="1158340"/>
          </a:xfrm>
          <a:prstGeom prst="rect">
            <a:avLst/>
          </a:prstGeom>
        </p:spPr>
      </p:pic>
      <p:pic>
        <p:nvPicPr>
          <p:cNvPr id="10" name="Picture 9">
            <a:extLst>
              <a:ext uri="{FF2B5EF4-FFF2-40B4-BE49-F238E27FC236}">
                <a16:creationId xmlns:a16="http://schemas.microsoft.com/office/drawing/2014/main" id="{46F4586D-3007-0A37-FA66-F253EB6AA94F}"/>
              </a:ext>
            </a:extLst>
          </p:cNvPr>
          <p:cNvPicPr>
            <a:picLocks noChangeAspect="1"/>
          </p:cNvPicPr>
          <p:nvPr/>
        </p:nvPicPr>
        <p:blipFill>
          <a:blip r:embed="rId4"/>
          <a:stretch>
            <a:fillRect/>
          </a:stretch>
        </p:blipFill>
        <p:spPr>
          <a:xfrm>
            <a:off x="6774025" y="3715122"/>
            <a:ext cx="4354724" cy="2857470"/>
          </a:xfrm>
          <a:prstGeom prst="rect">
            <a:avLst/>
          </a:prstGeom>
        </p:spPr>
      </p:pic>
      <p:sp>
        <p:nvSpPr>
          <p:cNvPr id="6" name="Content Placeholder 2">
            <a:extLst>
              <a:ext uri="{FF2B5EF4-FFF2-40B4-BE49-F238E27FC236}">
                <a16:creationId xmlns:a16="http://schemas.microsoft.com/office/drawing/2014/main" id="{60AD8167-8F2B-FE1F-6257-E7686486D0D9}"/>
              </a:ext>
            </a:extLst>
          </p:cNvPr>
          <p:cNvSpPr>
            <a:spLocks noGrp="1"/>
          </p:cNvSpPr>
          <p:nvPr>
            <p:ph idx="1"/>
          </p:nvPr>
        </p:nvSpPr>
        <p:spPr>
          <a:xfrm>
            <a:off x="777240" y="1839273"/>
            <a:ext cx="6606199" cy="1808095"/>
          </a:xfrm>
        </p:spPr>
        <p:txBody>
          <a:bodyPr>
            <a:normAutofit/>
          </a:bodyPr>
          <a:lstStyle/>
          <a:p>
            <a:pPr marL="425450" indent="-285750">
              <a:lnSpc>
                <a:spcPct val="120000"/>
              </a:lnSpc>
              <a:spcBef>
                <a:spcPts val="0"/>
              </a:spcBef>
              <a:buSzPts val="1400"/>
            </a:pPr>
            <a:r>
              <a:rPr lang="en-US" sz="1800" dirty="0"/>
              <a:t>Explored 15 different model to check maximum accuracy</a:t>
            </a:r>
          </a:p>
          <a:p>
            <a:pPr marL="425450" indent="-285750">
              <a:lnSpc>
                <a:spcPct val="120000"/>
              </a:lnSpc>
              <a:spcBef>
                <a:spcPts val="0"/>
              </a:spcBef>
              <a:buSzPts val="1400"/>
            </a:pPr>
            <a:r>
              <a:rPr lang="en-US" sz="1800" dirty="0"/>
              <a:t>‘Vintage’ again comes out to be very important feature</a:t>
            </a:r>
          </a:p>
          <a:p>
            <a:pPr marL="425450" indent="-285750">
              <a:lnSpc>
                <a:spcPct val="120000"/>
              </a:lnSpc>
              <a:spcBef>
                <a:spcPts val="0"/>
              </a:spcBef>
              <a:buSzPts val="1400"/>
            </a:pPr>
            <a:r>
              <a:rPr lang="en-US" sz="1800" dirty="0"/>
              <a:t>H2OStackedEnsembleEstimator : The Best Model</a:t>
            </a:r>
          </a:p>
          <a:p>
            <a:pPr marL="425450" indent="-285750">
              <a:lnSpc>
                <a:spcPct val="120000"/>
              </a:lnSpc>
              <a:spcBef>
                <a:spcPts val="0"/>
              </a:spcBef>
              <a:buSzPts val="1400"/>
            </a:pPr>
            <a:r>
              <a:rPr lang="en-US" sz="1800" dirty="0"/>
              <a:t>Accuracy: 76.27%          Precision: 70.45%	Recall: 85.31%</a:t>
            </a:r>
          </a:p>
        </p:txBody>
      </p:sp>
    </p:spTree>
    <p:extLst>
      <p:ext uri="{BB962C8B-B14F-4D97-AF65-F5344CB8AC3E}">
        <p14:creationId xmlns:p14="http://schemas.microsoft.com/office/powerpoint/2010/main" val="235214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2439-BF07-BCEC-C410-A0DD87D752A1}"/>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9F80A867-3A28-1FCF-DBD4-07A51B975D2C}"/>
              </a:ext>
            </a:extLst>
          </p:cNvPr>
          <p:cNvSpPr>
            <a:spLocks noGrp="1"/>
          </p:cNvSpPr>
          <p:nvPr>
            <p:ph idx="1"/>
          </p:nvPr>
        </p:nvSpPr>
        <p:spPr>
          <a:xfrm>
            <a:off x="777240" y="1825625"/>
            <a:ext cx="4880610" cy="4351338"/>
          </a:xfrm>
        </p:spPr>
        <p:txBody>
          <a:bodyPr/>
          <a:lstStyle/>
          <a:p>
            <a:pPr>
              <a:lnSpc>
                <a:spcPct val="150000"/>
              </a:lnSpc>
            </a:pPr>
            <a:r>
              <a:rPr lang="en-US" dirty="0"/>
              <a:t>Used ‘</a:t>
            </a:r>
            <a:r>
              <a:rPr lang="en-US" dirty="0" err="1"/>
              <a:t>Accuracy’to</a:t>
            </a:r>
            <a:r>
              <a:rPr lang="en-US" dirty="0"/>
              <a:t> compare the performance of the models</a:t>
            </a:r>
          </a:p>
          <a:p>
            <a:pPr>
              <a:lnSpc>
                <a:spcPct val="150000"/>
              </a:lnSpc>
            </a:pPr>
            <a:r>
              <a:rPr lang="en-US" dirty="0"/>
              <a:t>All models have similar performance</a:t>
            </a:r>
          </a:p>
          <a:p>
            <a:pPr>
              <a:lnSpc>
                <a:spcPct val="150000"/>
              </a:lnSpc>
            </a:pPr>
            <a:r>
              <a:rPr lang="en-US" dirty="0"/>
              <a:t>‘Gradient Boosting’ is found out as the best model to perform among all the models given the highest accuracy value</a:t>
            </a:r>
          </a:p>
          <a:p>
            <a:endParaRPr lang="en-US" dirty="0"/>
          </a:p>
        </p:txBody>
      </p:sp>
    </p:spTree>
    <p:extLst>
      <p:ext uri="{BB962C8B-B14F-4D97-AF65-F5344CB8AC3E}">
        <p14:creationId xmlns:p14="http://schemas.microsoft.com/office/powerpoint/2010/main" val="52272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06F4-E096-DAF0-5AC3-F9F907387E5D}"/>
              </a:ext>
            </a:extLst>
          </p:cNvPr>
          <p:cNvSpPr>
            <a:spLocks noGrp="1"/>
          </p:cNvSpPr>
          <p:nvPr>
            <p:ph type="title"/>
          </p:nvPr>
        </p:nvSpPr>
        <p:spPr/>
        <p:txBody>
          <a:bodyPr/>
          <a:lstStyle/>
          <a:p>
            <a:r>
              <a:rPr lang="en-US" dirty="0"/>
              <a:t>Conclusion &amp; Recommendation</a:t>
            </a:r>
          </a:p>
        </p:txBody>
      </p:sp>
      <p:sp>
        <p:nvSpPr>
          <p:cNvPr id="3" name="Content Placeholder 2">
            <a:extLst>
              <a:ext uri="{FF2B5EF4-FFF2-40B4-BE49-F238E27FC236}">
                <a16:creationId xmlns:a16="http://schemas.microsoft.com/office/drawing/2014/main" id="{84F43B2F-B9DB-2132-6F2C-29C88C07A5F5}"/>
              </a:ext>
            </a:extLst>
          </p:cNvPr>
          <p:cNvSpPr>
            <a:spLocks noGrp="1"/>
          </p:cNvSpPr>
          <p:nvPr>
            <p:ph idx="1"/>
          </p:nvPr>
        </p:nvSpPr>
        <p:spPr/>
        <p:txBody>
          <a:bodyPr/>
          <a:lstStyle/>
          <a:p>
            <a:pPr marL="0" lvl="0" indent="0">
              <a:spcBef>
                <a:spcPts val="0"/>
              </a:spcBef>
              <a:buNone/>
            </a:pPr>
            <a:endParaRPr lang="en-US" dirty="0"/>
          </a:p>
          <a:p>
            <a:r>
              <a:rPr lang="en-US" dirty="0"/>
              <a:t>In</a:t>
            </a:r>
          </a:p>
          <a:p>
            <a:r>
              <a:rPr lang="en-US" dirty="0"/>
              <a:t>This</a:t>
            </a:r>
          </a:p>
          <a:p>
            <a:r>
              <a:rPr lang="en-US" dirty="0"/>
              <a:t>Project</a:t>
            </a:r>
          </a:p>
          <a:p>
            <a:r>
              <a:rPr lang="en-US" dirty="0"/>
              <a:t>We</a:t>
            </a:r>
          </a:p>
          <a:p>
            <a:r>
              <a:rPr lang="en-US" dirty="0"/>
              <a:t>Give</a:t>
            </a:r>
          </a:p>
          <a:p>
            <a:r>
              <a:rPr lang="en-US" dirty="0"/>
              <a:t>Recommendations</a:t>
            </a:r>
          </a:p>
        </p:txBody>
      </p:sp>
    </p:spTree>
    <p:extLst>
      <p:ext uri="{BB962C8B-B14F-4D97-AF65-F5344CB8AC3E}">
        <p14:creationId xmlns:p14="http://schemas.microsoft.com/office/powerpoint/2010/main" val="105779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A34B-D838-90E9-D7BB-DE8376D23638}"/>
              </a:ext>
            </a:extLst>
          </p:cNvPr>
          <p:cNvSpPr>
            <a:spLocks noGrp="1"/>
          </p:cNvSpPr>
          <p:nvPr>
            <p:ph type="title"/>
          </p:nvPr>
        </p:nvSpPr>
        <p:spPr/>
        <p:txBody>
          <a:bodyPr/>
          <a:lstStyle/>
          <a:p>
            <a:r>
              <a:rPr lang="en-US" dirty="0"/>
              <a:t>Agenda</a:t>
            </a:r>
          </a:p>
        </p:txBody>
      </p:sp>
      <p:graphicFrame>
        <p:nvGraphicFramePr>
          <p:cNvPr id="4" name="Content Placeholder 2">
            <a:extLst>
              <a:ext uri="{FF2B5EF4-FFF2-40B4-BE49-F238E27FC236}">
                <a16:creationId xmlns:a16="http://schemas.microsoft.com/office/drawing/2014/main" id="{5C17D952-C8F5-DC0A-29A2-C5D1843A63A8}"/>
              </a:ext>
            </a:extLst>
          </p:cNvPr>
          <p:cNvGraphicFramePr>
            <a:graphicFrameLocks noGrp="1"/>
          </p:cNvGraphicFramePr>
          <p:nvPr>
            <p:ph idx="1"/>
            <p:extLst>
              <p:ext uri="{D42A27DB-BD31-4B8C-83A1-F6EECF244321}">
                <p14:modId xmlns:p14="http://schemas.microsoft.com/office/powerpoint/2010/main" val="3897463597"/>
              </p:ext>
            </p:extLst>
          </p:nvPr>
        </p:nvGraphicFramePr>
        <p:xfrm>
          <a:off x="777875" y="1825625"/>
          <a:ext cx="1065847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27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06F4-E096-DAF0-5AC3-F9F907387E5D}"/>
              </a:ext>
            </a:extLst>
          </p:cNvPr>
          <p:cNvSpPr>
            <a:spLocks noGrp="1"/>
          </p:cNvSpPr>
          <p:nvPr>
            <p:ph type="title"/>
          </p:nvPr>
        </p:nvSpPr>
        <p:spPr/>
        <p:txBody>
          <a:bodyPr/>
          <a:lstStyle/>
          <a:p>
            <a:r>
              <a:rPr lang="en-US" dirty="0"/>
              <a:t>Proposed Future Work</a:t>
            </a:r>
          </a:p>
        </p:txBody>
      </p:sp>
      <p:pic>
        <p:nvPicPr>
          <p:cNvPr id="7" name="Picture 6">
            <a:extLst>
              <a:ext uri="{FF2B5EF4-FFF2-40B4-BE49-F238E27FC236}">
                <a16:creationId xmlns:a16="http://schemas.microsoft.com/office/drawing/2014/main" id="{8D235886-489F-103C-B482-99ACCC6F3B3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99796" y="2120181"/>
            <a:ext cx="5891765" cy="4251020"/>
          </a:xfrm>
          <a:prstGeom prst="rect">
            <a:avLst/>
          </a:prstGeom>
        </p:spPr>
      </p:pic>
      <p:sp>
        <p:nvSpPr>
          <p:cNvPr id="8" name="TextBox 7">
            <a:extLst>
              <a:ext uri="{FF2B5EF4-FFF2-40B4-BE49-F238E27FC236}">
                <a16:creationId xmlns:a16="http://schemas.microsoft.com/office/drawing/2014/main" id="{CF8C8A2B-9A81-B846-70FF-FB4340448B14}"/>
              </a:ext>
            </a:extLst>
          </p:cNvPr>
          <p:cNvSpPr txBox="1"/>
          <p:nvPr/>
        </p:nvSpPr>
        <p:spPr>
          <a:xfrm>
            <a:off x="4014788" y="1866665"/>
            <a:ext cx="4857750" cy="1323439"/>
          </a:xfrm>
          <a:prstGeom prst="rect">
            <a:avLst/>
          </a:prstGeom>
          <a:solidFill>
            <a:srgbClr val="F7C7B9"/>
          </a:solidFill>
        </p:spPr>
        <p:txBody>
          <a:bodyPr wrap="square" rtlCol="0">
            <a:spAutoFit/>
          </a:bodyPr>
          <a:lstStyle/>
          <a:p>
            <a:r>
              <a:rPr lang="en-US" sz="1600" dirty="0">
                <a:latin typeface="+mj-lt"/>
              </a:rPr>
              <a:t>Just with the transaction details of the customer, we were able to achieve 77% accuracy for our churn prediction model. For future analysis, we would want to incorporate variables such as session duration, number of visits, drop-off page, number of items in cart etc.</a:t>
            </a:r>
          </a:p>
        </p:txBody>
      </p:sp>
      <p:sp>
        <p:nvSpPr>
          <p:cNvPr id="9" name="TextBox 8">
            <a:extLst>
              <a:ext uri="{FF2B5EF4-FFF2-40B4-BE49-F238E27FC236}">
                <a16:creationId xmlns:a16="http://schemas.microsoft.com/office/drawing/2014/main" id="{ECE439FC-32E6-C77F-3CC7-3C94F8DFA6A6}"/>
              </a:ext>
            </a:extLst>
          </p:cNvPr>
          <p:cNvSpPr txBox="1"/>
          <p:nvPr/>
        </p:nvSpPr>
        <p:spPr>
          <a:xfrm>
            <a:off x="7177088" y="3836430"/>
            <a:ext cx="4672012" cy="1323439"/>
          </a:xfrm>
          <a:prstGeom prst="rect">
            <a:avLst/>
          </a:prstGeom>
          <a:solidFill>
            <a:srgbClr val="EDD8E2"/>
          </a:solidFill>
        </p:spPr>
        <p:txBody>
          <a:bodyPr wrap="square" rtlCol="0">
            <a:spAutoFit/>
          </a:bodyPr>
          <a:lstStyle/>
          <a:p>
            <a:r>
              <a:rPr lang="en-US" sz="1600" dirty="0">
                <a:latin typeface="+mj-lt"/>
              </a:rPr>
              <a:t>We would also suggest the company to optimize their marketing efforts leveraging the model. The customers who are less likely to make a purchase should be targeted more with promotional campaigns and exclusive discounts.</a:t>
            </a:r>
          </a:p>
        </p:txBody>
      </p:sp>
    </p:spTree>
    <p:extLst>
      <p:ext uri="{BB962C8B-B14F-4D97-AF65-F5344CB8AC3E}">
        <p14:creationId xmlns:p14="http://schemas.microsoft.com/office/powerpoint/2010/main" val="94382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74D5FB-8628-46BB-8D03-326CDC959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13C9C4-B9DC-4669-B764-5269CECF5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96B2118-A761-FFDA-1755-94ED9FF77D4D}"/>
              </a:ext>
            </a:extLst>
          </p:cNvPr>
          <p:cNvSpPr>
            <a:spLocks noGrp="1"/>
          </p:cNvSpPr>
          <p:nvPr>
            <p:ph type="title"/>
          </p:nvPr>
        </p:nvSpPr>
        <p:spPr>
          <a:xfrm>
            <a:off x="693515" y="2149962"/>
            <a:ext cx="7376160" cy="2493876"/>
          </a:xfrm>
        </p:spPr>
        <p:txBody>
          <a:bodyPr anchor="ctr">
            <a:normAutofit/>
          </a:bodyPr>
          <a:lstStyle/>
          <a:p>
            <a:r>
              <a:rPr lang="en-US" sz="8800" dirty="0"/>
              <a:t>Thank you</a:t>
            </a:r>
          </a:p>
        </p:txBody>
      </p:sp>
      <p:sp>
        <p:nvSpPr>
          <p:cNvPr id="12" name="Freeform: Shape 11">
            <a:extLst>
              <a:ext uri="{FF2B5EF4-FFF2-40B4-BE49-F238E27FC236}">
                <a16:creationId xmlns:a16="http://schemas.microsoft.com/office/drawing/2014/main" id="{F49C0767-CDBC-4C58-A929-55BA8FF21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5589" y="1339500"/>
            <a:ext cx="3633363" cy="4114800"/>
          </a:xfrm>
          <a:custGeom>
            <a:avLst/>
            <a:gdLst>
              <a:gd name="connsiteX0" fmla="*/ 2057400 w 3633363"/>
              <a:gd name="connsiteY0" fmla="*/ 0 h 4114800"/>
              <a:gd name="connsiteX1" fmla="*/ 3512202 w 3633363"/>
              <a:gd name="connsiteY1" fmla="*/ 602599 h 4114800"/>
              <a:gd name="connsiteX2" fmla="*/ 3633363 w 3633363"/>
              <a:gd name="connsiteY2" fmla="*/ 735910 h 4114800"/>
              <a:gd name="connsiteX3" fmla="*/ 3633363 w 3633363"/>
              <a:gd name="connsiteY3" fmla="*/ 3378891 h 4114800"/>
              <a:gd name="connsiteX4" fmla="*/ 3512202 w 3633363"/>
              <a:gd name="connsiteY4" fmla="*/ 3512202 h 4114800"/>
              <a:gd name="connsiteX5" fmla="*/ 2057400 w 3633363"/>
              <a:gd name="connsiteY5" fmla="*/ 4114800 h 4114800"/>
              <a:gd name="connsiteX6" fmla="*/ 0 w 3633363"/>
              <a:gd name="connsiteY6" fmla="*/ 2057400 h 4114800"/>
              <a:gd name="connsiteX7" fmla="*/ 2057400 w 3633363"/>
              <a:gd name="connsiteY7" fmla="*/ 0 h 411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363" h="4114800">
                <a:moveTo>
                  <a:pt x="2057400" y="0"/>
                </a:moveTo>
                <a:cubicBezTo>
                  <a:pt x="2625535" y="0"/>
                  <a:pt x="3139885" y="230282"/>
                  <a:pt x="3512202" y="602599"/>
                </a:cubicBezTo>
                <a:lnTo>
                  <a:pt x="3633363" y="735910"/>
                </a:lnTo>
                <a:lnTo>
                  <a:pt x="3633363" y="3378891"/>
                </a:lnTo>
                <a:lnTo>
                  <a:pt x="3512202" y="3512202"/>
                </a:lnTo>
                <a:cubicBezTo>
                  <a:pt x="3139885" y="3884518"/>
                  <a:pt x="2625535" y="4114800"/>
                  <a:pt x="2057400" y="4114800"/>
                </a:cubicBezTo>
                <a:cubicBezTo>
                  <a:pt x="921129" y="4114800"/>
                  <a:pt x="0" y="3193671"/>
                  <a:pt x="0" y="2057400"/>
                </a:cubicBezTo>
                <a:cubicBezTo>
                  <a:pt x="0" y="921129"/>
                  <a:pt x="921129" y="0"/>
                  <a:pt x="2057400"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decorative circles">
            <a:extLst>
              <a:ext uri="{FF2B5EF4-FFF2-40B4-BE49-F238E27FC236}">
                <a16:creationId xmlns:a16="http://schemas.microsoft.com/office/drawing/2014/main" id="{1146B482-2685-4CDA-BC29-3BEA195D8D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54795" y="289695"/>
            <a:ext cx="1781986" cy="5842464"/>
            <a:chOff x="9454795" y="289695"/>
            <a:chExt cx="1781986" cy="5842464"/>
          </a:xfrm>
        </p:grpSpPr>
        <p:sp>
          <p:nvSpPr>
            <p:cNvPr id="15" name="Oval 14">
              <a:extLst>
                <a:ext uri="{FF2B5EF4-FFF2-40B4-BE49-F238E27FC236}">
                  <a16:creationId xmlns:a16="http://schemas.microsoft.com/office/drawing/2014/main" id="{F0E24BFD-B78C-451C-A707-279B8E923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A39A1E8-EF95-4CAB-A6B6-66554A154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96AF2D8-58C3-4C6D-A876-A8B95A0D3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48949" y="5790103"/>
              <a:ext cx="342056" cy="342056"/>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EC63DA1F-2D4A-4F59-9EF6-AC76FD7B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3990" y="674287"/>
              <a:ext cx="342791" cy="34279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15F450-A6DC-4C75-BEBA-54F60054B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4795" y="5407668"/>
              <a:ext cx="83136" cy="83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a:extLst>
              <a:ext uri="{FF2B5EF4-FFF2-40B4-BE49-F238E27FC236}">
                <a16:creationId xmlns:a16="http://schemas.microsoft.com/office/drawing/2014/main" id="{73BE819B-0E5C-444B-9817-533A44AC26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0462" y="1597332"/>
            <a:ext cx="3663333" cy="3663333"/>
          </a:xfrm>
          <a:prstGeom prst="rect">
            <a:avLst/>
          </a:prstGeom>
        </p:spPr>
      </p:pic>
    </p:spTree>
    <p:extLst>
      <p:ext uri="{BB962C8B-B14F-4D97-AF65-F5344CB8AC3E}">
        <p14:creationId xmlns:p14="http://schemas.microsoft.com/office/powerpoint/2010/main" val="318735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B931-228E-9044-A00C-1449868E55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E30874-09CA-0E12-97C8-94C29B88A6B6}"/>
              </a:ext>
            </a:extLst>
          </p:cNvPr>
          <p:cNvSpPr>
            <a:spLocks noGrp="1"/>
          </p:cNvSpPr>
          <p:nvPr>
            <p:ph idx="1"/>
          </p:nvPr>
        </p:nvSpPr>
        <p:spPr/>
        <p:txBody>
          <a:bodyPr/>
          <a:lstStyle/>
          <a:p>
            <a:r>
              <a:rPr lang="en-US" dirty="0">
                <a:solidFill>
                  <a:srgbClr val="000000"/>
                </a:solidFill>
              </a:rPr>
              <a:t>H&amp;M is a large fast-fashion apparel retailer</a:t>
            </a:r>
          </a:p>
          <a:p>
            <a:r>
              <a:rPr lang="en-US" dirty="0">
                <a:solidFill>
                  <a:srgbClr val="000000"/>
                </a:solidFill>
              </a:rPr>
              <a:t>The objective of the project is to design an analytical framework to predict whether a customer is likely to purchase in the next 3 months</a:t>
            </a:r>
          </a:p>
          <a:p>
            <a:r>
              <a:rPr lang="en-US" dirty="0">
                <a:solidFill>
                  <a:srgbClr val="000000"/>
                </a:solidFill>
              </a:rPr>
              <a:t>The historical purchase behavior of the customer is used train the ML models</a:t>
            </a:r>
          </a:p>
          <a:p>
            <a:r>
              <a:rPr lang="en-US" dirty="0">
                <a:solidFill>
                  <a:srgbClr val="000000"/>
                </a:solidFill>
              </a:rPr>
              <a:t>ML predictive methods like Decision Tree, Random Forest, Gradient Boosting, Neural Network, and H20 </a:t>
            </a:r>
            <a:r>
              <a:rPr lang="en-US" dirty="0" err="1">
                <a:solidFill>
                  <a:srgbClr val="000000"/>
                </a:solidFill>
              </a:rPr>
              <a:t>AutoML</a:t>
            </a:r>
            <a:r>
              <a:rPr lang="en-US" dirty="0">
                <a:solidFill>
                  <a:srgbClr val="000000"/>
                </a:solidFill>
              </a:rPr>
              <a:t> algorithms are used</a:t>
            </a:r>
          </a:p>
          <a:p>
            <a:r>
              <a:rPr lang="en-US" dirty="0">
                <a:solidFill>
                  <a:srgbClr val="000000"/>
                </a:solidFill>
              </a:rPr>
              <a:t>Using feature importance and SHAP to identify the important factors affecting the customer purchase</a:t>
            </a:r>
          </a:p>
          <a:p>
            <a:r>
              <a:rPr lang="en-US" dirty="0">
                <a:solidFill>
                  <a:srgbClr val="000000"/>
                </a:solidFill>
              </a:rPr>
              <a:t>Marketing team of H&amp;M would be the audience of the project, as they can target their customers to sent customized marketing campaigns</a:t>
            </a:r>
          </a:p>
          <a:p>
            <a:endParaRPr lang="en-US" dirty="0">
              <a:solidFill>
                <a:srgbClr val="000000"/>
              </a:solidFill>
            </a:endParaRPr>
          </a:p>
          <a:p>
            <a:endParaRPr lang="en-US" dirty="0">
              <a:solidFill>
                <a:srgbClr val="000000"/>
              </a:solidFill>
            </a:endParaRPr>
          </a:p>
          <a:p>
            <a:endParaRPr lang="en-US" dirty="0"/>
          </a:p>
        </p:txBody>
      </p:sp>
    </p:spTree>
    <p:extLst>
      <p:ext uri="{BB962C8B-B14F-4D97-AF65-F5344CB8AC3E}">
        <p14:creationId xmlns:p14="http://schemas.microsoft.com/office/powerpoint/2010/main" val="345176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42"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43" name="Oval 42">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29529B-F7C8-A088-3D0F-9C62993D8C2E}"/>
              </a:ext>
            </a:extLst>
          </p:cNvPr>
          <p:cNvSpPr>
            <a:spLocks noGrp="1"/>
          </p:cNvSpPr>
          <p:nvPr>
            <p:ph type="title"/>
          </p:nvPr>
        </p:nvSpPr>
        <p:spPr>
          <a:xfrm>
            <a:off x="770878" y="952023"/>
            <a:ext cx="10773422" cy="1797530"/>
          </a:xfrm>
        </p:spPr>
        <p:txBody>
          <a:bodyPr anchor="t">
            <a:normAutofit/>
          </a:bodyPr>
          <a:lstStyle/>
          <a:p>
            <a:r>
              <a:rPr lang="en-US" sz="4400"/>
              <a:t>Business Question </a:t>
            </a:r>
          </a:p>
        </p:txBody>
      </p:sp>
      <p:graphicFrame>
        <p:nvGraphicFramePr>
          <p:cNvPr id="7" name="Content Placeholder 2">
            <a:extLst>
              <a:ext uri="{FF2B5EF4-FFF2-40B4-BE49-F238E27FC236}">
                <a16:creationId xmlns:a16="http://schemas.microsoft.com/office/drawing/2014/main" id="{E0AA7EC0-6C7B-ED54-B8B3-8162ABF89722}"/>
              </a:ext>
            </a:extLst>
          </p:cNvPr>
          <p:cNvGraphicFramePr>
            <a:graphicFrameLocks noGrp="1"/>
          </p:cNvGraphicFramePr>
          <p:nvPr>
            <p:ph idx="1"/>
            <p:extLst>
              <p:ext uri="{D42A27DB-BD31-4B8C-83A1-F6EECF244321}">
                <p14:modId xmlns:p14="http://schemas.microsoft.com/office/powerpoint/2010/main" val="2827751672"/>
              </p:ext>
            </p:extLst>
          </p:nvPr>
        </p:nvGraphicFramePr>
        <p:xfrm>
          <a:off x="762647" y="2311177"/>
          <a:ext cx="10658475" cy="3290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69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968B-E509-0451-0F7B-ED22EB0C4DE4}"/>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44001F6E-FC34-4B89-7F0C-32D53EEC7958}"/>
              </a:ext>
            </a:extLst>
          </p:cNvPr>
          <p:cNvSpPr>
            <a:spLocks noGrp="1"/>
          </p:cNvSpPr>
          <p:nvPr>
            <p:ph idx="1"/>
          </p:nvPr>
        </p:nvSpPr>
        <p:spPr/>
        <p:txBody>
          <a:bodyPr>
            <a:normAutofit/>
          </a:bodyPr>
          <a:lstStyle/>
          <a:p>
            <a:r>
              <a:rPr lang="en-US" b="1" dirty="0">
                <a:solidFill>
                  <a:srgbClr val="000000"/>
                </a:solidFill>
              </a:rPr>
              <a:t>H&amp;M Data Source:</a:t>
            </a:r>
            <a:r>
              <a:rPr lang="en-US" dirty="0">
                <a:solidFill>
                  <a:srgbClr val="000000"/>
                </a:solidFill>
              </a:rPr>
              <a:t> Kaggle H&amp;M Personalized Fashion Recommendations (</a:t>
            </a:r>
            <a:r>
              <a:rPr lang="en-US" dirty="0">
                <a:solidFill>
                  <a:srgbClr val="000000"/>
                </a:solidFill>
                <a:hlinkClick r:id="rId2"/>
              </a:rPr>
              <a:t>Link</a:t>
            </a:r>
            <a:r>
              <a:rPr lang="en-US" dirty="0">
                <a:solidFill>
                  <a:srgbClr val="000000"/>
                </a:solidFill>
              </a:rPr>
              <a:t>)</a:t>
            </a:r>
          </a:p>
          <a:p>
            <a:r>
              <a:rPr lang="en-US" b="1" dirty="0">
                <a:solidFill>
                  <a:srgbClr val="000000"/>
                </a:solidFill>
              </a:rPr>
              <a:t>Data Size:</a:t>
            </a:r>
            <a:r>
              <a:rPr lang="en-US" dirty="0">
                <a:solidFill>
                  <a:srgbClr val="000000"/>
                </a:solidFill>
              </a:rPr>
              <a:t> 34.56 GB of tabular and image data</a:t>
            </a:r>
          </a:p>
          <a:p>
            <a:r>
              <a:rPr lang="en-US" b="1" dirty="0">
                <a:solidFill>
                  <a:srgbClr val="000000"/>
                </a:solidFill>
              </a:rPr>
              <a:t>Data Used:</a:t>
            </a:r>
            <a:r>
              <a:rPr lang="en-US" dirty="0">
                <a:solidFill>
                  <a:srgbClr val="000000"/>
                </a:solidFill>
              </a:rPr>
              <a:t> Transactions, Customers, and Articles tables</a:t>
            </a:r>
          </a:p>
          <a:p>
            <a:r>
              <a:rPr lang="en-US" dirty="0">
                <a:solidFill>
                  <a:srgbClr val="000000"/>
                </a:solidFill>
              </a:rPr>
              <a:t>Transaction Data - Consists of the purchases each customer for each date</a:t>
            </a:r>
          </a:p>
          <a:p>
            <a:r>
              <a:rPr lang="en-US" dirty="0">
                <a:solidFill>
                  <a:srgbClr val="000000"/>
                </a:solidFill>
              </a:rPr>
              <a:t>Customer Data – Metadata of each customer who made a purchase</a:t>
            </a:r>
          </a:p>
          <a:p>
            <a:r>
              <a:rPr lang="en-US" dirty="0">
                <a:solidFill>
                  <a:srgbClr val="000000"/>
                </a:solidFill>
              </a:rPr>
              <a:t>Article Data – Metadata of each item available for purchase</a:t>
            </a:r>
          </a:p>
          <a:p>
            <a:r>
              <a:rPr lang="en-US" dirty="0">
                <a:solidFill>
                  <a:srgbClr val="000000"/>
                </a:solidFill>
              </a:rPr>
              <a:t>Data was already pre-processed with no missing values</a:t>
            </a:r>
          </a:p>
          <a:p>
            <a:endParaRPr lang="en-US" dirty="0"/>
          </a:p>
        </p:txBody>
      </p:sp>
      <p:pic>
        <p:nvPicPr>
          <p:cNvPr id="7" name="Picture 6">
            <a:extLst>
              <a:ext uri="{FF2B5EF4-FFF2-40B4-BE49-F238E27FC236}">
                <a16:creationId xmlns:a16="http://schemas.microsoft.com/office/drawing/2014/main" id="{1F044827-06AD-B518-501E-759F83038107}"/>
              </a:ext>
            </a:extLst>
          </p:cNvPr>
          <p:cNvPicPr>
            <a:picLocks noChangeAspect="1"/>
          </p:cNvPicPr>
          <p:nvPr/>
        </p:nvPicPr>
        <p:blipFill>
          <a:blip r:embed="rId3"/>
          <a:stretch>
            <a:fillRect/>
          </a:stretch>
        </p:blipFill>
        <p:spPr>
          <a:xfrm>
            <a:off x="1777636" y="4948582"/>
            <a:ext cx="7780694" cy="929721"/>
          </a:xfrm>
          <a:prstGeom prst="rect">
            <a:avLst/>
          </a:prstGeom>
        </p:spPr>
      </p:pic>
    </p:spTree>
    <p:extLst>
      <p:ext uri="{BB962C8B-B14F-4D97-AF65-F5344CB8AC3E}">
        <p14:creationId xmlns:p14="http://schemas.microsoft.com/office/powerpoint/2010/main" val="150025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968B-E509-0451-0F7B-ED22EB0C4DE4}"/>
              </a:ext>
            </a:extLst>
          </p:cNvPr>
          <p:cNvSpPr>
            <a:spLocks noGrp="1"/>
          </p:cNvSpPr>
          <p:nvPr>
            <p:ph type="title"/>
          </p:nvPr>
        </p:nvSpPr>
        <p:spPr/>
        <p:txBody>
          <a:bodyPr/>
          <a:lstStyle/>
          <a:p>
            <a:r>
              <a:rPr lang="en-US" dirty="0"/>
              <a:t>Methodology</a:t>
            </a:r>
          </a:p>
        </p:txBody>
      </p:sp>
      <p:pic>
        <p:nvPicPr>
          <p:cNvPr id="4" name="Picture 3" descr="Diagram, text&#10;&#10;Description automatically generated">
            <a:extLst>
              <a:ext uri="{FF2B5EF4-FFF2-40B4-BE49-F238E27FC236}">
                <a16:creationId xmlns:a16="http://schemas.microsoft.com/office/drawing/2014/main" id="{4BC35975-8A50-7DD5-0954-6E8506D92A16}"/>
              </a:ext>
            </a:extLst>
          </p:cNvPr>
          <p:cNvPicPr>
            <a:picLocks noChangeAspect="1"/>
          </p:cNvPicPr>
          <p:nvPr/>
        </p:nvPicPr>
        <p:blipFill>
          <a:blip r:embed="rId2"/>
          <a:stretch>
            <a:fillRect/>
          </a:stretch>
        </p:blipFill>
        <p:spPr>
          <a:xfrm>
            <a:off x="822636" y="2051462"/>
            <a:ext cx="5351789" cy="3648947"/>
          </a:xfrm>
          <a:prstGeom prst="rect">
            <a:avLst/>
          </a:prstGeom>
        </p:spPr>
      </p:pic>
      <p:pic>
        <p:nvPicPr>
          <p:cNvPr id="6" name="Picture 5" descr="Diagram&#10;&#10;Description automatically generated">
            <a:extLst>
              <a:ext uri="{FF2B5EF4-FFF2-40B4-BE49-F238E27FC236}">
                <a16:creationId xmlns:a16="http://schemas.microsoft.com/office/drawing/2014/main" id="{9B1F31F0-BC57-A0CA-75C6-A6EBB72EBA23}"/>
              </a:ext>
            </a:extLst>
          </p:cNvPr>
          <p:cNvPicPr>
            <a:picLocks noChangeAspect="1"/>
          </p:cNvPicPr>
          <p:nvPr/>
        </p:nvPicPr>
        <p:blipFill>
          <a:blip r:embed="rId3"/>
          <a:stretch>
            <a:fillRect/>
          </a:stretch>
        </p:blipFill>
        <p:spPr>
          <a:xfrm>
            <a:off x="6826918" y="2052162"/>
            <a:ext cx="4812145" cy="1823773"/>
          </a:xfrm>
          <a:prstGeom prst="rect">
            <a:avLst/>
          </a:prstGeom>
        </p:spPr>
      </p:pic>
    </p:spTree>
    <p:extLst>
      <p:ext uri="{BB962C8B-B14F-4D97-AF65-F5344CB8AC3E}">
        <p14:creationId xmlns:p14="http://schemas.microsoft.com/office/powerpoint/2010/main" val="383824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3845-DEBD-1355-9BD6-468CA915033E}"/>
              </a:ext>
            </a:extLst>
          </p:cNvPr>
          <p:cNvSpPr>
            <a:spLocks noGrp="1"/>
          </p:cNvSpPr>
          <p:nvPr>
            <p:ph type="title"/>
          </p:nvPr>
        </p:nvSpPr>
        <p:spPr/>
        <p:txBody>
          <a:bodyPr/>
          <a:lstStyle/>
          <a:p>
            <a:r>
              <a:rPr lang="en-US" dirty="0"/>
              <a:t>Exploratory Data Analysis</a:t>
            </a:r>
          </a:p>
        </p:txBody>
      </p:sp>
      <p:sp>
        <p:nvSpPr>
          <p:cNvPr id="7" name="Content Placeholder 2">
            <a:extLst>
              <a:ext uri="{FF2B5EF4-FFF2-40B4-BE49-F238E27FC236}">
                <a16:creationId xmlns:a16="http://schemas.microsoft.com/office/drawing/2014/main" id="{4B384152-23AF-8253-F55A-5E0D55A0BE97}"/>
              </a:ext>
            </a:extLst>
          </p:cNvPr>
          <p:cNvSpPr>
            <a:spLocks noGrp="1"/>
          </p:cNvSpPr>
          <p:nvPr>
            <p:ph idx="1"/>
          </p:nvPr>
        </p:nvSpPr>
        <p:spPr>
          <a:xfrm>
            <a:off x="777240" y="1800312"/>
            <a:ext cx="10659110" cy="1628688"/>
          </a:xfrm>
        </p:spPr>
        <p:txBody>
          <a:bodyPr>
            <a:normAutofit fontScale="92500" lnSpcReduction="20000"/>
          </a:bodyPr>
          <a:lstStyle/>
          <a:p>
            <a:pPr marL="0" indent="0">
              <a:buNone/>
            </a:pPr>
            <a:r>
              <a:rPr lang="en-US" dirty="0">
                <a:solidFill>
                  <a:schemeClr val="accent4"/>
                </a:solidFill>
              </a:rPr>
              <a:t>Observation 1</a:t>
            </a:r>
            <a:r>
              <a:rPr lang="en-US" dirty="0"/>
              <a:t> - </a:t>
            </a:r>
            <a:r>
              <a:rPr lang="en-IN" dirty="0"/>
              <a:t>Customers belonging to the age group of 20 - 30 have the highest % of population in H&amp;M store data set following by the age group of 45 - 50.</a:t>
            </a:r>
            <a:br>
              <a:rPr lang="en-IN" dirty="0"/>
            </a:br>
            <a:endParaRPr lang="en-IN" dirty="0"/>
          </a:p>
          <a:p>
            <a:pPr marL="0" indent="0">
              <a:buNone/>
            </a:pPr>
            <a:r>
              <a:rPr lang="en-US" dirty="0">
                <a:solidFill>
                  <a:schemeClr val="accent4"/>
                </a:solidFill>
              </a:rPr>
              <a:t>Observation 2</a:t>
            </a:r>
            <a:r>
              <a:rPr lang="en-US" dirty="0"/>
              <a:t> - </a:t>
            </a:r>
            <a:r>
              <a:rPr lang="en-IN" dirty="0"/>
              <a:t>The 'vintage' variable is left-skewed suggesting that most of the customers have been in association with the organisation for a long time. </a:t>
            </a:r>
          </a:p>
          <a:p>
            <a:pPr marL="0" indent="0">
              <a:buNone/>
            </a:pPr>
            <a:r>
              <a:rPr lang="en-IN" dirty="0"/>
              <a:t>We can check a large portion of H&amp;M's customers have been in association for the last 3 years. </a:t>
            </a:r>
          </a:p>
          <a:p>
            <a:pPr marL="0" indent="0">
              <a:buNone/>
            </a:pPr>
            <a:endParaRPr lang="en-IN" dirty="0"/>
          </a:p>
          <a:p>
            <a:pPr marL="0" indent="0">
              <a:buNone/>
            </a:pPr>
            <a:endParaRPr lang="en-IN" dirty="0"/>
          </a:p>
          <a:p>
            <a:pPr marL="0" indent="0">
              <a:buNone/>
            </a:pPr>
            <a:endParaRPr lang="en-US" dirty="0"/>
          </a:p>
        </p:txBody>
      </p:sp>
      <p:pic>
        <p:nvPicPr>
          <p:cNvPr id="5" name="Picture 4">
            <a:extLst>
              <a:ext uri="{FF2B5EF4-FFF2-40B4-BE49-F238E27FC236}">
                <a16:creationId xmlns:a16="http://schemas.microsoft.com/office/drawing/2014/main" id="{C8F679AA-378B-FF23-D01C-4483188B208F}"/>
              </a:ext>
            </a:extLst>
          </p:cNvPr>
          <p:cNvPicPr>
            <a:picLocks noChangeAspect="1"/>
          </p:cNvPicPr>
          <p:nvPr/>
        </p:nvPicPr>
        <p:blipFill>
          <a:blip r:embed="rId2"/>
          <a:stretch>
            <a:fillRect/>
          </a:stretch>
        </p:blipFill>
        <p:spPr>
          <a:xfrm>
            <a:off x="1187345" y="3671253"/>
            <a:ext cx="3924118" cy="2572700"/>
          </a:xfrm>
          <a:prstGeom prst="rect">
            <a:avLst/>
          </a:prstGeom>
        </p:spPr>
      </p:pic>
      <p:pic>
        <p:nvPicPr>
          <p:cNvPr id="8" name="Picture 7">
            <a:extLst>
              <a:ext uri="{FF2B5EF4-FFF2-40B4-BE49-F238E27FC236}">
                <a16:creationId xmlns:a16="http://schemas.microsoft.com/office/drawing/2014/main" id="{6EDB1CEF-8FB9-3CE1-70D3-7D49F20FD39B}"/>
              </a:ext>
            </a:extLst>
          </p:cNvPr>
          <p:cNvPicPr>
            <a:picLocks noChangeAspect="1"/>
          </p:cNvPicPr>
          <p:nvPr/>
        </p:nvPicPr>
        <p:blipFill>
          <a:blip r:embed="rId3"/>
          <a:stretch>
            <a:fillRect/>
          </a:stretch>
        </p:blipFill>
        <p:spPr>
          <a:xfrm>
            <a:off x="5837801" y="3672902"/>
            <a:ext cx="3824814" cy="2572701"/>
          </a:xfrm>
          <a:prstGeom prst="rect">
            <a:avLst/>
          </a:prstGeom>
        </p:spPr>
      </p:pic>
    </p:spTree>
    <p:extLst>
      <p:ext uri="{BB962C8B-B14F-4D97-AF65-F5344CB8AC3E}">
        <p14:creationId xmlns:p14="http://schemas.microsoft.com/office/powerpoint/2010/main" val="299147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3845-DEBD-1355-9BD6-468CA915033E}"/>
              </a:ext>
            </a:extLst>
          </p:cNvPr>
          <p:cNvSpPr>
            <a:spLocks noGrp="1"/>
          </p:cNvSpPr>
          <p:nvPr>
            <p:ph type="title"/>
          </p:nvPr>
        </p:nvSpPr>
        <p:spPr/>
        <p:txBody>
          <a:bodyPr/>
          <a:lstStyle/>
          <a:p>
            <a:r>
              <a:rPr lang="en-US" dirty="0"/>
              <a:t>Exploratory Data Analysis</a:t>
            </a:r>
          </a:p>
        </p:txBody>
      </p:sp>
      <p:sp>
        <p:nvSpPr>
          <p:cNvPr id="7" name="Content Placeholder 2">
            <a:extLst>
              <a:ext uri="{FF2B5EF4-FFF2-40B4-BE49-F238E27FC236}">
                <a16:creationId xmlns:a16="http://schemas.microsoft.com/office/drawing/2014/main" id="{4B384152-23AF-8253-F55A-5E0D55A0BE97}"/>
              </a:ext>
            </a:extLst>
          </p:cNvPr>
          <p:cNvSpPr>
            <a:spLocks noGrp="1"/>
          </p:cNvSpPr>
          <p:nvPr>
            <p:ph idx="1"/>
          </p:nvPr>
        </p:nvSpPr>
        <p:spPr>
          <a:xfrm>
            <a:off x="777240" y="1800312"/>
            <a:ext cx="10659110" cy="779256"/>
          </a:xfrm>
        </p:spPr>
        <p:txBody>
          <a:bodyPr>
            <a:normAutofit fontScale="92500"/>
          </a:bodyPr>
          <a:lstStyle/>
          <a:p>
            <a:pPr marL="0" indent="0">
              <a:buNone/>
            </a:pPr>
            <a:r>
              <a:rPr lang="en-US" dirty="0">
                <a:solidFill>
                  <a:schemeClr val="accent4"/>
                </a:solidFill>
              </a:rPr>
              <a:t>Observation</a:t>
            </a:r>
            <a:r>
              <a:rPr lang="en-US" dirty="0"/>
              <a:t> – Higher proportion of old customers seem to purchase within the next 90 days as can be seen from the bulge in orange </a:t>
            </a:r>
            <a:r>
              <a:rPr lang="en-US" dirty="0" err="1"/>
              <a:t>violinplot</a:t>
            </a:r>
            <a:r>
              <a:rPr lang="en-US" dirty="0"/>
              <a:t> at the top. The opposite can be seen in the customers with less vintage.</a:t>
            </a:r>
          </a:p>
        </p:txBody>
      </p:sp>
      <p:pic>
        <p:nvPicPr>
          <p:cNvPr id="1026" name="Picture 2">
            <a:extLst>
              <a:ext uri="{FF2B5EF4-FFF2-40B4-BE49-F238E27FC236}">
                <a16:creationId xmlns:a16="http://schemas.microsoft.com/office/drawing/2014/main" id="{ADDF9A46-2803-78D5-6E24-579A183D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687" y="2689192"/>
            <a:ext cx="5846763" cy="396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8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3845-DEBD-1355-9BD6-468CA915033E}"/>
              </a:ext>
            </a:extLst>
          </p:cNvPr>
          <p:cNvSpPr>
            <a:spLocks noGrp="1"/>
          </p:cNvSpPr>
          <p:nvPr>
            <p:ph type="title"/>
          </p:nvPr>
        </p:nvSpPr>
        <p:spPr/>
        <p:txBody>
          <a:bodyPr/>
          <a:lstStyle/>
          <a:p>
            <a:r>
              <a:rPr lang="en-US" dirty="0"/>
              <a:t>Exploratory Data Analysis</a:t>
            </a:r>
          </a:p>
        </p:txBody>
      </p:sp>
      <p:sp>
        <p:nvSpPr>
          <p:cNvPr id="7" name="Content Placeholder 2">
            <a:extLst>
              <a:ext uri="{FF2B5EF4-FFF2-40B4-BE49-F238E27FC236}">
                <a16:creationId xmlns:a16="http://schemas.microsoft.com/office/drawing/2014/main" id="{4B384152-23AF-8253-F55A-5E0D55A0BE97}"/>
              </a:ext>
            </a:extLst>
          </p:cNvPr>
          <p:cNvSpPr>
            <a:spLocks noGrp="1"/>
          </p:cNvSpPr>
          <p:nvPr>
            <p:ph idx="1"/>
          </p:nvPr>
        </p:nvSpPr>
        <p:spPr>
          <a:xfrm>
            <a:off x="777240" y="1800312"/>
            <a:ext cx="10659110" cy="779256"/>
          </a:xfrm>
        </p:spPr>
        <p:txBody>
          <a:bodyPr>
            <a:normAutofit fontScale="85000" lnSpcReduction="20000"/>
          </a:bodyPr>
          <a:lstStyle/>
          <a:p>
            <a:pPr marL="0" indent="0">
              <a:buNone/>
            </a:pPr>
            <a:r>
              <a:rPr lang="en-US" dirty="0">
                <a:solidFill>
                  <a:schemeClr val="accent4"/>
                </a:solidFill>
              </a:rPr>
              <a:t>Observation</a:t>
            </a:r>
            <a:r>
              <a:rPr lang="en-US" dirty="0"/>
              <a:t> – </a:t>
            </a:r>
            <a:r>
              <a:rPr lang="en-IN" dirty="0"/>
              <a:t>The density distributions of the plot are same amongst the customer bases, who will and who will not make purchases in the next 90 days, suggesting that the age distribution is almost same. </a:t>
            </a:r>
          </a:p>
          <a:p>
            <a:pPr marL="0" indent="0">
              <a:buNone/>
            </a:pPr>
            <a:r>
              <a:rPr lang="en-IN" dirty="0"/>
              <a:t>Age factor is </a:t>
            </a:r>
            <a:r>
              <a:rPr lang="en-IN" b="1" dirty="0"/>
              <a:t>NOT</a:t>
            </a:r>
            <a:r>
              <a:rPr lang="en-IN" dirty="0"/>
              <a:t> playing a role in deciding whether a customer will make a purchase in the next 90 days or not </a:t>
            </a:r>
          </a:p>
          <a:p>
            <a:pPr marL="0" indent="0">
              <a:buNone/>
            </a:pPr>
            <a:endParaRPr lang="en-US" dirty="0"/>
          </a:p>
        </p:txBody>
      </p:sp>
      <p:pic>
        <p:nvPicPr>
          <p:cNvPr id="4" name="Picture 3">
            <a:extLst>
              <a:ext uri="{FF2B5EF4-FFF2-40B4-BE49-F238E27FC236}">
                <a16:creationId xmlns:a16="http://schemas.microsoft.com/office/drawing/2014/main" id="{4F0E6F2D-2706-49ED-7FA1-29FDF7428447}"/>
              </a:ext>
            </a:extLst>
          </p:cNvPr>
          <p:cNvPicPr>
            <a:picLocks noChangeAspect="1"/>
          </p:cNvPicPr>
          <p:nvPr/>
        </p:nvPicPr>
        <p:blipFill>
          <a:blip r:embed="rId2"/>
          <a:stretch>
            <a:fillRect/>
          </a:stretch>
        </p:blipFill>
        <p:spPr>
          <a:xfrm>
            <a:off x="2378032" y="2579944"/>
            <a:ext cx="6073666" cy="4008467"/>
          </a:xfrm>
          <a:prstGeom prst="rect">
            <a:avLst/>
          </a:prstGeom>
        </p:spPr>
      </p:pic>
    </p:spTree>
    <p:extLst>
      <p:ext uri="{BB962C8B-B14F-4D97-AF65-F5344CB8AC3E}">
        <p14:creationId xmlns:p14="http://schemas.microsoft.com/office/powerpoint/2010/main" val="174258812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358</TotalTime>
  <Words>968</Words>
  <Application>Microsoft Macintosh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Nova</vt:lpstr>
      <vt:lpstr>ConfettiVTI</vt:lpstr>
      <vt:lpstr>H&amp;M Customer Purchase Prediction</vt:lpstr>
      <vt:lpstr>Agenda</vt:lpstr>
      <vt:lpstr>Introduction</vt:lpstr>
      <vt:lpstr>Business Question </vt:lpstr>
      <vt:lpstr>About the Dataset</vt:lpstr>
      <vt:lpstr>Methodology</vt:lpstr>
      <vt:lpstr>Exploratory Data Analysis</vt:lpstr>
      <vt:lpstr>Exploratory Data Analysis</vt:lpstr>
      <vt:lpstr>Exploratory Data Analysis</vt:lpstr>
      <vt:lpstr>Exploratory Data Analysis</vt:lpstr>
      <vt:lpstr>Exploratory Data Analysis</vt:lpstr>
      <vt:lpstr>Predictive Modeling</vt:lpstr>
      <vt:lpstr>Decision Tree</vt:lpstr>
      <vt:lpstr>Random Forest</vt:lpstr>
      <vt:lpstr>Gradient Boosting</vt:lpstr>
      <vt:lpstr>Neural Network</vt:lpstr>
      <vt:lpstr>H2O AutoML</vt:lpstr>
      <vt:lpstr>Model Selection</vt:lpstr>
      <vt:lpstr>Conclusion &amp; Recommendation</vt:lpstr>
      <vt:lpstr>Proposed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dc:title>
  <dc:creator>Abhigna Ramamurthy</dc:creator>
  <cp:lastModifiedBy>Harshit Gaur</cp:lastModifiedBy>
  <cp:revision>28</cp:revision>
  <dcterms:created xsi:type="dcterms:W3CDTF">2022-05-17T01:14:55Z</dcterms:created>
  <dcterms:modified xsi:type="dcterms:W3CDTF">2022-08-18T17:03:23Z</dcterms:modified>
</cp:coreProperties>
</file>