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09600" y="838200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600201"/>
            <a:ext cx="1097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24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0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6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4"/>
            <a:ext cx="109728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91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9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162"/>
            <a:ext cx="109728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88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1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1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638"/>
            <a:ext cx="36576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609600" y="609600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8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88;p31">
            <a:extLst>
              <a:ext uri="{FF2B5EF4-FFF2-40B4-BE49-F238E27FC236}">
                <a16:creationId xmlns:a16="http://schemas.microsoft.com/office/drawing/2014/main" id="{F29606BD-B748-4AAC-998D-B4B79D8BEB52}"/>
              </a:ext>
            </a:extLst>
          </p:cNvPr>
          <p:cNvSpPr/>
          <p:nvPr/>
        </p:nvSpPr>
        <p:spPr>
          <a:xfrm>
            <a:off x="3784579" y="2526055"/>
            <a:ext cx="1613304" cy="1489871"/>
          </a:xfrm>
          <a:custGeom>
            <a:avLst/>
            <a:gdLst/>
            <a:ahLst/>
            <a:cxnLst/>
            <a:rect l="l" t="t" r="r" b="b"/>
            <a:pathLst>
              <a:path w="69509" h="64184" extrusionOk="0">
                <a:moveTo>
                  <a:pt x="34755" y="0"/>
                </a:moveTo>
                <a:cubicBezTo>
                  <a:pt x="31465" y="0"/>
                  <a:pt x="28176" y="1253"/>
                  <a:pt x="25670" y="3760"/>
                </a:cubicBezTo>
                <a:lnTo>
                  <a:pt x="0" y="29430"/>
                </a:lnTo>
                <a:lnTo>
                  <a:pt x="34755" y="64184"/>
                </a:lnTo>
                <a:lnTo>
                  <a:pt x="69509" y="29430"/>
                </a:lnTo>
                <a:lnTo>
                  <a:pt x="43839" y="3760"/>
                </a:lnTo>
                <a:cubicBezTo>
                  <a:pt x="41333" y="1253"/>
                  <a:pt x="38044" y="0"/>
                  <a:pt x="34755" y="0"/>
                </a:cubicBezTo>
                <a:close/>
              </a:path>
            </a:pathLst>
          </a:custGeom>
          <a:solidFill>
            <a:srgbClr val="24D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kern="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7D76AE2-DC50-4382-99E8-A587F54E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Analytical Methods</a:t>
            </a:r>
          </a:p>
        </p:txBody>
      </p:sp>
      <p:sp>
        <p:nvSpPr>
          <p:cNvPr id="46" name="Google Shape;781;p31">
            <a:extLst>
              <a:ext uri="{FF2B5EF4-FFF2-40B4-BE49-F238E27FC236}">
                <a16:creationId xmlns:a16="http://schemas.microsoft.com/office/drawing/2014/main" id="{5EE4E195-986D-47B4-B5E2-DE2AEA2D5726}"/>
              </a:ext>
            </a:extLst>
          </p:cNvPr>
          <p:cNvSpPr/>
          <p:nvPr/>
        </p:nvSpPr>
        <p:spPr>
          <a:xfrm>
            <a:off x="3784580" y="4015926"/>
            <a:ext cx="1613327" cy="1489825"/>
          </a:xfrm>
          <a:custGeom>
            <a:avLst/>
            <a:gdLst/>
            <a:ahLst/>
            <a:cxnLst/>
            <a:rect l="l" t="t" r="r" b="b"/>
            <a:pathLst>
              <a:path w="69510" h="64182" extrusionOk="0">
                <a:moveTo>
                  <a:pt x="34755" y="1"/>
                </a:moveTo>
                <a:lnTo>
                  <a:pt x="0" y="34755"/>
                </a:lnTo>
                <a:lnTo>
                  <a:pt x="25670" y="60413"/>
                </a:lnTo>
                <a:cubicBezTo>
                  <a:pt x="28183" y="62925"/>
                  <a:pt x="31472" y="64181"/>
                  <a:pt x="34761" y="64181"/>
                </a:cubicBezTo>
                <a:cubicBezTo>
                  <a:pt x="38050" y="64181"/>
                  <a:pt x="41339" y="62925"/>
                  <a:pt x="43851" y="60413"/>
                </a:cubicBezTo>
                <a:lnTo>
                  <a:pt x="69509" y="34755"/>
                </a:lnTo>
                <a:lnTo>
                  <a:pt x="34755" y="1"/>
                </a:lnTo>
                <a:close/>
              </a:path>
            </a:pathLst>
          </a:custGeom>
          <a:solidFill>
            <a:srgbClr val="0C8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" name="Google Shape;784;p31">
            <a:extLst>
              <a:ext uri="{FF2B5EF4-FFF2-40B4-BE49-F238E27FC236}">
                <a16:creationId xmlns:a16="http://schemas.microsoft.com/office/drawing/2014/main" id="{9B7C59D0-C800-4241-9A6B-A5F2AB93FAE1}"/>
              </a:ext>
            </a:extLst>
          </p:cNvPr>
          <p:cNvSpPr/>
          <p:nvPr/>
        </p:nvSpPr>
        <p:spPr>
          <a:xfrm>
            <a:off x="4590969" y="3209175"/>
            <a:ext cx="1519095" cy="1613501"/>
          </a:xfrm>
          <a:custGeom>
            <a:avLst/>
            <a:gdLst/>
            <a:ahLst/>
            <a:cxnLst/>
            <a:rect l="l" t="t" r="r" b="b"/>
            <a:pathLst>
              <a:path w="65450" h="69510" extrusionOk="0">
                <a:moveTo>
                  <a:pt x="34755" y="1"/>
                </a:moveTo>
                <a:lnTo>
                  <a:pt x="1" y="34755"/>
                </a:lnTo>
                <a:lnTo>
                  <a:pt x="34755" y="69509"/>
                </a:lnTo>
                <a:lnTo>
                  <a:pt x="60425" y="43839"/>
                </a:lnTo>
                <a:cubicBezTo>
                  <a:pt x="65449" y="38827"/>
                  <a:pt x="65449" y="30683"/>
                  <a:pt x="60425" y="25658"/>
                </a:cubicBezTo>
                <a:lnTo>
                  <a:pt x="34755" y="1"/>
                </a:lnTo>
                <a:close/>
              </a:path>
            </a:pathLst>
          </a:custGeom>
          <a:solidFill>
            <a:srgbClr val="C110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" name="Google Shape;785;p31">
            <a:extLst>
              <a:ext uri="{FF2B5EF4-FFF2-40B4-BE49-F238E27FC236}">
                <a16:creationId xmlns:a16="http://schemas.microsoft.com/office/drawing/2014/main" id="{BAB35101-AC15-4914-AB48-BC40DCE2A322}"/>
              </a:ext>
            </a:extLst>
          </p:cNvPr>
          <p:cNvSpPr/>
          <p:nvPr/>
        </p:nvSpPr>
        <p:spPr>
          <a:xfrm>
            <a:off x="5614831" y="3905922"/>
            <a:ext cx="236022" cy="235769"/>
          </a:xfrm>
          <a:custGeom>
            <a:avLst/>
            <a:gdLst/>
            <a:ahLst/>
            <a:cxnLst/>
            <a:rect l="l" t="t" r="r" b="b"/>
            <a:pathLst>
              <a:path w="10169" h="10157" extrusionOk="0">
                <a:moveTo>
                  <a:pt x="5084" y="2965"/>
                </a:moveTo>
                <a:cubicBezTo>
                  <a:pt x="6251" y="2965"/>
                  <a:pt x="7192" y="3917"/>
                  <a:pt x="7192" y="5084"/>
                </a:cubicBezTo>
                <a:cubicBezTo>
                  <a:pt x="7192" y="6251"/>
                  <a:pt x="6251" y="7191"/>
                  <a:pt x="5084" y="7191"/>
                </a:cubicBezTo>
                <a:cubicBezTo>
                  <a:pt x="3918" y="7191"/>
                  <a:pt x="2965" y="6251"/>
                  <a:pt x="2965" y="5084"/>
                </a:cubicBezTo>
                <a:cubicBezTo>
                  <a:pt x="2965" y="3917"/>
                  <a:pt x="3918" y="2965"/>
                  <a:pt x="5084" y="2965"/>
                </a:cubicBezTo>
                <a:close/>
                <a:moveTo>
                  <a:pt x="4656" y="0"/>
                </a:moveTo>
                <a:cubicBezTo>
                  <a:pt x="4537" y="0"/>
                  <a:pt x="4442" y="83"/>
                  <a:pt x="4406" y="203"/>
                </a:cubicBezTo>
                <a:lnTo>
                  <a:pt x="4084" y="1346"/>
                </a:lnTo>
                <a:cubicBezTo>
                  <a:pt x="3751" y="1441"/>
                  <a:pt x="3441" y="1572"/>
                  <a:pt x="3156" y="1738"/>
                </a:cubicBezTo>
                <a:lnTo>
                  <a:pt x="2108" y="1143"/>
                </a:lnTo>
                <a:cubicBezTo>
                  <a:pt x="2067" y="1121"/>
                  <a:pt x="2025" y="1110"/>
                  <a:pt x="1983" y="1110"/>
                </a:cubicBezTo>
                <a:cubicBezTo>
                  <a:pt x="1914" y="1110"/>
                  <a:pt x="1846" y="1139"/>
                  <a:pt x="1786" y="1191"/>
                </a:cubicBezTo>
                <a:lnTo>
                  <a:pt x="1191" y="1786"/>
                </a:lnTo>
                <a:cubicBezTo>
                  <a:pt x="1108" y="1869"/>
                  <a:pt x="1096" y="2000"/>
                  <a:pt x="1155" y="2108"/>
                </a:cubicBezTo>
                <a:lnTo>
                  <a:pt x="1739" y="3155"/>
                </a:lnTo>
                <a:cubicBezTo>
                  <a:pt x="1572" y="3441"/>
                  <a:pt x="1441" y="3751"/>
                  <a:pt x="1358" y="4072"/>
                </a:cubicBezTo>
                <a:lnTo>
                  <a:pt x="203" y="4405"/>
                </a:lnTo>
                <a:cubicBezTo>
                  <a:pt x="84" y="4429"/>
                  <a:pt x="0" y="4536"/>
                  <a:pt x="0" y="4655"/>
                </a:cubicBezTo>
                <a:lnTo>
                  <a:pt x="0" y="5501"/>
                </a:lnTo>
                <a:cubicBezTo>
                  <a:pt x="0" y="5620"/>
                  <a:pt x="84" y="5727"/>
                  <a:pt x="203" y="5763"/>
                </a:cubicBezTo>
                <a:lnTo>
                  <a:pt x="1358" y="6084"/>
                </a:lnTo>
                <a:cubicBezTo>
                  <a:pt x="1441" y="6406"/>
                  <a:pt x="1572" y="6727"/>
                  <a:pt x="1739" y="7001"/>
                </a:cubicBezTo>
                <a:lnTo>
                  <a:pt x="1155" y="8049"/>
                </a:lnTo>
                <a:cubicBezTo>
                  <a:pt x="1096" y="8156"/>
                  <a:pt x="1108" y="8287"/>
                  <a:pt x="1191" y="8370"/>
                </a:cubicBezTo>
                <a:lnTo>
                  <a:pt x="1786" y="8966"/>
                </a:lnTo>
                <a:cubicBezTo>
                  <a:pt x="1843" y="9022"/>
                  <a:pt x="1909" y="9050"/>
                  <a:pt x="1975" y="9050"/>
                </a:cubicBezTo>
                <a:cubicBezTo>
                  <a:pt x="2020" y="9050"/>
                  <a:pt x="2065" y="9037"/>
                  <a:pt x="2108" y="9013"/>
                </a:cubicBezTo>
                <a:lnTo>
                  <a:pt x="3156" y="8430"/>
                </a:lnTo>
                <a:cubicBezTo>
                  <a:pt x="3441" y="8596"/>
                  <a:pt x="3751" y="8715"/>
                  <a:pt x="4084" y="8811"/>
                </a:cubicBezTo>
                <a:lnTo>
                  <a:pt x="4406" y="9966"/>
                </a:lnTo>
                <a:cubicBezTo>
                  <a:pt x="4442" y="10085"/>
                  <a:pt x="4537" y="10156"/>
                  <a:pt x="4656" y="10156"/>
                </a:cubicBezTo>
                <a:lnTo>
                  <a:pt x="5513" y="10156"/>
                </a:lnTo>
                <a:cubicBezTo>
                  <a:pt x="5632" y="10156"/>
                  <a:pt x="5739" y="10085"/>
                  <a:pt x="5763" y="9966"/>
                </a:cubicBezTo>
                <a:lnTo>
                  <a:pt x="6085" y="8811"/>
                </a:lnTo>
                <a:cubicBezTo>
                  <a:pt x="6418" y="8715"/>
                  <a:pt x="6728" y="8596"/>
                  <a:pt x="7013" y="8430"/>
                </a:cubicBezTo>
                <a:lnTo>
                  <a:pt x="8061" y="9013"/>
                </a:lnTo>
                <a:cubicBezTo>
                  <a:pt x="8104" y="9037"/>
                  <a:pt x="8149" y="9050"/>
                  <a:pt x="8194" y="9050"/>
                </a:cubicBezTo>
                <a:cubicBezTo>
                  <a:pt x="8260" y="9050"/>
                  <a:pt x="8326" y="9022"/>
                  <a:pt x="8382" y="8966"/>
                </a:cubicBezTo>
                <a:lnTo>
                  <a:pt x="8978" y="8370"/>
                </a:lnTo>
                <a:cubicBezTo>
                  <a:pt x="9061" y="8287"/>
                  <a:pt x="9073" y="8156"/>
                  <a:pt x="9014" y="8049"/>
                </a:cubicBezTo>
                <a:lnTo>
                  <a:pt x="8430" y="7001"/>
                </a:lnTo>
                <a:cubicBezTo>
                  <a:pt x="8597" y="6727"/>
                  <a:pt x="8728" y="6418"/>
                  <a:pt x="8811" y="6084"/>
                </a:cubicBezTo>
                <a:lnTo>
                  <a:pt x="9966" y="5763"/>
                </a:lnTo>
                <a:cubicBezTo>
                  <a:pt x="10085" y="5727"/>
                  <a:pt x="10168" y="5620"/>
                  <a:pt x="10168" y="5501"/>
                </a:cubicBezTo>
                <a:lnTo>
                  <a:pt x="10168" y="4655"/>
                </a:lnTo>
                <a:cubicBezTo>
                  <a:pt x="10168" y="4536"/>
                  <a:pt x="10085" y="4429"/>
                  <a:pt x="9966" y="4405"/>
                </a:cubicBezTo>
                <a:lnTo>
                  <a:pt x="8811" y="4072"/>
                </a:lnTo>
                <a:cubicBezTo>
                  <a:pt x="8728" y="3751"/>
                  <a:pt x="8597" y="3441"/>
                  <a:pt x="8430" y="3155"/>
                </a:cubicBezTo>
                <a:lnTo>
                  <a:pt x="9014" y="2108"/>
                </a:lnTo>
                <a:cubicBezTo>
                  <a:pt x="9073" y="2000"/>
                  <a:pt x="9061" y="1869"/>
                  <a:pt x="8978" y="1786"/>
                </a:cubicBezTo>
                <a:lnTo>
                  <a:pt x="8382" y="1191"/>
                </a:lnTo>
                <a:cubicBezTo>
                  <a:pt x="8323" y="1139"/>
                  <a:pt x="8255" y="1110"/>
                  <a:pt x="8186" y="1110"/>
                </a:cubicBezTo>
                <a:cubicBezTo>
                  <a:pt x="8144" y="1110"/>
                  <a:pt x="8101" y="1121"/>
                  <a:pt x="8061" y="1143"/>
                </a:cubicBezTo>
                <a:lnTo>
                  <a:pt x="7013" y="1738"/>
                </a:lnTo>
                <a:cubicBezTo>
                  <a:pt x="6728" y="1572"/>
                  <a:pt x="6418" y="1441"/>
                  <a:pt x="6085" y="1346"/>
                </a:cubicBezTo>
                <a:lnTo>
                  <a:pt x="5763" y="203"/>
                </a:lnTo>
                <a:cubicBezTo>
                  <a:pt x="5727" y="83"/>
                  <a:pt x="5632" y="0"/>
                  <a:pt x="55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sp>
        <p:nvSpPr>
          <p:cNvPr id="51" name="Google Shape;786;p31">
            <a:extLst>
              <a:ext uri="{FF2B5EF4-FFF2-40B4-BE49-F238E27FC236}">
                <a16:creationId xmlns:a16="http://schemas.microsoft.com/office/drawing/2014/main" id="{5257CC21-1CCF-477B-9878-4946F3EE6FBF}"/>
              </a:ext>
            </a:extLst>
          </p:cNvPr>
          <p:cNvSpPr/>
          <p:nvPr/>
        </p:nvSpPr>
        <p:spPr>
          <a:xfrm>
            <a:off x="4881698" y="4361094"/>
            <a:ext cx="1159827" cy="1158048"/>
          </a:xfrm>
          <a:custGeom>
            <a:avLst/>
            <a:gdLst/>
            <a:ahLst/>
            <a:cxnLst/>
            <a:rect l="l" t="t" r="r" b="b"/>
            <a:pathLst>
              <a:path w="49971" h="49889" extrusionOk="0">
                <a:moveTo>
                  <a:pt x="3715" y="1"/>
                </a:moveTo>
                <a:cubicBezTo>
                  <a:pt x="1667" y="1"/>
                  <a:pt x="0" y="1668"/>
                  <a:pt x="0" y="3727"/>
                </a:cubicBezTo>
                <a:lnTo>
                  <a:pt x="0" y="24504"/>
                </a:lnTo>
                <a:cubicBezTo>
                  <a:pt x="0" y="38365"/>
                  <a:pt x="11112" y="49888"/>
                  <a:pt x="24952" y="49888"/>
                </a:cubicBezTo>
                <a:cubicBezTo>
                  <a:pt x="25009" y="49888"/>
                  <a:pt x="25065" y="49888"/>
                  <a:pt x="25122" y="49888"/>
                </a:cubicBezTo>
                <a:cubicBezTo>
                  <a:pt x="38755" y="49793"/>
                  <a:pt x="49780" y="38767"/>
                  <a:pt x="49875" y="25135"/>
                </a:cubicBezTo>
                <a:cubicBezTo>
                  <a:pt x="49971" y="11216"/>
                  <a:pt x="38410" y="1"/>
                  <a:pt x="24491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Lasso </a:t>
            </a:r>
            <a:r>
              <a:rPr lang="en" sz="12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Regularization</a:t>
            </a:r>
            <a:endParaRPr sz="1200" kern="0" dirty="0">
              <a:solidFill>
                <a:srgbClr val="FFFFFF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sp>
        <p:nvSpPr>
          <p:cNvPr id="57" name="Google Shape;792;p31">
            <a:extLst>
              <a:ext uri="{FF2B5EF4-FFF2-40B4-BE49-F238E27FC236}">
                <a16:creationId xmlns:a16="http://schemas.microsoft.com/office/drawing/2014/main" id="{79946D55-2224-4049-8AE8-CC08BCF1515A}"/>
              </a:ext>
            </a:extLst>
          </p:cNvPr>
          <p:cNvSpPr/>
          <p:nvPr/>
        </p:nvSpPr>
        <p:spPr>
          <a:xfrm>
            <a:off x="4881698" y="2629883"/>
            <a:ext cx="1159827" cy="1157770"/>
          </a:xfrm>
          <a:custGeom>
            <a:avLst/>
            <a:gdLst/>
            <a:ahLst/>
            <a:cxnLst/>
            <a:rect l="l" t="t" r="r" b="b"/>
            <a:pathLst>
              <a:path w="49971" h="49877" extrusionOk="0">
                <a:moveTo>
                  <a:pt x="24931" y="0"/>
                </a:moveTo>
                <a:cubicBezTo>
                  <a:pt x="11101" y="0"/>
                  <a:pt x="0" y="11531"/>
                  <a:pt x="0" y="25385"/>
                </a:cubicBezTo>
                <a:lnTo>
                  <a:pt x="0" y="46162"/>
                </a:lnTo>
                <a:cubicBezTo>
                  <a:pt x="0" y="48209"/>
                  <a:pt x="1667" y="49876"/>
                  <a:pt x="3715" y="49876"/>
                </a:cubicBezTo>
                <a:lnTo>
                  <a:pt x="24491" y="49876"/>
                </a:lnTo>
                <a:cubicBezTo>
                  <a:pt x="38410" y="49876"/>
                  <a:pt x="49971" y="38673"/>
                  <a:pt x="49875" y="24754"/>
                </a:cubicBezTo>
                <a:cubicBezTo>
                  <a:pt x="49780" y="11122"/>
                  <a:pt x="38755" y="96"/>
                  <a:pt x="25122" y="1"/>
                </a:cubicBezTo>
                <a:cubicBezTo>
                  <a:pt x="25058" y="1"/>
                  <a:pt x="24995" y="0"/>
                  <a:pt x="24931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Stepwise Regression</a:t>
            </a:r>
            <a:endParaRPr lang="en-US" sz="1400" kern="0" dirty="0">
              <a:solidFill>
                <a:srgbClr val="FFFFFF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sp>
        <p:nvSpPr>
          <p:cNvPr id="59" name="Google Shape;794;p31">
            <a:extLst>
              <a:ext uri="{FF2B5EF4-FFF2-40B4-BE49-F238E27FC236}">
                <a16:creationId xmlns:a16="http://schemas.microsoft.com/office/drawing/2014/main" id="{C374EFF6-CBB4-43F3-8170-06D51218048F}"/>
              </a:ext>
            </a:extLst>
          </p:cNvPr>
          <p:cNvSpPr/>
          <p:nvPr/>
        </p:nvSpPr>
        <p:spPr>
          <a:xfrm>
            <a:off x="3072200" y="3209175"/>
            <a:ext cx="1518793" cy="1613501"/>
          </a:xfrm>
          <a:custGeom>
            <a:avLst/>
            <a:gdLst/>
            <a:ahLst/>
            <a:cxnLst/>
            <a:rect l="l" t="t" r="r" b="b"/>
            <a:pathLst>
              <a:path w="65437" h="69510" extrusionOk="0">
                <a:moveTo>
                  <a:pt x="30682" y="1"/>
                </a:moveTo>
                <a:lnTo>
                  <a:pt x="5025" y="25658"/>
                </a:lnTo>
                <a:cubicBezTo>
                  <a:pt x="0" y="30683"/>
                  <a:pt x="0" y="38827"/>
                  <a:pt x="5025" y="43839"/>
                </a:cubicBezTo>
                <a:lnTo>
                  <a:pt x="30682" y="69509"/>
                </a:lnTo>
                <a:lnTo>
                  <a:pt x="65437" y="34755"/>
                </a:lnTo>
                <a:lnTo>
                  <a:pt x="30682" y="1"/>
                </a:lnTo>
                <a:close/>
              </a:path>
            </a:pathLst>
          </a:custGeom>
          <a:solidFill>
            <a:srgbClr val="ED9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" name="Google Shape;798;p31">
            <a:extLst>
              <a:ext uri="{FF2B5EF4-FFF2-40B4-BE49-F238E27FC236}">
                <a16:creationId xmlns:a16="http://schemas.microsoft.com/office/drawing/2014/main" id="{A756664B-A46F-4432-A0A2-A4E6EB557E43}"/>
              </a:ext>
            </a:extLst>
          </p:cNvPr>
          <p:cNvSpPr/>
          <p:nvPr/>
        </p:nvSpPr>
        <p:spPr>
          <a:xfrm>
            <a:off x="3151508" y="2629883"/>
            <a:ext cx="1159827" cy="1157770"/>
          </a:xfrm>
          <a:custGeom>
            <a:avLst/>
            <a:gdLst/>
            <a:ahLst/>
            <a:cxnLst/>
            <a:rect l="l" t="t" r="r" b="b"/>
            <a:pathLst>
              <a:path w="49971" h="49877" extrusionOk="0">
                <a:moveTo>
                  <a:pt x="25040" y="0"/>
                </a:moveTo>
                <a:cubicBezTo>
                  <a:pt x="24976" y="0"/>
                  <a:pt x="24912" y="1"/>
                  <a:pt x="24849" y="1"/>
                </a:cubicBezTo>
                <a:cubicBezTo>
                  <a:pt x="11216" y="96"/>
                  <a:pt x="191" y="11122"/>
                  <a:pt x="95" y="24754"/>
                </a:cubicBezTo>
                <a:cubicBezTo>
                  <a:pt x="0" y="38673"/>
                  <a:pt x="11561" y="49876"/>
                  <a:pt x="25480" y="49876"/>
                </a:cubicBezTo>
                <a:lnTo>
                  <a:pt x="46256" y="49876"/>
                </a:lnTo>
                <a:cubicBezTo>
                  <a:pt x="48316" y="49876"/>
                  <a:pt x="49971" y="48209"/>
                  <a:pt x="49971" y="46162"/>
                </a:cubicBezTo>
                <a:lnTo>
                  <a:pt x="49971" y="25385"/>
                </a:lnTo>
                <a:cubicBezTo>
                  <a:pt x="49971" y="11531"/>
                  <a:pt x="38870" y="0"/>
                  <a:pt x="250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Correlation</a:t>
            </a:r>
            <a:endParaRPr lang="en-US" sz="1400" kern="0" dirty="0">
              <a:solidFill>
                <a:srgbClr val="FFFFFF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sp>
        <p:nvSpPr>
          <p:cNvPr id="64" name="Google Shape;799;p31">
            <a:extLst>
              <a:ext uri="{FF2B5EF4-FFF2-40B4-BE49-F238E27FC236}">
                <a16:creationId xmlns:a16="http://schemas.microsoft.com/office/drawing/2014/main" id="{36FD8D37-EB1C-4D3B-AB9E-598229089342}"/>
              </a:ext>
            </a:extLst>
          </p:cNvPr>
          <p:cNvSpPr/>
          <p:nvPr/>
        </p:nvSpPr>
        <p:spPr>
          <a:xfrm>
            <a:off x="3151751" y="4360968"/>
            <a:ext cx="1159827" cy="1158048"/>
          </a:xfrm>
          <a:custGeom>
            <a:avLst/>
            <a:gdLst/>
            <a:ahLst/>
            <a:cxnLst/>
            <a:rect l="l" t="t" r="r" b="b"/>
            <a:pathLst>
              <a:path w="49971" h="49889" extrusionOk="0">
                <a:moveTo>
                  <a:pt x="25480" y="1"/>
                </a:moveTo>
                <a:cubicBezTo>
                  <a:pt x="11561" y="1"/>
                  <a:pt x="0" y="11216"/>
                  <a:pt x="95" y="25135"/>
                </a:cubicBezTo>
                <a:cubicBezTo>
                  <a:pt x="191" y="38767"/>
                  <a:pt x="11216" y="49793"/>
                  <a:pt x="24849" y="49888"/>
                </a:cubicBezTo>
                <a:cubicBezTo>
                  <a:pt x="24905" y="49888"/>
                  <a:pt x="24962" y="49888"/>
                  <a:pt x="25019" y="49888"/>
                </a:cubicBezTo>
                <a:cubicBezTo>
                  <a:pt x="38858" y="49888"/>
                  <a:pt x="49971" y="38365"/>
                  <a:pt x="49971" y="24504"/>
                </a:cubicBezTo>
                <a:lnTo>
                  <a:pt x="49971" y="3727"/>
                </a:lnTo>
                <a:cubicBezTo>
                  <a:pt x="49971" y="1668"/>
                  <a:pt x="48316" y="1"/>
                  <a:pt x="46256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Linear Regression</a:t>
            </a:r>
            <a:endParaRPr sz="1400" kern="0" dirty="0">
              <a:solidFill>
                <a:srgbClr val="FFFFFF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sp>
        <p:nvSpPr>
          <p:cNvPr id="66" name="Google Shape;801;p31">
            <a:extLst>
              <a:ext uri="{FF2B5EF4-FFF2-40B4-BE49-F238E27FC236}">
                <a16:creationId xmlns:a16="http://schemas.microsoft.com/office/drawing/2014/main" id="{CE3C4919-3E81-4C92-916A-1C3363CB56C8}"/>
              </a:ext>
            </a:extLst>
          </p:cNvPr>
          <p:cNvSpPr/>
          <p:nvPr/>
        </p:nvSpPr>
        <p:spPr>
          <a:xfrm>
            <a:off x="3776700" y="3216916"/>
            <a:ext cx="1629063" cy="1598018"/>
          </a:xfrm>
          <a:custGeom>
            <a:avLst/>
            <a:gdLst/>
            <a:ahLst/>
            <a:cxnLst/>
            <a:rect l="l" t="t" r="r" b="b"/>
            <a:pathLst>
              <a:path w="70188" h="68843" extrusionOk="0">
                <a:moveTo>
                  <a:pt x="35094" y="1"/>
                </a:moveTo>
                <a:cubicBezTo>
                  <a:pt x="33329" y="1"/>
                  <a:pt x="31564" y="674"/>
                  <a:pt x="30218" y="2019"/>
                </a:cubicBezTo>
                <a:lnTo>
                  <a:pt x="2691" y="29546"/>
                </a:lnTo>
                <a:cubicBezTo>
                  <a:pt x="0" y="32249"/>
                  <a:pt x="0" y="36607"/>
                  <a:pt x="2691" y="39297"/>
                </a:cubicBezTo>
                <a:lnTo>
                  <a:pt x="30218" y="66825"/>
                </a:lnTo>
                <a:cubicBezTo>
                  <a:pt x="31564" y="68170"/>
                  <a:pt x="33329" y="68843"/>
                  <a:pt x="35094" y="68843"/>
                </a:cubicBezTo>
                <a:cubicBezTo>
                  <a:pt x="36859" y="68843"/>
                  <a:pt x="38624" y="68170"/>
                  <a:pt x="39969" y="66825"/>
                </a:cubicBezTo>
                <a:lnTo>
                  <a:pt x="67497" y="39297"/>
                </a:lnTo>
                <a:cubicBezTo>
                  <a:pt x="70187" y="36607"/>
                  <a:pt x="70187" y="32249"/>
                  <a:pt x="67497" y="29546"/>
                </a:cubicBezTo>
                <a:lnTo>
                  <a:pt x="39969" y="2019"/>
                </a:lnTo>
                <a:cubicBezTo>
                  <a:pt x="38624" y="674"/>
                  <a:pt x="36859" y="1"/>
                  <a:pt x="350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" name="Google Shape;802;p31">
            <a:extLst>
              <a:ext uri="{FF2B5EF4-FFF2-40B4-BE49-F238E27FC236}">
                <a16:creationId xmlns:a16="http://schemas.microsoft.com/office/drawing/2014/main" id="{3A115B47-903B-44CA-BF84-5664F7A4F804}"/>
              </a:ext>
            </a:extLst>
          </p:cNvPr>
          <p:cNvSpPr/>
          <p:nvPr/>
        </p:nvSpPr>
        <p:spPr>
          <a:xfrm>
            <a:off x="4439508" y="3555888"/>
            <a:ext cx="303447" cy="231916"/>
          </a:xfrm>
          <a:custGeom>
            <a:avLst/>
            <a:gdLst/>
            <a:ahLst/>
            <a:cxnLst/>
            <a:rect l="l" t="t" r="r" b="b"/>
            <a:pathLst>
              <a:path w="13074" h="9991" extrusionOk="0">
                <a:moveTo>
                  <a:pt x="2239" y="1299"/>
                </a:moveTo>
                <a:cubicBezTo>
                  <a:pt x="2453" y="2299"/>
                  <a:pt x="2870" y="3716"/>
                  <a:pt x="3727" y="4930"/>
                </a:cubicBezTo>
                <a:cubicBezTo>
                  <a:pt x="1893" y="4204"/>
                  <a:pt x="1203" y="2203"/>
                  <a:pt x="965" y="1299"/>
                </a:cubicBezTo>
                <a:close/>
                <a:moveTo>
                  <a:pt x="12109" y="1299"/>
                </a:moveTo>
                <a:cubicBezTo>
                  <a:pt x="11990" y="1751"/>
                  <a:pt x="11764" y="2465"/>
                  <a:pt x="11347" y="3156"/>
                </a:cubicBezTo>
                <a:cubicBezTo>
                  <a:pt x="10787" y="4061"/>
                  <a:pt x="10097" y="4668"/>
                  <a:pt x="9251" y="4966"/>
                </a:cubicBezTo>
                <a:cubicBezTo>
                  <a:pt x="10133" y="3751"/>
                  <a:pt x="10561" y="2299"/>
                  <a:pt x="10775" y="1299"/>
                </a:cubicBezTo>
                <a:close/>
                <a:moveTo>
                  <a:pt x="2048" y="1"/>
                </a:moveTo>
                <a:cubicBezTo>
                  <a:pt x="2048" y="1"/>
                  <a:pt x="2048" y="179"/>
                  <a:pt x="2096" y="477"/>
                </a:cubicBezTo>
                <a:lnTo>
                  <a:pt x="0" y="477"/>
                </a:lnTo>
                <a:lnTo>
                  <a:pt x="72" y="941"/>
                </a:lnTo>
                <a:cubicBezTo>
                  <a:pt x="84" y="989"/>
                  <a:pt x="798" y="5585"/>
                  <a:pt x="4656" y="5978"/>
                </a:cubicBezTo>
                <a:cubicBezTo>
                  <a:pt x="4977" y="6275"/>
                  <a:pt x="5334" y="6537"/>
                  <a:pt x="5739" y="6752"/>
                </a:cubicBezTo>
                <a:cubicBezTo>
                  <a:pt x="5751" y="6752"/>
                  <a:pt x="5775" y="6764"/>
                  <a:pt x="5787" y="6775"/>
                </a:cubicBezTo>
                <a:lnTo>
                  <a:pt x="5787" y="8692"/>
                </a:lnTo>
                <a:lnTo>
                  <a:pt x="3846" y="8692"/>
                </a:lnTo>
                <a:lnTo>
                  <a:pt x="3215" y="9990"/>
                </a:lnTo>
                <a:lnTo>
                  <a:pt x="10144" y="9990"/>
                </a:lnTo>
                <a:lnTo>
                  <a:pt x="9525" y="8692"/>
                </a:lnTo>
                <a:lnTo>
                  <a:pt x="7180" y="8692"/>
                </a:lnTo>
                <a:lnTo>
                  <a:pt x="7180" y="6787"/>
                </a:lnTo>
                <a:cubicBezTo>
                  <a:pt x="7204" y="6775"/>
                  <a:pt x="7239" y="6764"/>
                  <a:pt x="7275" y="6752"/>
                </a:cubicBezTo>
                <a:cubicBezTo>
                  <a:pt x="7668" y="6537"/>
                  <a:pt x="8025" y="6275"/>
                  <a:pt x="8347" y="5990"/>
                </a:cubicBezTo>
                <a:cubicBezTo>
                  <a:pt x="12276" y="5656"/>
                  <a:pt x="13002" y="1001"/>
                  <a:pt x="13002" y="941"/>
                </a:cubicBezTo>
                <a:lnTo>
                  <a:pt x="13073" y="477"/>
                </a:lnTo>
                <a:lnTo>
                  <a:pt x="10918" y="477"/>
                </a:lnTo>
                <a:cubicBezTo>
                  <a:pt x="10954" y="179"/>
                  <a:pt x="10966" y="1"/>
                  <a:pt x="1096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grpSp>
        <p:nvGrpSpPr>
          <p:cNvPr id="68" name="Google Shape;803;p31">
            <a:extLst>
              <a:ext uri="{FF2B5EF4-FFF2-40B4-BE49-F238E27FC236}">
                <a16:creationId xmlns:a16="http://schemas.microsoft.com/office/drawing/2014/main" id="{D40D774E-17A8-4677-B9F9-AE3B91AC4F1A}"/>
              </a:ext>
            </a:extLst>
          </p:cNvPr>
          <p:cNvGrpSpPr/>
          <p:nvPr/>
        </p:nvGrpSpPr>
        <p:grpSpPr>
          <a:xfrm>
            <a:off x="7239000" y="2155225"/>
            <a:ext cx="2328600" cy="784362"/>
            <a:chOff x="5500850" y="703650"/>
            <a:chExt cx="2328600" cy="784362"/>
          </a:xfrm>
        </p:grpSpPr>
        <p:sp>
          <p:nvSpPr>
            <p:cNvPr id="69" name="Google Shape;804;p31">
              <a:extLst>
                <a:ext uri="{FF2B5EF4-FFF2-40B4-BE49-F238E27FC236}">
                  <a16:creationId xmlns:a16="http://schemas.microsoft.com/office/drawing/2014/main" id="{32E91FD5-3957-45D2-847E-FFDEFB222608}"/>
                </a:ext>
              </a:extLst>
            </p:cNvPr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" sz="1200" ker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 ker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805;p31">
              <a:extLst>
                <a:ext uri="{FF2B5EF4-FFF2-40B4-BE49-F238E27FC236}">
                  <a16:creationId xmlns:a16="http://schemas.microsoft.com/office/drawing/2014/main" id="{B8359954-1D3B-48E0-A6B0-206512777800}"/>
                </a:ext>
              </a:extLst>
            </p:cNvPr>
            <p:cNvSpPr/>
            <p:nvPr/>
          </p:nvSpPr>
          <p:spPr>
            <a:xfrm>
              <a:off x="5604024" y="703650"/>
              <a:ext cx="2106625" cy="251562"/>
            </a:xfrm>
            <a:prstGeom prst="roundRect">
              <a:avLst>
                <a:gd name="adj" fmla="val 50000"/>
              </a:avLst>
            </a:pr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1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Correlation</a:t>
              </a:r>
              <a:endParaRPr sz="1400" kern="0" dirty="0">
                <a:solidFill>
                  <a:srgbClr val="FFFFFF"/>
                </a:solidFill>
                <a:latin typeface="Arial"/>
                <a:ea typeface="ＭＳ Ｐゴシック" panose="020B0600070205080204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71" name="Google Shape;806;p31">
            <a:extLst>
              <a:ext uri="{FF2B5EF4-FFF2-40B4-BE49-F238E27FC236}">
                <a16:creationId xmlns:a16="http://schemas.microsoft.com/office/drawing/2014/main" id="{AB3EE1A5-3249-46DF-B045-B89681E2164A}"/>
              </a:ext>
            </a:extLst>
          </p:cNvPr>
          <p:cNvGrpSpPr/>
          <p:nvPr/>
        </p:nvGrpSpPr>
        <p:grpSpPr>
          <a:xfrm>
            <a:off x="7239000" y="3138616"/>
            <a:ext cx="2328600" cy="784362"/>
            <a:chOff x="5500850" y="1655600"/>
            <a:chExt cx="2328600" cy="784362"/>
          </a:xfrm>
        </p:grpSpPr>
        <p:sp>
          <p:nvSpPr>
            <p:cNvPr id="72" name="Google Shape;807;p31">
              <a:extLst>
                <a:ext uri="{FF2B5EF4-FFF2-40B4-BE49-F238E27FC236}">
                  <a16:creationId xmlns:a16="http://schemas.microsoft.com/office/drawing/2014/main" id="{AFA4F92C-1F18-4D5F-AD72-60BCE3904E43}"/>
                </a:ext>
              </a:extLst>
            </p:cNvPr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" sz="1200" ker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 ker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808;p31">
              <a:extLst>
                <a:ext uri="{FF2B5EF4-FFF2-40B4-BE49-F238E27FC236}">
                  <a16:creationId xmlns:a16="http://schemas.microsoft.com/office/drawing/2014/main" id="{01F74102-A45B-4031-8877-72C958341F82}"/>
                </a:ext>
              </a:extLst>
            </p:cNvPr>
            <p:cNvSpPr/>
            <p:nvPr/>
          </p:nvSpPr>
          <p:spPr>
            <a:xfrm>
              <a:off x="5604025" y="1655600"/>
              <a:ext cx="2106624" cy="226558"/>
            </a:xfrm>
            <a:prstGeom prst="roundRect">
              <a:avLst>
                <a:gd name="adj" fmla="val 50000"/>
              </a:avLst>
            </a:pr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 sz="1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Stepwise Regression</a:t>
              </a:r>
              <a:endParaRPr sz="1400" kern="0" dirty="0">
                <a:solidFill>
                  <a:srgbClr val="FFFFFF"/>
                </a:solidFill>
                <a:latin typeface="Arial"/>
                <a:ea typeface="ＭＳ Ｐゴシック" panose="020B0600070205080204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74" name="Google Shape;809;p31">
            <a:extLst>
              <a:ext uri="{FF2B5EF4-FFF2-40B4-BE49-F238E27FC236}">
                <a16:creationId xmlns:a16="http://schemas.microsoft.com/office/drawing/2014/main" id="{888F3596-C3AF-402D-BF36-93F70C7CEC27}"/>
              </a:ext>
            </a:extLst>
          </p:cNvPr>
          <p:cNvGrpSpPr/>
          <p:nvPr/>
        </p:nvGrpSpPr>
        <p:grpSpPr>
          <a:xfrm>
            <a:off x="7239000" y="4122008"/>
            <a:ext cx="2328600" cy="784362"/>
            <a:chOff x="5500850" y="2564550"/>
            <a:chExt cx="2328600" cy="784362"/>
          </a:xfrm>
        </p:grpSpPr>
        <p:sp>
          <p:nvSpPr>
            <p:cNvPr id="75" name="Google Shape;810;p31">
              <a:extLst>
                <a:ext uri="{FF2B5EF4-FFF2-40B4-BE49-F238E27FC236}">
                  <a16:creationId xmlns:a16="http://schemas.microsoft.com/office/drawing/2014/main" id="{99464CB3-A9E3-4D0C-97F5-B6F316ED876D}"/>
                </a:ext>
              </a:extLst>
            </p:cNvPr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" sz="1200" ker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Earth, where we live on, is the third planet from the Sun</a:t>
              </a:r>
              <a:endParaRPr sz="1200" ker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811;p31">
              <a:extLst>
                <a:ext uri="{FF2B5EF4-FFF2-40B4-BE49-F238E27FC236}">
                  <a16:creationId xmlns:a16="http://schemas.microsoft.com/office/drawing/2014/main" id="{8C9D1163-E34A-4C0E-A44C-AA5827E184EF}"/>
                </a:ext>
              </a:extLst>
            </p:cNvPr>
            <p:cNvSpPr/>
            <p:nvPr/>
          </p:nvSpPr>
          <p:spPr>
            <a:xfrm>
              <a:off x="5604025" y="2564550"/>
              <a:ext cx="2106624" cy="23896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 sz="1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Lasso Regularization</a:t>
              </a:r>
              <a:endParaRPr sz="1400" kern="0" dirty="0">
                <a:solidFill>
                  <a:srgbClr val="FFFFFF"/>
                </a:solidFill>
                <a:latin typeface="Arial"/>
                <a:ea typeface="ＭＳ Ｐゴシック" panose="020B0600070205080204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77" name="Google Shape;812;p31">
            <a:extLst>
              <a:ext uri="{FF2B5EF4-FFF2-40B4-BE49-F238E27FC236}">
                <a16:creationId xmlns:a16="http://schemas.microsoft.com/office/drawing/2014/main" id="{9002B792-DF0D-4BF0-9990-D392752E4AC9}"/>
              </a:ext>
            </a:extLst>
          </p:cNvPr>
          <p:cNvGrpSpPr/>
          <p:nvPr/>
        </p:nvGrpSpPr>
        <p:grpSpPr>
          <a:xfrm>
            <a:off x="7239000" y="5105400"/>
            <a:ext cx="2328600" cy="784362"/>
            <a:chOff x="5500850" y="3501425"/>
            <a:chExt cx="2328600" cy="784362"/>
          </a:xfrm>
        </p:grpSpPr>
        <p:sp>
          <p:nvSpPr>
            <p:cNvPr id="78" name="Google Shape;813;p31">
              <a:extLst>
                <a:ext uri="{FF2B5EF4-FFF2-40B4-BE49-F238E27FC236}">
                  <a16:creationId xmlns:a16="http://schemas.microsoft.com/office/drawing/2014/main" id="{107026E7-FF43-4517-ABC2-29F81BD8EEC6}"/>
                </a:ext>
              </a:extLst>
            </p:cNvPr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" sz="1200" ker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 ker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814;p31">
              <a:extLst>
                <a:ext uri="{FF2B5EF4-FFF2-40B4-BE49-F238E27FC236}">
                  <a16:creationId xmlns:a16="http://schemas.microsoft.com/office/drawing/2014/main" id="{7879EEC4-8500-4B93-B9C6-F332217E732C}"/>
                </a:ext>
              </a:extLst>
            </p:cNvPr>
            <p:cNvSpPr/>
            <p:nvPr/>
          </p:nvSpPr>
          <p:spPr>
            <a:xfrm>
              <a:off x="5604025" y="3501425"/>
              <a:ext cx="2106624" cy="251562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 sz="1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Linear Regression</a:t>
              </a:r>
              <a:endParaRPr sz="1400" kern="0" dirty="0">
                <a:solidFill>
                  <a:srgbClr val="FFFFFF"/>
                </a:solidFill>
                <a:latin typeface="Arial"/>
                <a:ea typeface="ＭＳ Ｐゴシック" panose="020B0600070205080204" pitchFamily="34" charset="-128"/>
                <a:cs typeface="Arial"/>
                <a:sym typeface="Arial"/>
              </a:endParaRPr>
            </a:p>
          </p:txBody>
        </p:sp>
      </p:grpSp>
      <p:sp>
        <p:nvSpPr>
          <p:cNvPr id="80" name="Google Shape;815;p31">
            <a:extLst>
              <a:ext uri="{FF2B5EF4-FFF2-40B4-BE49-F238E27FC236}">
                <a16:creationId xmlns:a16="http://schemas.microsoft.com/office/drawing/2014/main" id="{339D7AB3-3241-4084-949F-C0E5747DCBAD}"/>
              </a:ext>
            </a:extLst>
          </p:cNvPr>
          <p:cNvSpPr txBox="1">
            <a:spLocks/>
          </p:cNvSpPr>
          <p:nvPr/>
        </p:nvSpPr>
        <p:spPr>
          <a:xfrm>
            <a:off x="2187848" y="1500000"/>
            <a:ext cx="8028156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Calibri"/>
              </a:rPr>
              <a:t>Different analytical methods were used for feature selection and building statistical models</a:t>
            </a:r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1F1330B5-428F-4A86-9A70-F302830C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33" y1="48000" x2="24444" y2="54667"/>
                        <a14:foregroundMark x1="75556" y1="48000" x2="76889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9214" y="2438400"/>
            <a:ext cx="532800" cy="532800"/>
          </a:xfrm>
          <a:prstGeom prst="rect">
            <a:avLst/>
          </a:prstGeom>
        </p:spPr>
      </p:pic>
      <p:pic>
        <p:nvPicPr>
          <p:cNvPr id="85" name="Picture 84" descr="Shape, icon&#10;&#10;Description automatically generated">
            <a:extLst>
              <a:ext uri="{FF2B5EF4-FFF2-40B4-BE49-F238E27FC236}">
                <a16:creationId xmlns:a16="http://schemas.microsoft.com/office/drawing/2014/main" id="{38A0C15F-787B-4FBA-AFAC-CD8236E9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88" y="3886200"/>
            <a:ext cx="218712" cy="218712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DC255EAA-89C4-4919-98F5-647ADF24E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1" y="4992219"/>
            <a:ext cx="323354" cy="3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39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Fira Sans Extra Condensed Medium</vt:lpstr>
      <vt:lpstr>Fira Sans Extra Condensed SemiBold</vt:lpstr>
      <vt:lpstr>Helvetica</vt:lpstr>
      <vt:lpstr>Helvetica CE</vt:lpstr>
      <vt:lpstr>ITC New Baskerville Roman</vt:lpstr>
      <vt:lpstr>Roboto</vt:lpstr>
      <vt:lpstr>powerpoint_newNEU</vt:lpstr>
      <vt:lpstr>Analytical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Methods</dc:title>
  <dc:creator>Akash Raj</dc:creator>
  <cp:lastModifiedBy>Akash Raj</cp:lastModifiedBy>
  <cp:revision>1</cp:revision>
  <dcterms:created xsi:type="dcterms:W3CDTF">2022-03-29T06:38:15Z</dcterms:created>
  <dcterms:modified xsi:type="dcterms:W3CDTF">2022-03-29T06:38:44Z</dcterms:modified>
</cp:coreProperties>
</file>