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7"/>
  </p:notesMasterIdLst>
  <p:sldIdLst>
    <p:sldId id="257" r:id="rId2"/>
    <p:sldId id="276" r:id="rId3"/>
    <p:sldId id="281" r:id="rId4"/>
    <p:sldId id="258" r:id="rId5"/>
    <p:sldId id="297" r:id="rId6"/>
    <p:sldId id="293" r:id="rId7"/>
    <p:sldId id="299" r:id="rId8"/>
    <p:sldId id="300" r:id="rId9"/>
    <p:sldId id="294" r:id="rId10"/>
    <p:sldId id="291" r:id="rId11"/>
    <p:sldId id="298" r:id="rId12"/>
    <p:sldId id="292" r:id="rId13"/>
    <p:sldId id="295" r:id="rId14"/>
    <p:sldId id="284" r:id="rId15"/>
    <p:sldId id="296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26D294-7F6A-4245-A127-349D1AD20905}">
          <p14:sldIdLst>
            <p14:sldId id="257"/>
            <p14:sldId id="276"/>
            <p14:sldId id="281"/>
            <p14:sldId id="258"/>
            <p14:sldId id="297"/>
            <p14:sldId id="293"/>
            <p14:sldId id="299"/>
            <p14:sldId id="300"/>
            <p14:sldId id="294"/>
            <p14:sldId id="291"/>
            <p14:sldId id="298"/>
            <p14:sldId id="292"/>
            <p14:sldId id="295"/>
            <p14:sldId id="284"/>
            <p14:sldId id="296"/>
          </p14:sldIdLst>
        </p14:section>
        <p14:section name="Appendix" id="{A4AAB954-8FEE-4714-9544-CAC247C59A4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B6F1"/>
    <a:srgbClr val="4BA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79" autoAdjust="0"/>
    <p:restoredTop sz="94820" autoAdjust="0"/>
  </p:normalViewPr>
  <p:slideViewPr>
    <p:cSldViewPr>
      <p:cViewPr varScale="1">
        <p:scale>
          <a:sx n="82" d="100"/>
          <a:sy n="82" d="100"/>
        </p:scale>
        <p:origin x="137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86C63C-705D-4107-A2EE-5B3CF75F7905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9D09A9-5DCF-4EE0-A946-7E20C2F4D56B}">
      <dgm:prSet/>
      <dgm:spPr>
        <a:effectLst/>
      </dgm:spPr>
      <dgm:t>
        <a:bodyPr/>
        <a:lstStyle/>
        <a:p>
          <a:r>
            <a:rPr lang="en-US" dirty="0"/>
            <a:t>Overview</a:t>
          </a:r>
        </a:p>
      </dgm:t>
    </dgm:pt>
    <dgm:pt modelId="{60C11076-9824-4DFE-9846-31DC391CEB6D}" type="parTrans" cxnId="{6696683C-6493-437B-BABE-BD4D4B9549D3}">
      <dgm:prSet/>
      <dgm:spPr/>
      <dgm:t>
        <a:bodyPr/>
        <a:lstStyle/>
        <a:p>
          <a:endParaRPr lang="en-US"/>
        </a:p>
      </dgm:t>
    </dgm:pt>
    <dgm:pt modelId="{1CAF6ACB-C909-4501-A52E-ECA9B36F5B02}" type="sibTrans" cxnId="{6696683C-6493-437B-BABE-BD4D4B9549D3}">
      <dgm:prSet/>
      <dgm:spPr/>
      <dgm:t>
        <a:bodyPr/>
        <a:lstStyle/>
        <a:p>
          <a:endParaRPr lang="en-US"/>
        </a:p>
      </dgm:t>
    </dgm:pt>
    <dgm:pt modelId="{3B183BFB-9A94-479E-BCB8-D154E3C2AC4F}">
      <dgm:prSet/>
      <dgm:spPr>
        <a:effectLst/>
      </dgm:spPr>
      <dgm:t>
        <a:bodyPr/>
        <a:lstStyle/>
        <a:p>
          <a:r>
            <a:rPr lang="en-US" dirty="0"/>
            <a:t>Scope of Project</a:t>
          </a:r>
        </a:p>
      </dgm:t>
    </dgm:pt>
    <dgm:pt modelId="{F4E1EF89-EDEE-4803-B37D-231002AFBD7B}" type="parTrans" cxnId="{5471FC27-ABFD-4F29-B844-D0A4C5994DC3}">
      <dgm:prSet/>
      <dgm:spPr/>
      <dgm:t>
        <a:bodyPr/>
        <a:lstStyle/>
        <a:p>
          <a:endParaRPr lang="en-US"/>
        </a:p>
      </dgm:t>
    </dgm:pt>
    <dgm:pt modelId="{460031CA-25CA-42B4-8B52-9BEEC2969A65}" type="sibTrans" cxnId="{5471FC27-ABFD-4F29-B844-D0A4C5994DC3}">
      <dgm:prSet/>
      <dgm:spPr/>
      <dgm:t>
        <a:bodyPr/>
        <a:lstStyle/>
        <a:p>
          <a:endParaRPr lang="en-US"/>
        </a:p>
      </dgm:t>
    </dgm:pt>
    <dgm:pt modelId="{C2D224E9-92D3-4B4B-B374-86A2D1D7D318}">
      <dgm:prSet/>
      <dgm:spPr>
        <a:effectLst/>
      </dgm:spPr>
      <dgm:t>
        <a:bodyPr/>
        <a:lstStyle/>
        <a:p>
          <a:r>
            <a:rPr lang="en-US" dirty="0"/>
            <a:t>Exploratory Data Analysis (EDA)</a:t>
          </a:r>
        </a:p>
      </dgm:t>
    </dgm:pt>
    <dgm:pt modelId="{6D235094-F095-451A-A0AB-6FDE6B2CCA02}" type="parTrans" cxnId="{984255F3-E236-4117-A471-52DA39C19C26}">
      <dgm:prSet/>
      <dgm:spPr/>
      <dgm:t>
        <a:bodyPr/>
        <a:lstStyle/>
        <a:p>
          <a:endParaRPr lang="en-US"/>
        </a:p>
      </dgm:t>
    </dgm:pt>
    <dgm:pt modelId="{F72019E9-61B1-4802-8728-7DF8D972554E}" type="sibTrans" cxnId="{984255F3-E236-4117-A471-52DA39C19C26}">
      <dgm:prSet/>
      <dgm:spPr/>
      <dgm:t>
        <a:bodyPr/>
        <a:lstStyle/>
        <a:p>
          <a:endParaRPr lang="en-US"/>
        </a:p>
      </dgm:t>
    </dgm:pt>
    <dgm:pt modelId="{EFDA1D55-BF4B-42B6-8391-C1D466A9D361}">
      <dgm:prSet/>
      <dgm:spPr>
        <a:effectLst/>
      </dgm:spPr>
      <dgm:t>
        <a:bodyPr/>
        <a:lstStyle/>
        <a:p>
          <a:r>
            <a:rPr lang="en-US" dirty="0"/>
            <a:t>Application to Analytical Methods</a:t>
          </a:r>
        </a:p>
      </dgm:t>
    </dgm:pt>
    <dgm:pt modelId="{8663520B-60DA-40A9-8201-E171A3FDDAF8}" type="parTrans" cxnId="{560EDCB6-D490-4EF1-B065-9D849A0494EE}">
      <dgm:prSet/>
      <dgm:spPr/>
      <dgm:t>
        <a:bodyPr/>
        <a:lstStyle/>
        <a:p>
          <a:endParaRPr lang="en-US"/>
        </a:p>
      </dgm:t>
    </dgm:pt>
    <dgm:pt modelId="{B8B6BD91-DE04-4D60-9D4D-1D40EB2C90F4}" type="sibTrans" cxnId="{560EDCB6-D490-4EF1-B065-9D849A0494EE}">
      <dgm:prSet/>
      <dgm:spPr/>
      <dgm:t>
        <a:bodyPr/>
        <a:lstStyle/>
        <a:p>
          <a:endParaRPr lang="en-US"/>
        </a:p>
      </dgm:t>
    </dgm:pt>
    <dgm:pt modelId="{6F832843-EB2E-4626-A9B0-F674C502EC5B}">
      <dgm:prSet/>
      <dgm:spPr>
        <a:effectLst/>
      </dgm:spPr>
      <dgm:t>
        <a:bodyPr/>
        <a:lstStyle/>
        <a:p>
          <a:r>
            <a:rPr lang="en-US" dirty="0"/>
            <a:t>Results &amp; Conclusion</a:t>
          </a:r>
        </a:p>
      </dgm:t>
    </dgm:pt>
    <dgm:pt modelId="{32ABF6CC-0A91-4FD1-9E51-F607B1755F1F}" type="parTrans" cxnId="{6F957F18-3E56-4DF8-B233-A7503A54575C}">
      <dgm:prSet/>
      <dgm:spPr/>
      <dgm:t>
        <a:bodyPr/>
        <a:lstStyle/>
        <a:p>
          <a:endParaRPr lang="en-US"/>
        </a:p>
      </dgm:t>
    </dgm:pt>
    <dgm:pt modelId="{44F8147C-C158-4248-A690-E130A56E942C}" type="sibTrans" cxnId="{6F957F18-3E56-4DF8-B233-A7503A54575C}">
      <dgm:prSet/>
      <dgm:spPr/>
      <dgm:t>
        <a:bodyPr/>
        <a:lstStyle/>
        <a:p>
          <a:endParaRPr lang="en-US"/>
        </a:p>
      </dgm:t>
    </dgm:pt>
    <dgm:pt modelId="{C454036F-A9D4-48DA-9ED0-5DD81983826B}">
      <dgm:prSet/>
      <dgm:spPr>
        <a:effectLst/>
      </dgm:spPr>
      <dgm:t>
        <a:bodyPr/>
        <a:lstStyle/>
        <a:p>
          <a:r>
            <a:rPr lang="en-US" dirty="0"/>
            <a:t>Further Improvements</a:t>
          </a:r>
        </a:p>
      </dgm:t>
    </dgm:pt>
    <dgm:pt modelId="{A30EAA48-031F-4536-9EF7-62FEAA29039A}" type="parTrans" cxnId="{20194C1A-77F4-4E86-BEA3-68A683D7691F}">
      <dgm:prSet/>
      <dgm:spPr/>
      <dgm:t>
        <a:bodyPr/>
        <a:lstStyle/>
        <a:p>
          <a:endParaRPr lang="en-US"/>
        </a:p>
      </dgm:t>
    </dgm:pt>
    <dgm:pt modelId="{BC442B75-90B7-4890-A927-03CBF4054198}" type="sibTrans" cxnId="{20194C1A-77F4-4E86-BEA3-68A683D7691F}">
      <dgm:prSet/>
      <dgm:spPr/>
      <dgm:t>
        <a:bodyPr/>
        <a:lstStyle/>
        <a:p>
          <a:endParaRPr lang="en-US"/>
        </a:p>
      </dgm:t>
    </dgm:pt>
    <dgm:pt modelId="{7FE310FB-DB64-B14C-8E9C-EF6543436C0A}" type="pres">
      <dgm:prSet presAssocID="{D786C63C-705D-4107-A2EE-5B3CF75F7905}" presName="Name0" presStyleCnt="0">
        <dgm:presLayoutVars>
          <dgm:dir/>
          <dgm:resizeHandles val="exact"/>
        </dgm:presLayoutVars>
      </dgm:prSet>
      <dgm:spPr/>
    </dgm:pt>
    <dgm:pt modelId="{BEF5761B-5B09-1D40-953A-DEFF890463D6}" type="pres">
      <dgm:prSet presAssocID="{669D09A9-5DCF-4EE0-A946-7E20C2F4D56B}" presName="node" presStyleLbl="node1" presStyleIdx="0" presStyleCnt="6">
        <dgm:presLayoutVars>
          <dgm:bulletEnabled val="1"/>
        </dgm:presLayoutVars>
      </dgm:prSet>
      <dgm:spPr>
        <a:prstGeom prst="roundRect">
          <a:avLst/>
        </a:prstGeom>
      </dgm:spPr>
    </dgm:pt>
    <dgm:pt modelId="{CE6D238A-823F-AC40-BA65-F38DEC7D18DC}" type="pres">
      <dgm:prSet presAssocID="{1CAF6ACB-C909-4501-A52E-ECA9B36F5B02}" presName="sibTrans" presStyleLbl="sibTrans1D1" presStyleIdx="0" presStyleCnt="5"/>
      <dgm:spPr/>
    </dgm:pt>
    <dgm:pt modelId="{361B0C9F-5E92-D947-86E5-277011925184}" type="pres">
      <dgm:prSet presAssocID="{1CAF6ACB-C909-4501-A52E-ECA9B36F5B02}" presName="connectorText" presStyleLbl="sibTrans1D1" presStyleIdx="0" presStyleCnt="5"/>
      <dgm:spPr/>
    </dgm:pt>
    <dgm:pt modelId="{637B03F8-DB3D-EC43-81B3-CB05BD9BA87D}" type="pres">
      <dgm:prSet presAssocID="{3B183BFB-9A94-479E-BCB8-D154E3C2AC4F}" presName="node" presStyleLbl="node1" presStyleIdx="1" presStyleCnt="6">
        <dgm:presLayoutVars>
          <dgm:bulletEnabled val="1"/>
        </dgm:presLayoutVars>
      </dgm:prSet>
      <dgm:spPr>
        <a:prstGeom prst="roundRect">
          <a:avLst/>
        </a:prstGeom>
      </dgm:spPr>
    </dgm:pt>
    <dgm:pt modelId="{F94B2489-F106-904E-8CFD-55CEA227D222}" type="pres">
      <dgm:prSet presAssocID="{460031CA-25CA-42B4-8B52-9BEEC2969A65}" presName="sibTrans" presStyleLbl="sibTrans1D1" presStyleIdx="1" presStyleCnt="5"/>
      <dgm:spPr/>
    </dgm:pt>
    <dgm:pt modelId="{7429E338-D688-B34B-9CAA-F07CAE873495}" type="pres">
      <dgm:prSet presAssocID="{460031CA-25CA-42B4-8B52-9BEEC2969A65}" presName="connectorText" presStyleLbl="sibTrans1D1" presStyleIdx="1" presStyleCnt="5"/>
      <dgm:spPr/>
    </dgm:pt>
    <dgm:pt modelId="{BDAC9AA6-B062-E640-AC61-F51E6B58E88D}" type="pres">
      <dgm:prSet presAssocID="{C2D224E9-92D3-4B4B-B374-86A2D1D7D318}" presName="node" presStyleLbl="node1" presStyleIdx="2" presStyleCnt="6">
        <dgm:presLayoutVars>
          <dgm:bulletEnabled val="1"/>
        </dgm:presLayoutVars>
      </dgm:prSet>
      <dgm:spPr>
        <a:prstGeom prst="roundRect">
          <a:avLst/>
        </a:prstGeom>
      </dgm:spPr>
    </dgm:pt>
    <dgm:pt modelId="{FABEE1F5-6AD7-064B-AB80-36D90ABA9D54}" type="pres">
      <dgm:prSet presAssocID="{F72019E9-61B1-4802-8728-7DF8D972554E}" presName="sibTrans" presStyleLbl="sibTrans1D1" presStyleIdx="2" presStyleCnt="5"/>
      <dgm:spPr/>
    </dgm:pt>
    <dgm:pt modelId="{5FE220A8-FB6D-D54A-A133-60CFC767D3B7}" type="pres">
      <dgm:prSet presAssocID="{F72019E9-61B1-4802-8728-7DF8D972554E}" presName="connectorText" presStyleLbl="sibTrans1D1" presStyleIdx="2" presStyleCnt="5"/>
      <dgm:spPr/>
    </dgm:pt>
    <dgm:pt modelId="{CD8855EC-D2B9-884C-A6CC-D8925B6BD2BE}" type="pres">
      <dgm:prSet presAssocID="{EFDA1D55-BF4B-42B6-8391-C1D466A9D361}" presName="node" presStyleLbl="node1" presStyleIdx="3" presStyleCnt="6" custLinFactNeighborX="-266" custLinFactNeighborY="98">
        <dgm:presLayoutVars>
          <dgm:bulletEnabled val="1"/>
        </dgm:presLayoutVars>
      </dgm:prSet>
      <dgm:spPr>
        <a:prstGeom prst="roundRect">
          <a:avLst/>
        </a:prstGeom>
      </dgm:spPr>
    </dgm:pt>
    <dgm:pt modelId="{9C894702-5A77-3F4B-A61E-E4962D1F840D}" type="pres">
      <dgm:prSet presAssocID="{B8B6BD91-DE04-4D60-9D4D-1D40EB2C90F4}" presName="sibTrans" presStyleLbl="sibTrans1D1" presStyleIdx="3" presStyleCnt="5"/>
      <dgm:spPr/>
    </dgm:pt>
    <dgm:pt modelId="{770B12EA-4FB1-1045-B473-8676AF9C55C5}" type="pres">
      <dgm:prSet presAssocID="{B8B6BD91-DE04-4D60-9D4D-1D40EB2C90F4}" presName="connectorText" presStyleLbl="sibTrans1D1" presStyleIdx="3" presStyleCnt="5"/>
      <dgm:spPr/>
    </dgm:pt>
    <dgm:pt modelId="{A9EB1516-0EA9-4C4A-91B7-D9E501D55A16}" type="pres">
      <dgm:prSet presAssocID="{6F832843-EB2E-4626-A9B0-F674C502EC5B}" presName="node" presStyleLbl="node1" presStyleIdx="4" presStyleCnt="6" custLinFactNeighborX="-575">
        <dgm:presLayoutVars>
          <dgm:bulletEnabled val="1"/>
        </dgm:presLayoutVars>
      </dgm:prSet>
      <dgm:spPr>
        <a:prstGeom prst="roundRect">
          <a:avLst/>
        </a:prstGeom>
      </dgm:spPr>
    </dgm:pt>
    <dgm:pt modelId="{C0851E2E-DA18-394B-A093-F1C7406A2B36}" type="pres">
      <dgm:prSet presAssocID="{44F8147C-C158-4248-A690-E130A56E942C}" presName="sibTrans" presStyleLbl="sibTrans1D1" presStyleIdx="4" presStyleCnt="5"/>
      <dgm:spPr/>
    </dgm:pt>
    <dgm:pt modelId="{7ED985E8-6EB8-0648-976D-F25F9C5BE848}" type="pres">
      <dgm:prSet presAssocID="{44F8147C-C158-4248-A690-E130A56E942C}" presName="connectorText" presStyleLbl="sibTrans1D1" presStyleIdx="4" presStyleCnt="5"/>
      <dgm:spPr/>
    </dgm:pt>
    <dgm:pt modelId="{22E97A90-0766-144C-9045-E6A092D5D2DA}" type="pres">
      <dgm:prSet presAssocID="{C454036F-A9D4-48DA-9ED0-5DD81983826B}" presName="node" presStyleLbl="node1" presStyleIdx="5" presStyleCnt="6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64003210-589C-D645-8725-FB1E8B1F960F}" type="presOf" srcId="{F72019E9-61B1-4802-8728-7DF8D972554E}" destId="{5FE220A8-FB6D-D54A-A133-60CFC767D3B7}" srcOrd="1" destOrd="0" presId="urn:microsoft.com/office/officeart/2016/7/layout/RepeatingBendingProcessNew"/>
    <dgm:cxn modelId="{6F957F18-3E56-4DF8-B233-A7503A54575C}" srcId="{D786C63C-705D-4107-A2EE-5B3CF75F7905}" destId="{6F832843-EB2E-4626-A9B0-F674C502EC5B}" srcOrd="4" destOrd="0" parTransId="{32ABF6CC-0A91-4FD1-9E51-F607B1755F1F}" sibTransId="{44F8147C-C158-4248-A690-E130A56E942C}"/>
    <dgm:cxn modelId="{E712A518-6F6D-0049-B592-571ECABD5189}" type="presOf" srcId="{B8B6BD91-DE04-4D60-9D4D-1D40EB2C90F4}" destId="{770B12EA-4FB1-1045-B473-8676AF9C55C5}" srcOrd="1" destOrd="0" presId="urn:microsoft.com/office/officeart/2016/7/layout/RepeatingBendingProcessNew"/>
    <dgm:cxn modelId="{20194C1A-77F4-4E86-BEA3-68A683D7691F}" srcId="{D786C63C-705D-4107-A2EE-5B3CF75F7905}" destId="{C454036F-A9D4-48DA-9ED0-5DD81983826B}" srcOrd="5" destOrd="0" parTransId="{A30EAA48-031F-4536-9EF7-62FEAA29039A}" sibTransId="{BC442B75-90B7-4890-A927-03CBF4054198}"/>
    <dgm:cxn modelId="{29A10C1C-345F-E141-9464-56061C0A4595}" type="presOf" srcId="{460031CA-25CA-42B4-8B52-9BEEC2969A65}" destId="{F94B2489-F106-904E-8CFD-55CEA227D222}" srcOrd="0" destOrd="0" presId="urn:microsoft.com/office/officeart/2016/7/layout/RepeatingBendingProcessNew"/>
    <dgm:cxn modelId="{5D632A1D-5E28-C042-A5F6-2CCACDC1E499}" type="presOf" srcId="{C454036F-A9D4-48DA-9ED0-5DD81983826B}" destId="{22E97A90-0766-144C-9045-E6A092D5D2DA}" srcOrd="0" destOrd="0" presId="urn:microsoft.com/office/officeart/2016/7/layout/RepeatingBendingProcessNew"/>
    <dgm:cxn modelId="{5471FC27-ABFD-4F29-B844-D0A4C5994DC3}" srcId="{D786C63C-705D-4107-A2EE-5B3CF75F7905}" destId="{3B183BFB-9A94-479E-BCB8-D154E3C2AC4F}" srcOrd="1" destOrd="0" parTransId="{F4E1EF89-EDEE-4803-B37D-231002AFBD7B}" sibTransId="{460031CA-25CA-42B4-8B52-9BEEC2969A65}"/>
    <dgm:cxn modelId="{BF94102B-2160-944A-8C0C-7B5A4C74EAC5}" type="presOf" srcId="{44F8147C-C158-4248-A690-E130A56E942C}" destId="{C0851E2E-DA18-394B-A093-F1C7406A2B36}" srcOrd="0" destOrd="0" presId="urn:microsoft.com/office/officeart/2016/7/layout/RepeatingBendingProcessNew"/>
    <dgm:cxn modelId="{6696683C-6493-437B-BABE-BD4D4B9549D3}" srcId="{D786C63C-705D-4107-A2EE-5B3CF75F7905}" destId="{669D09A9-5DCF-4EE0-A946-7E20C2F4D56B}" srcOrd="0" destOrd="0" parTransId="{60C11076-9824-4DFE-9846-31DC391CEB6D}" sibTransId="{1CAF6ACB-C909-4501-A52E-ECA9B36F5B02}"/>
    <dgm:cxn modelId="{E9AFFF3D-8334-454D-8006-1A4E42B8D12F}" type="presOf" srcId="{B8B6BD91-DE04-4D60-9D4D-1D40EB2C90F4}" destId="{9C894702-5A77-3F4B-A61E-E4962D1F840D}" srcOrd="0" destOrd="0" presId="urn:microsoft.com/office/officeart/2016/7/layout/RepeatingBendingProcessNew"/>
    <dgm:cxn modelId="{46532944-AD69-1940-8504-269F18F06643}" type="presOf" srcId="{F72019E9-61B1-4802-8728-7DF8D972554E}" destId="{FABEE1F5-6AD7-064B-AB80-36D90ABA9D54}" srcOrd="0" destOrd="0" presId="urn:microsoft.com/office/officeart/2016/7/layout/RepeatingBendingProcessNew"/>
    <dgm:cxn modelId="{BFCEDF69-B539-3641-A0E3-F2C392BEE555}" type="presOf" srcId="{C2D224E9-92D3-4B4B-B374-86A2D1D7D318}" destId="{BDAC9AA6-B062-E640-AC61-F51E6B58E88D}" srcOrd="0" destOrd="0" presId="urn:microsoft.com/office/officeart/2016/7/layout/RepeatingBendingProcessNew"/>
    <dgm:cxn modelId="{D6EDAD6E-AD88-6B44-A813-BB82D618559B}" type="presOf" srcId="{669D09A9-5DCF-4EE0-A946-7E20C2F4D56B}" destId="{BEF5761B-5B09-1D40-953A-DEFF890463D6}" srcOrd="0" destOrd="0" presId="urn:microsoft.com/office/officeart/2016/7/layout/RepeatingBendingProcessNew"/>
    <dgm:cxn modelId="{16B35476-DF0A-3747-927F-819715D50FFC}" type="presOf" srcId="{6F832843-EB2E-4626-A9B0-F674C502EC5B}" destId="{A9EB1516-0EA9-4C4A-91B7-D9E501D55A16}" srcOrd="0" destOrd="0" presId="urn:microsoft.com/office/officeart/2016/7/layout/RepeatingBendingProcessNew"/>
    <dgm:cxn modelId="{46AB2279-8E77-5342-930D-217EBC889D3E}" type="presOf" srcId="{460031CA-25CA-42B4-8B52-9BEEC2969A65}" destId="{7429E338-D688-B34B-9CAA-F07CAE873495}" srcOrd="1" destOrd="0" presId="urn:microsoft.com/office/officeart/2016/7/layout/RepeatingBendingProcessNew"/>
    <dgm:cxn modelId="{69EFA77A-5631-BF47-A7D2-57C1FC47B6E2}" type="presOf" srcId="{3B183BFB-9A94-479E-BCB8-D154E3C2AC4F}" destId="{637B03F8-DB3D-EC43-81B3-CB05BD9BA87D}" srcOrd="0" destOrd="0" presId="urn:microsoft.com/office/officeart/2016/7/layout/RepeatingBendingProcessNew"/>
    <dgm:cxn modelId="{A5AB0E7C-BE6A-B142-8153-E851D29BF3B8}" type="presOf" srcId="{D786C63C-705D-4107-A2EE-5B3CF75F7905}" destId="{7FE310FB-DB64-B14C-8E9C-EF6543436C0A}" srcOrd="0" destOrd="0" presId="urn:microsoft.com/office/officeart/2016/7/layout/RepeatingBendingProcessNew"/>
    <dgm:cxn modelId="{C724AB9D-BA55-DF43-BA11-CD99A0384152}" type="presOf" srcId="{44F8147C-C158-4248-A690-E130A56E942C}" destId="{7ED985E8-6EB8-0648-976D-F25F9C5BE848}" srcOrd="1" destOrd="0" presId="urn:microsoft.com/office/officeart/2016/7/layout/RepeatingBendingProcessNew"/>
    <dgm:cxn modelId="{560EDCB6-D490-4EF1-B065-9D849A0494EE}" srcId="{D786C63C-705D-4107-A2EE-5B3CF75F7905}" destId="{EFDA1D55-BF4B-42B6-8391-C1D466A9D361}" srcOrd="3" destOrd="0" parTransId="{8663520B-60DA-40A9-8201-E171A3FDDAF8}" sibTransId="{B8B6BD91-DE04-4D60-9D4D-1D40EB2C90F4}"/>
    <dgm:cxn modelId="{78FEB8BA-D746-C642-8722-ADB0B15C2D74}" type="presOf" srcId="{1CAF6ACB-C909-4501-A52E-ECA9B36F5B02}" destId="{CE6D238A-823F-AC40-BA65-F38DEC7D18DC}" srcOrd="0" destOrd="0" presId="urn:microsoft.com/office/officeart/2016/7/layout/RepeatingBendingProcessNew"/>
    <dgm:cxn modelId="{76E759DE-864A-9D4E-8099-25184666B942}" type="presOf" srcId="{EFDA1D55-BF4B-42B6-8391-C1D466A9D361}" destId="{CD8855EC-D2B9-884C-A6CC-D8925B6BD2BE}" srcOrd="0" destOrd="0" presId="urn:microsoft.com/office/officeart/2016/7/layout/RepeatingBendingProcessNew"/>
    <dgm:cxn modelId="{C07180E4-6C9B-974D-9CB5-BA867D504DEB}" type="presOf" srcId="{1CAF6ACB-C909-4501-A52E-ECA9B36F5B02}" destId="{361B0C9F-5E92-D947-86E5-277011925184}" srcOrd="1" destOrd="0" presId="urn:microsoft.com/office/officeart/2016/7/layout/RepeatingBendingProcessNew"/>
    <dgm:cxn modelId="{984255F3-E236-4117-A471-52DA39C19C26}" srcId="{D786C63C-705D-4107-A2EE-5B3CF75F7905}" destId="{C2D224E9-92D3-4B4B-B374-86A2D1D7D318}" srcOrd="2" destOrd="0" parTransId="{6D235094-F095-451A-A0AB-6FDE6B2CCA02}" sibTransId="{F72019E9-61B1-4802-8728-7DF8D972554E}"/>
    <dgm:cxn modelId="{AEB12BCD-FB27-3E4D-8668-34CB5BD702F0}" type="presParOf" srcId="{7FE310FB-DB64-B14C-8E9C-EF6543436C0A}" destId="{BEF5761B-5B09-1D40-953A-DEFF890463D6}" srcOrd="0" destOrd="0" presId="urn:microsoft.com/office/officeart/2016/7/layout/RepeatingBendingProcessNew"/>
    <dgm:cxn modelId="{BA654D94-58CE-8049-A7EE-4B9175F844C9}" type="presParOf" srcId="{7FE310FB-DB64-B14C-8E9C-EF6543436C0A}" destId="{CE6D238A-823F-AC40-BA65-F38DEC7D18DC}" srcOrd="1" destOrd="0" presId="urn:microsoft.com/office/officeart/2016/7/layout/RepeatingBendingProcessNew"/>
    <dgm:cxn modelId="{FE3974E5-377D-0B47-BBE9-73C54B6B1BF6}" type="presParOf" srcId="{CE6D238A-823F-AC40-BA65-F38DEC7D18DC}" destId="{361B0C9F-5E92-D947-86E5-277011925184}" srcOrd="0" destOrd="0" presId="urn:microsoft.com/office/officeart/2016/7/layout/RepeatingBendingProcessNew"/>
    <dgm:cxn modelId="{F9A7A651-5FD6-D641-AC90-0709DC7ECEEB}" type="presParOf" srcId="{7FE310FB-DB64-B14C-8E9C-EF6543436C0A}" destId="{637B03F8-DB3D-EC43-81B3-CB05BD9BA87D}" srcOrd="2" destOrd="0" presId="urn:microsoft.com/office/officeart/2016/7/layout/RepeatingBendingProcessNew"/>
    <dgm:cxn modelId="{CDA3DB1F-4F3B-5E4D-BF1E-7018E0C98C59}" type="presParOf" srcId="{7FE310FB-DB64-B14C-8E9C-EF6543436C0A}" destId="{F94B2489-F106-904E-8CFD-55CEA227D222}" srcOrd="3" destOrd="0" presId="urn:microsoft.com/office/officeart/2016/7/layout/RepeatingBendingProcessNew"/>
    <dgm:cxn modelId="{78B5B7D2-2432-EB4E-BDC3-D9B4C563BBE8}" type="presParOf" srcId="{F94B2489-F106-904E-8CFD-55CEA227D222}" destId="{7429E338-D688-B34B-9CAA-F07CAE873495}" srcOrd="0" destOrd="0" presId="urn:microsoft.com/office/officeart/2016/7/layout/RepeatingBendingProcessNew"/>
    <dgm:cxn modelId="{90EB1DF0-F58F-6B45-85FC-FF3E5FA36D36}" type="presParOf" srcId="{7FE310FB-DB64-B14C-8E9C-EF6543436C0A}" destId="{BDAC9AA6-B062-E640-AC61-F51E6B58E88D}" srcOrd="4" destOrd="0" presId="urn:microsoft.com/office/officeart/2016/7/layout/RepeatingBendingProcessNew"/>
    <dgm:cxn modelId="{56DB7418-E6A6-AB4C-B577-C70882D88E17}" type="presParOf" srcId="{7FE310FB-DB64-B14C-8E9C-EF6543436C0A}" destId="{FABEE1F5-6AD7-064B-AB80-36D90ABA9D54}" srcOrd="5" destOrd="0" presId="urn:microsoft.com/office/officeart/2016/7/layout/RepeatingBendingProcessNew"/>
    <dgm:cxn modelId="{73E216A0-824A-7947-A725-FE11BAC6EE82}" type="presParOf" srcId="{FABEE1F5-6AD7-064B-AB80-36D90ABA9D54}" destId="{5FE220A8-FB6D-D54A-A133-60CFC767D3B7}" srcOrd="0" destOrd="0" presId="urn:microsoft.com/office/officeart/2016/7/layout/RepeatingBendingProcessNew"/>
    <dgm:cxn modelId="{2823BAE2-5C7A-ED48-A9D4-5454E0BDCE38}" type="presParOf" srcId="{7FE310FB-DB64-B14C-8E9C-EF6543436C0A}" destId="{CD8855EC-D2B9-884C-A6CC-D8925B6BD2BE}" srcOrd="6" destOrd="0" presId="urn:microsoft.com/office/officeart/2016/7/layout/RepeatingBendingProcessNew"/>
    <dgm:cxn modelId="{7A462D3D-B98D-E94C-911C-ED466508BB30}" type="presParOf" srcId="{7FE310FB-DB64-B14C-8E9C-EF6543436C0A}" destId="{9C894702-5A77-3F4B-A61E-E4962D1F840D}" srcOrd="7" destOrd="0" presId="urn:microsoft.com/office/officeart/2016/7/layout/RepeatingBendingProcessNew"/>
    <dgm:cxn modelId="{7FA28658-D45D-7845-A2EF-CDB35440CC23}" type="presParOf" srcId="{9C894702-5A77-3F4B-A61E-E4962D1F840D}" destId="{770B12EA-4FB1-1045-B473-8676AF9C55C5}" srcOrd="0" destOrd="0" presId="urn:microsoft.com/office/officeart/2016/7/layout/RepeatingBendingProcessNew"/>
    <dgm:cxn modelId="{ABFC2C03-8C31-5B4C-8EAB-36C7971C0048}" type="presParOf" srcId="{7FE310FB-DB64-B14C-8E9C-EF6543436C0A}" destId="{A9EB1516-0EA9-4C4A-91B7-D9E501D55A16}" srcOrd="8" destOrd="0" presId="urn:microsoft.com/office/officeart/2016/7/layout/RepeatingBendingProcessNew"/>
    <dgm:cxn modelId="{03ACFAE2-F947-B144-B788-AB34987CABE5}" type="presParOf" srcId="{7FE310FB-DB64-B14C-8E9C-EF6543436C0A}" destId="{C0851E2E-DA18-394B-A093-F1C7406A2B36}" srcOrd="9" destOrd="0" presId="urn:microsoft.com/office/officeart/2016/7/layout/RepeatingBendingProcessNew"/>
    <dgm:cxn modelId="{4D77E74D-7652-8C45-81D5-3CC2BB9900E4}" type="presParOf" srcId="{C0851E2E-DA18-394B-A093-F1C7406A2B36}" destId="{7ED985E8-6EB8-0648-976D-F25F9C5BE848}" srcOrd="0" destOrd="0" presId="urn:microsoft.com/office/officeart/2016/7/layout/RepeatingBendingProcessNew"/>
    <dgm:cxn modelId="{EA170070-6C3F-3D43-95B6-4B28B9B6B396}" type="presParOf" srcId="{7FE310FB-DB64-B14C-8E9C-EF6543436C0A}" destId="{22E97A90-0766-144C-9045-E6A092D5D2DA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F720D1-138C-7349-ABAC-EECC5D89F3AE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E5E2D958-B9AC-BB4D-8669-3C1E563F3D51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/>
            <a:t>Linear Regression</a:t>
          </a:r>
          <a:endParaRPr lang="en-GB" dirty="0"/>
        </a:p>
      </dgm:t>
    </dgm:pt>
    <dgm:pt modelId="{6C2D021A-3A03-8240-957B-8271714DF0DF}" type="parTrans" cxnId="{C4EAE2D0-ED35-114E-B891-AD4D13123FD5}">
      <dgm:prSet/>
      <dgm:spPr/>
      <dgm:t>
        <a:bodyPr/>
        <a:lstStyle/>
        <a:p>
          <a:endParaRPr lang="en-GB"/>
        </a:p>
      </dgm:t>
    </dgm:pt>
    <dgm:pt modelId="{5F229188-CA87-424B-A955-B8167AC167B2}" type="sibTrans" cxnId="{C4EAE2D0-ED35-114E-B891-AD4D13123FD5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318DF580-A53E-A446-AD69-9FD2786DC86B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Additional of New Data sets related to Race, Age, and Gender.</a:t>
          </a:r>
        </a:p>
      </dgm:t>
    </dgm:pt>
    <dgm:pt modelId="{B8F489B8-FB92-7B4C-AC93-AADF07E2E33F}" type="parTrans" cxnId="{4531A701-3A53-744A-A4D9-B52816FA74E6}">
      <dgm:prSet/>
      <dgm:spPr/>
      <dgm:t>
        <a:bodyPr/>
        <a:lstStyle/>
        <a:p>
          <a:endParaRPr lang="en-GB"/>
        </a:p>
      </dgm:t>
    </dgm:pt>
    <dgm:pt modelId="{0649CC4D-6B5B-2E45-A6F4-4A6FAEF29FBD}" type="sibTrans" cxnId="{4531A701-3A53-744A-A4D9-B52816FA74E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30B53938-C724-1C4D-B7E6-EEEA4E23F3A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Stepwise Selection Method (Bidirectional)</a:t>
          </a:r>
        </a:p>
      </dgm:t>
    </dgm:pt>
    <dgm:pt modelId="{A41529CD-7D1F-4143-BFF6-5F071B2C0B7B}" type="parTrans" cxnId="{F643772B-85A3-7048-BFB9-6BFF54B8D5EF}">
      <dgm:prSet/>
      <dgm:spPr/>
      <dgm:t>
        <a:bodyPr/>
        <a:lstStyle/>
        <a:p>
          <a:endParaRPr lang="en-GB"/>
        </a:p>
      </dgm:t>
    </dgm:pt>
    <dgm:pt modelId="{8F5AE8B4-C170-584B-9BC2-912C6BC8D29D}" type="sibTrans" cxnId="{F643772B-85A3-7048-BFB9-6BFF54B8D5EF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8D1900ED-CE20-AC4E-B065-D423A659A485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Final Linear Regression</a:t>
          </a:r>
        </a:p>
      </dgm:t>
    </dgm:pt>
    <dgm:pt modelId="{D3D4BFC2-70F9-F643-B210-C4641C99282E}" type="parTrans" cxnId="{EA7A530B-C593-FE4F-A8FE-7456CCA5E346}">
      <dgm:prSet/>
      <dgm:spPr/>
      <dgm:t>
        <a:bodyPr/>
        <a:lstStyle/>
        <a:p>
          <a:endParaRPr lang="en-GB"/>
        </a:p>
      </dgm:t>
    </dgm:pt>
    <dgm:pt modelId="{CCFA7910-FE09-A44F-93C5-46E15668F4F4}" type="sibTrans" cxnId="{EA7A530B-C593-FE4F-A8FE-7456CCA5E346}">
      <dgm:prSet/>
      <dgm:spPr/>
      <dgm:t>
        <a:bodyPr/>
        <a:lstStyle/>
        <a:p>
          <a:endParaRPr lang="en-GB"/>
        </a:p>
      </dgm:t>
    </dgm:pt>
    <dgm:pt modelId="{47910EFD-43E8-C140-A4E8-09E313D1B014}" type="pres">
      <dgm:prSet presAssocID="{A9F720D1-138C-7349-ABAC-EECC5D89F3AE}" presName="Name0" presStyleCnt="0">
        <dgm:presLayoutVars>
          <dgm:dir/>
          <dgm:resizeHandles val="exact"/>
        </dgm:presLayoutVars>
      </dgm:prSet>
      <dgm:spPr/>
    </dgm:pt>
    <dgm:pt modelId="{7E6D9F28-BD9A-114C-B2BD-D6AC5AB84821}" type="pres">
      <dgm:prSet presAssocID="{E5E2D958-B9AC-BB4D-8669-3C1E563F3D51}" presName="node" presStyleLbl="node1" presStyleIdx="0" presStyleCnt="4" custLinFactY="-2014" custLinFactNeighborX="-572" custLinFactNeighborY="-100000">
        <dgm:presLayoutVars>
          <dgm:bulletEnabled val="1"/>
        </dgm:presLayoutVars>
      </dgm:prSet>
      <dgm:spPr/>
    </dgm:pt>
    <dgm:pt modelId="{E3AE2101-2013-3B4D-8C95-69A6DB1AEEC7}" type="pres">
      <dgm:prSet presAssocID="{5F229188-CA87-424B-A955-B8167AC167B2}" presName="sibTrans" presStyleLbl="sibTrans2D1" presStyleIdx="0" presStyleCnt="3"/>
      <dgm:spPr/>
    </dgm:pt>
    <dgm:pt modelId="{22C6E0BD-5AE1-DC46-91B0-B8A940490BF7}" type="pres">
      <dgm:prSet presAssocID="{5F229188-CA87-424B-A955-B8167AC167B2}" presName="connectorText" presStyleLbl="sibTrans2D1" presStyleIdx="0" presStyleCnt="3"/>
      <dgm:spPr/>
    </dgm:pt>
    <dgm:pt modelId="{5AA5027B-5E9B-4247-AD0F-DC2BD7C7E6A8}" type="pres">
      <dgm:prSet presAssocID="{318DF580-A53E-A446-AD69-9FD2786DC86B}" presName="node" presStyleLbl="node1" presStyleIdx="1" presStyleCnt="4" custLinFactNeighborX="-1191" custLinFactNeighborY="-29289">
        <dgm:presLayoutVars>
          <dgm:bulletEnabled val="1"/>
        </dgm:presLayoutVars>
      </dgm:prSet>
      <dgm:spPr/>
    </dgm:pt>
    <dgm:pt modelId="{D67B162D-A2DC-0A48-8936-87F540208C24}" type="pres">
      <dgm:prSet presAssocID="{0649CC4D-6B5B-2E45-A6F4-4A6FAEF29FBD}" presName="sibTrans" presStyleLbl="sibTrans2D1" presStyleIdx="1" presStyleCnt="3"/>
      <dgm:spPr/>
    </dgm:pt>
    <dgm:pt modelId="{6BC26A07-991F-384C-8699-F8AD577E0B41}" type="pres">
      <dgm:prSet presAssocID="{0649CC4D-6B5B-2E45-A6F4-4A6FAEF29FBD}" presName="connectorText" presStyleLbl="sibTrans2D1" presStyleIdx="1" presStyleCnt="3"/>
      <dgm:spPr/>
    </dgm:pt>
    <dgm:pt modelId="{DC3034D1-DC66-F941-A8C2-197800E8392C}" type="pres">
      <dgm:prSet presAssocID="{30B53938-C724-1C4D-B7E6-EEEA4E23F3A9}" presName="node" presStyleLbl="node1" presStyleIdx="2" presStyleCnt="4" custLinFactNeighborX="-1809" custLinFactNeighborY="20390">
        <dgm:presLayoutVars>
          <dgm:bulletEnabled val="1"/>
        </dgm:presLayoutVars>
      </dgm:prSet>
      <dgm:spPr/>
    </dgm:pt>
    <dgm:pt modelId="{E75C3460-DC4C-E54D-90CE-923DAC2A60DB}" type="pres">
      <dgm:prSet presAssocID="{8F5AE8B4-C170-584B-9BC2-912C6BC8D29D}" presName="sibTrans" presStyleLbl="sibTrans2D1" presStyleIdx="2" presStyleCnt="3"/>
      <dgm:spPr/>
    </dgm:pt>
    <dgm:pt modelId="{F11735E8-1BBA-474A-8779-E6AA948F2C97}" type="pres">
      <dgm:prSet presAssocID="{8F5AE8B4-C170-584B-9BC2-912C6BC8D29D}" presName="connectorText" presStyleLbl="sibTrans2D1" presStyleIdx="2" presStyleCnt="3"/>
      <dgm:spPr/>
    </dgm:pt>
    <dgm:pt modelId="{4B393AB1-720C-6047-99F5-CCC63FA4408C}" type="pres">
      <dgm:prSet presAssocID="{8D1900ED-CE20-AC4E-B065-D423A659A485}" presName="node" presStyleLbl="node1" presStyleIdx="3" presStyleCnt="4" custLinFactNeighborX="1325" custLinFactNeighborY="95482">
        <dgm:presLayoutVars>
          <dgm:bulletEnabled val="1"/>
        </dgm:presLayoutVars>
      </dgm:prSet>
      <dgm:spPr/>
    </dgm:pt>
  </dgm:ptLst>
  <dgm:cxnLst>
    <dgm:cxn modelId="{4531A701-3A53-744A-A4D9-B52816FA74E6}" srcId="{A9F720D1-138C-7349-ABAC-EECC5D89F3AE}" destId="{318DF580-A53E-A446-AD69-9FD2786DC86B}" srcOrd="1" destOrd="0" parTransId="{B8F489B8-FB92-7B4C-AC93-AADF07E2E33F}" sibTransId="{0649CC4D-6B5B-2E45-A6F4-4A6FAEF29FBD}"/>
    <dgm:cxn modelId="{EA7A530B-C593-FE4F-A8FE-7456CCA5E346}" srcId="{A9F720D1-138C-7349-ABAC-EECC5D89F3AE}" destId="{8D1900ED-CE20-AC4E-B065-D423A659A485}" srcOrd="3" destOrd="0" parTransId="{D3D4BFC2-70F9-F643-B210-C4641C99282E}" sibTransId="{CCFA7910-FE09-A44F-93C5-46E15668F4F4}"/>
    <dgm:cxn modelId="{959EAB27-2BD3-864E-A413-3C3140DAA379}" type="presOf" srcId="{E5E2D958-B9AC-BB4D-8669-3C1E563F3D51}" destId="{7E6D9F28-BD9A-114C-B2BD-D6AC5AB84821}" srcOrd="0" destOrd="0" presId="urn:microsoft.com/office/officeart/2005/8/layout/process1"/>
    <dgm:cxn modelId="{BA761A29-0D0E-BE42-A528-DDB0A92123D9}" type="presOf" srcId="{8D1900ED-CE20-AC4E-B065-D423A659A485}" destId="{4B393AB1-720C-6047-99F5-CCC63FA4408C}" srcOrd="0" destOrd="0" presId="urn:microsoft.com/office/officeart/2005/8/layout/process1"/>
    <dgm:cxn modelId="{F643772B-85A3-7048-BFB9-6BFF54B8D5EF}" srcId="{A9F720D1-138C-7349-ABAC-EECC5D89F3AE}" destId="{30B53938-C724-1C4D-B7E6-EEEA4E23F3A9}" srcOrd="2" destOrd="0" parTransId="{A41529CD-7D1F-4143-BFF6-5F071B2C0B7B}" sibTransId="{8F5AE8B4-C170-584B-9BC2-912C6BC8D29D}"/>
    <dgm:cxn modelId="{5A08F12F-6C9F-7443-B4C9-F9A3E98ED1FF}" type="presOf" srcId="{0649CC4D-6B5B-2E45-A6F4-4A6FAEF29FBD}" destId="{D67B162D-A2DC-0A48-8936-87F540208C24}" srcOrd="0" destOrd="0" presId="urn:microsoft.com/office/officeart/2005/8/layout/process1"/>
    <dgm:cxn modelId="{A4E40235-D4A8-594F-9757-91D17BE6D923}" type="presOf" srcId="{30B53938-C724-1C4D-B7E6-EEEA4E23F3A9}" destId="{DC3034D1-DC66-F941-A8C2-197800E8392C}" srcOrd="0" destOrd="0" presId="urn:microsoft.com/office/officeart/2005/8/layout/process1"/>
    <dgm:cxn modelId="{98745E59-9A13-7F45-AC64-A767FB98063E}" type="presOf" srcId="{A9F720D1-138C-7349-ABAC-EECC5D89F3AE}" destId="{47910EFD-43E8-C140-A4E8-09E313D1B014}" srcOrd="0" destOrd="0" presId="urn:microsoft.com/office/officeart/2005/8/layout/process1"/>
    <dgm:cxn modelId="{AB99EF95-E885-9A4F-8681-8BEBF380CF43}" type="presOf" srcId="{8F5AE8B4-C170-584B-9BC2-912C6BC8D29D}" destId="{E75C3460-DC4C-E54D-90CE-923DAC2A60DB}" srcOrd="0" destOrd="0" presId="urn:microsoft.com/office/officeart/2005/8/layout/process1"/>
    <dgm:cxn modelId="{C3F63E9E-A15F-3045-AF5E-E28B3906047E}" type="presOf" srcId="{0649CC4D-6B5B-2E45-A6F4-4A6FAEF29FBD}" destId="{6BC26A07-991F-384C-8699-F8AD577E0B41}" srcOrd="1" destOrd="0" presId="urn:microsoft.com/office/officeart/2005/8/layout/process1"/>
    <dgm:cxn modelId="{55AEEAA8-4E84-4446-A718-88C642940D1F}" type="presOf" srcId="{5F229188-CA87-424B-A955-B8167AC167B2}" destId="{22C6E0BD-5AE1-DC46-91B0-B8A940490BF7}" srcOrd="1" destOrd="0" presId="urn:microsoft.com/office/officeart/2005/8/layout/process1"/>
    <dgm:cxn modelId="{434E10C3-C18E-3F4B-84E0-48E79F57C477}" type="presOf" srcId="{8F5AE8B4-C170-584B-9BC2-912C6BC8D29D}" destId="{F11735E8-1BBA-474A-8779-E6AA948F2C97}" srcOrd="1" destOrd="0" presId="urn:microsoft.com/office/officeart/2005/8/layout/process1"/>
    <dgm:cxn modelId="{5850A7C3-D526-664F-A244-D5A61E69374D}" type="presOf" srcId="{318DF580-A53E-A446-AD69-9FD2786DC86B}" destId="{5AA5027B-5E9B-4247-AD0F-DC2BD7C7E6A8}" srcOrd="0" destOrd="0" presId="urn:microsoft.com/office/officeart/2005/8/layout/process1"/>
    <dgm:cxn modelId="{C4EAE2D0-ED35-114E-B891-AD4D13123FD5}" srcId="{A9F720D1-138C-7349-ABAC-EECC5D89F3AE}" destId="{E5E2D958-B9AC-BB4D-8669-3C1E563F3D51}" srcOrd="0" destOrd="0" parTransId="{6C2D021A-3A03-8240-957B-8271714DF0DF}" sibTransId="{5F229188-CA87-424B-A955-B8167AC167B2}"/>
    <dgm:cxn modelId="{BB6F04F4-02D6-5D47-8D28-92B1C6F4C6DB}" type="presOf" srcId="{5F229188-CA87-424B-A955-B8167AC167B2}" destId="{E3AE2101-2013-3B4D-8C95-69A6DB1AEEC7}" srcOrd="0" destOrd="0" presId="urn:microsoft.com/office/officeart/2005/8/layout/process1"/>
    <dgm:cxn modelId="{9CA3775B-4F87-BC48-AA6E-C0B63E835586}" type="presParOf" srcId="{47910EFD-43E8-C140-A4E8-09E313D1B014}" destId="{7E6D9F28-BD9A-114C-B2BD-D6AC5AB84821}" srcOrd="0" destOrd="0" presId="urn:microsoft.com/office/officeart/2005/8/layout/process1"/>
    <dgm:cxn modelId="{772603F3-A90A-F440-89CD-B74A80F3B86E}" type="presParOf" srcId="{47910EFD-43E8-C140-A4E8-09E313D1B014}" destId="{E3AE2101-2013-3B4D-8C95-69A6DB1AEEC7}" srcOrd="1" destOrd="0" presId="urn:microsoft.com/office/officeart/2005/8/layout/process1"/>
    <dgm:cxn modelId="{7F75C51D-6D6C-6A41-8F6C-81D3930A8E3E}" type="presParOf" srcId="{E3AE2101-2013-3B4D-8C95-69A6DB1AEEC7}" destId="{22C6E0BD-5AE1-DC46-91B0-B8A940490BF7}" srcOrd="0" destOrd="0" presId="urn:microsoft.com/office/officeart/2005/8/layout/process1"/>
    <dgm:cxn modelId="{E116AF75-09DE-1F45-BA10-D451E122558A}" type="presParOf" srcId="{47910EFD-43E8-C140-A4E8-09E313D1B014}" destId="{5AA5027B-5E9B-4247-AD0F-DC2BD7C7E6A8}" srcOrd="2" destOrd="0" presId="urn:microsoft.com/office/officeart/2005/8/layout/process1"/>
    <dgm:cxn modelId="{F532C8C2-46DF-CF48-8221-3C7975022910}" type="presParOf" srcId="{47910EFD-43E8-C140-A4E8-09E313D1B014}" destId="{D67B162D-A2DC-0A48-8936-87F540208C24}" srcOrd="3" destOrd="0" presId="urn:microsoft.com/office/officeart/2005/8/layout/process1"/>
    <dgm:cxn modelId="{72DD1468-9116-664B-B9F6-5A1B2422FCC7}" type="presParOf" srcId="{D67B162D-A2DC-0A48-8936-87F540208C24}" destId="{6BC26A07-991F-384C-8699-F8AD577E0B41}" srcOrd="0" destOrd="0" presId="urn:microsoft.com/office/officeart/2005/8/layout/process1"/>
    <dgm:cxn modelId="{B3315F1B-95AC-564F-AD92-544F625F2D3E}" type="presParOf" srcId="{47910EFD-43E8-C140-A4E8-09E313D1B014}" destId="{DC3034D1-DC66-F941-A8C2-197800E8392C}" srcOrd="4" destOrd="0" presId="urn:microsoft.com/office/officeart/2005/8/layout/process1"/>
    <dgm:cxn modelId="{87A2E833-1C7B-FC47-8C2C-BEF3887224FE}" type="presParOf" srcId="{47910EFD-43E8-C140-A4E8-09E313D1B014}" destId="{E75C3460-DC4C-E54D-90CE-923DAC2A60DB}" srcOrd="5" destOrd="0" presId="urn:microsoft.com/office/officeart/2005/8/layout/process1"/>
    <dgm:cxn modelId="{06F57C12-617D-EF48-B275-1D2D047C0320}" type="presParOf" srcId="{E75C3460-DC4C-E54D-90CE-923DAC2A60DB}" destId="{F11735E8-1BBA-474A-8779-E6AA948F2C97}" srcOrd="0" destOrd="0" presId="urn:microsoft.com/office/officeart/2005/8/layout/process1"/>
    <dgm:cxn modelId="{86C8F9F1-69E5-9446-AC7E-9074D364157D}" type="presParOf" srcId="{47910EFD-43E8-C140-A4E8-09E313D1B014}" destId="{4B393AB1-720C-6047-99F5-CCC63FA4408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D238A-823F-AC40-BA65-F38DEC7D18DC}">
      <dsp:nvSpPr>
        <dsp:cNvPr id="0" name=""/>
        <dsp:cNvSpPr/>
      </dsp:nvSpPr>
      <dsp:spPr>
        <a:xfrm>
          <a:off x="2291168" y="1176919"/>
          <a:ext cx="4953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5385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25711" y="1220009"/>
        <a:ext cx="26299" cy="5259"/>
      </dsp:txXfrm>
    </dsp:sp>
    <dsp:sp modelId="{BEF5761B-5B09-1D40-953A-DEFF890463D6}">
      <dsp:nvSpPr>
        <dsp:cNvPr id="0" name=""/>
        <dsp:cNvSpPr/>
      </dsp:nvSpPr>
      <dsp:spPr>
        <a:xfrm>
          <a:off x="6075" y="536571"/>
          <a:ext cx="2286892" cy="13721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060" tIns="117626" rIns="112060" bIns="11762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Overview</a:t>
          </a:r>
        </a:p>
      </dsp:txBody>
      <dsp:txXfrm>
        <a:off x="73057" y="603553"/>
        <a:ext cx="2152928" cy="1238171"/>
      </dsp:txXfrm>
    </dsp:sp>
    <dsp:sp modelId="{F94B2489-F106-904E-8CFD-55CEA227D222}">
      <dsp:nvSpPr>
        <dsp:cNvPr id="0" name=""/>
        <dsp:cNvSpPr/>
      </dsp:nvSpPr>
      <dsp:spPr>
        <a:xfrm>
          <a:off x="5104046" y="1176919"/>
          <a:ext cx="4953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5385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38589" y="1220009"/>
        <a:ext cx="26299" cy="5259"/>
      </dsp:txXfrm>
    </dsp:sp>
    <dsp:sp modelId="{637B03F8-DB3D-EC43-81B3-CB05BD9BA87D}">
      <dsp:nvSpPr>
        <dsp:cNvPr id="0" name=""/>
        <dsp:cNvSpPr/>
      </dsp:nvSpPr>
      <dsp:spPr>
        <a:xfrm>
          <a:off x="2818953" y="536571"/>
          <a:ext cx="2286892" cy="13721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060" tIns="117626" rIns="112060" bIns="11762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Scope of Project</a:t>
          </a:r>
        </a:p>
      </dsp:txBody>
      <dsp:txXfrm>
        <a:off x="2885935" y="603553"/>
        <a:ext cx="2152928" cy="1238171"/>
      </dsp:txXfrm>
    </dsp:sp>
    <dsp:sp modelId="{FABEE1F5-6AD7-064B-AB80-36D90ABA9D54}">
      <dsp:nvSpPr>
        <dsp:cNvPr id="0" name=""/>
        <dsp:cNvSpPr/>
      </dsp:nvSpPr>
      <dsp:spPr>
        <a:xfrm>
          <a:off x="1143446" y="1906907"/>
          <a:ext cx="5631831" cy="496730"/>
        </a:xfrm>
        <a:custGeom>
          <a:avLst/>
          <a:gdLst/>
          <a:ahLst/>
          <a:cxnLst/>
          <a:rect l="0" t="0" r="0" b="0"/>
          <a:pathLst>
            <a:path>
              <a:moveTo>
                <a:pt x="5631831" y="0"/>
              </a:moveTo>
              <a:lnTo>
                <a:pt x="5631831" y="265465"/>
              </a:lnTo>
              <a:lnTo>
                <a:pt x="0" y="265465"/>
              </a:lnTo>
              <a:lnTo>
                <a:pt x="0" y="49673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17950" y="2152642"/>
        <a:ext cx="282823" cy="5259"/>
      </dsp:txXfrm>
    </dsp:sp>
    <dsp:sp modelId="{BDAC9AA6-B062-E640-AC61-F51E6B58E88D}">
      <dsp:nvSpPr>
        <dsp:cNvPr id="0" name=""/>
        <dsp:cNvSpPr/>
      </dsp:nvSpPr>
      <dsp:spPr>
        <a:xfrm>
          <a:off x="5631831" y="536571"/>
          <a:ext cx="2286892" cy="13721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060" tIns="117626" rIns="112060" bIns="11762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Exploratory Data Analysis (EDA)</a:t>
          </a:r>
        </a:p>
      </dsp:txBody>
      <dsp:txXfrm>
        <a:off x="5698813" y="603553"/>
        <a:ext cx="2152928" cy="1238171"/>
      </dsp:txXfrm>
    </dsp:sp>
    <dsp:sp modelId="{9C894702-5A77-3F4B-A61E-E4962D1F840D}">
      <dsp:nvSpPr>
        <dsp:cNvPr id="0" name=""/>
        <dsp:cNvSpPr/>
      </dsp:nvSpPr>
      <dsp:spPr>
        <a:xfrm>
          <a:off x="2285092" y="3075040"/>
          <a:ext cx="4883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7064"/>
              </a:moveTo>
              <a:lnTo>
                <a:pt x="261255" y="47064"/>
              </a:lnTo>
              <a:lnTo>
                <a:pt x="261255" y="45720"/>
              </a:lnTo>
              <a:lnTo>
                <a:pt x="488310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6275" y="3118130"/>
        <a:ext cx="25945" cy="5259"/>
      </dsp:txXfrm>
    </dsp:sp>
    <dsp:sp modelId="{CD8855EC-D2B9-884C-A6CC-D8925B6BD2BE}">
      <dsp:nvSpPr>
        <dsp:cNvPr id="0" name=""/>
        <dsp:cNvSpPr/>
      </dsp:nvSpPr>
      <dsp:spPr>
        <a:xfrm>
          <a:off x="0" y="2436037"/>
          <a:ext cx="2286892" cy="13721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060" tIns="117626" rIns="112060" bIns="11762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Application to Analytical Methods</a:t>
          </a:r>
        </a:p>
      </dsp:txBody>
      <dsp:txXfrm>
        <a:off x="66982" y="2503019"/>
        <a:ext cx="2152928" cy="1238171"/>
      </dsp:txXfrm>
    </dsp:sp>
    <dsp:sp modelId="{C0851E2E-DA18-394B-A093-F1C7406A2B36}">
      <dsp:nvSpPr>
        <dsp:cNvPr id="0" name=""/>
        <dsp:cNvSpPr/>
      </dsp:nvSpPr>
      <dsp:spPr>
        <a:xfrm>
          <a:off x="5090896" y="3075040"/>
          <a:ext cx="5085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8535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31685" y="3118130"/>
        <a:ext cx="26956" cy="5259"/>
      </dsp:txXfrm>
    </dsp:sp>
    <dsp:sp modelId="{A9EB1516-0EA9-4C4A-91B7-D9E501D55A16}">
      <dsp:nvSpPr>
        <dsp:cNvPr id="0" name=""/>
        <dsp:cNvSpPr/>
      </dsp:nvSpPr>
      <dsp:spPr>
        <a:xfrm>
          <a:off x="2805803" y="2434692"/>
          <a:ext cx="2286892" cy="13721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060" tIns="117626" rIns="112060" bIns="11762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Results &amp; Conclusion</a:t>
          </a:r>
        </a:p>
      </dsp:txBody>
      <dsp:txXfrm>
        <a:off x="2872785" y="2501674"/>
        <a:ext cx="2152928" cy="1238171"/>
      </dsp:txXfrm>
    </dsp:sp>
    <dsp:sp modelId="{22E97A90-0766-144C-9045-E6A092D5D2DA}">
      <dsp:nvSpPr>
        <dsp:cNvPr id="0" name=""/>
        <dsp:cNvSpPr/>
      </dsp:nvSpPr>
      <dsp:spPr>
        <a:xfrm>
          <a:off x="5631831" y="2434692"/>
          <a:ext cx="2286892" cy="13721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060" tIns="117626" rIns="112060" bIns="11762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Further Improvements</a:t>
          </a:r>
        </a:p>
      </dsp:txBody>
      <dsp:txXfrm>
        <a:off x="5698813" y="2501674"/>
        <a:ext cx="2152928" cy="12381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D9F28-BD9A-114C-B2BD-D6AC5AB84821}">
      <dsp:nvSpPr>
        <dsp:cNvPr id="0" name=""/>
        <dsp:cNvSpPr/>
      </dsp:nvSpPr>
      <dsp:spPr>
        <a:xfrm>
          <a:off x="0" y="9529"/>
          <a:ext cx="1581224" cy="1482397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Linear Regression</a:t>
          </a:r>
          <a:endParaRPr lang="en-GB" sz="1800" kern="1200" dirty="0"/>
        </a:p>
      </dsp:txBody>
      <dsp:txXfrm>
        <a:off x="43418" y="52947"/>
        <a:ext cx="1494388" cy="1395561"/>
      </dsp:txXfrm>
    </dsp:sp>
    <dsp:sp modelId="{E3AE2101-2013-3B4D-8C95-69A6DB1AEEC7}">
      <dsp:nvSpPr>
        <dsp:cNvPr id="0" name=""/>
        <dsp:cNvSpPr/>
      </dsp:nvSpPr>
      <dsp:spPr>
        <a:xfrm rot="1560356">
          <a:off x="1719602" y="1098293"/>
          <a:ext cx="370675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1725232" y="1152343"/>
        <a:ext cx="259473" cy="235285"/>
      </dsp:txXfrm>
    </dsp:sp>
    <dsp:sp modelId="{5AA5027B-5E9B-4247-AD0F-DC2BD7C7E6A8}">
      <dsp:nvSpPr>
        <dsp:cNvPr id="0" name=""/>
        <dsp:cNvSpPr/>
      </dsp:nvSpPr>
      <dsp:spPr>
        <a:xfrm>
          <a:off x="2209797" y="1087603"/>
          <a:ext cx="1581224" cy="1482397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Additional of New Data sets related to Race, Age, and Gender.</a:t>
          </a:r>
        </a:p>
      </dsp:txBody>
      <dsp:txXfrm>
        <a:off x="2253215" y="1131021"/>
        <a:ext cx="1494388" cy="1395561"/>
      </dsp:txXfrm>
    </dsp:sp>
    <dsp:sp modelId="{D67B162D-A2DC-0A48-8936-87F540208C24}">
      <dsp:nvSpPr>
        <dsp:cNvPr id="0" name=""/>
        <dsp:cNvSpPr/>
      </dsp:nvSpPr>
      <dsp:spPr>
        <a:xfrm rot="1105871">
          <a:off x="3939160" y="2004092"/>
          <a:ext cx="351161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3941862" y="2065867"/>
        <a:ext cx="245813" cy="235285"/>
      </dsp:txXfrm>
    </dsp:sp>
    <dsp:sp modelId="{DC3034D1-DC66-F941-A8C2-197800E8392C}">
      <dsp:nvSpPr>
        <dsp:cNvPr id="0" name=""/>
        <dsp:cNvSpPr/>
      </dsp:nvSpPr>
      <dsp:spPr>
        <a:xfrm>
          <a:off x="4419603" y="1824043"/>
          <a:ext cx="1581224" cy="1482397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Stepwise Selection Method (Bidirectional)</a:t>
          </a:r>
        </a:p>
      </dsp:txBody>
      <dsp:txXfrm>
        <a:off x="4463021" y="1867461"/>
        <a:ext cx="1494388" cy="1395561"/>
      </dsp:txXfrm>
    </dsp:sp>
    <dsp:sp modelId="{E75C3460-DC4C-E54D-90CE-923DAC2A60DB}">
      <dsp:nvSpPr>
        <dsp:cNvPr id="0" name=""/>
        <dsp:cNvSpPr/>
      </dsp:nvSpPr>
      <dsp:spPr>
        <a:xfrm rot="1592392">
          <a:off x="6142502" y="2930602"/>
          <a:ext cx="383625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6148566" y="2983319"/>
        <a:ext cx="268538" cy="235285"/>
      </dsp:txXfrm>
    </dsp:sp>
    <dsp:sp modelId="{4B393AB1-720C-6047-99F5-CCC63FA4408C}">
      <dsp:nvSpPr>
        <dsp:cNvPr id="0" name=""/>
        <dsp:cNvSpPr/>
      </dsp:nvSpPr>
      <dsp:spPr>
        <a:xfrm>
          <a:off x="6648375" y="2937205"/>
          <a:ext cx="1581224" cy="1482397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Final Linear Regression</a:t>
          </a:r>
        </a:p>
      </dsp:txBody>
      <dsp:txXfrm>
        <a:off x="6691793" y="2980623"/>
        <a:ext cx="1494388" cy="1395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A590F-A513-42B1-89D4-B7C08C22AC9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E4BCC-A504-456C-B2F6-D0C009C36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77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E855-0F77-4FC4-93A7-7DB5078BECC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Headline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Lorem</a:t>
            </a: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Ipsum</a:t>
            </a:r>
            <a:b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</a:br>
            <a:br>
              <a:rPr lang="en-US" sz="3600" dirty="0">
                <a:latin typeface="Helvetica CE" charset="0"/>
                <a:cs typeface="Helvetica CE" charset="0"/>
              </a:rPr>
            </a:br>
            <a:endParaRPr lang="en-US" sz="3600" dirty="0">
              <a:solidFill>
                <a:srgbClr val="C12030"/>
              </a:solidFill>
              <a:latin typeface="Helvetica CE" charset="0"/>
              <a:cs typeface="Helvetica CE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C0D253-B5A7-4DD4-BDD0-58FBB1C2A1D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160020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ITC New Baskerville Roman" charset="0"/>
              </a:rPr>
              <a:t>Body content.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62737-5180-4066-B944-CE502C451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10D201-B81E-470F-A152-87DB35E113A8}" type="datetimeFigureOut">
              <a:rPr lang="en-US" altLang="en-US"/>
              <a:pPr/>
              <a:t>3/29/2022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22139-93B4-40CC-89BD-0B3AF6C8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E00AC-0E31-4E33-898F-C95D0CA5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6FB135-70D7-4D79-9C5C-D3BF7EF341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137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itle.png">
            <a:extLst>
              <a:ext uri="{FF2B5EF4-FFF2-40B4-BE49-F238E27FC236}">
                <a16:creationId xmlns:a16="http://schemas.microsoft.com/office/drawing/2014/main" id="{FE3F6816-96E8-490D-A0FD-0D405EFE2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 descr="title.png">
            <a:extLst>
              <a:ext uri="{FF2B5EF4-FFF2-40B4-BE49-F238E27FC236}">
                <a16:creationId xmlns:a16="http://schemas.microsoft.com/office/drawing/2014/main" id="{0D3F5F2B-FACA-4D8B-B76D-C5A56D5A6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462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DD437-4AF4-4B28-8C0D-6C76D741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5B2143-4885-47E3-A9EB-607A302E185E}" type="datetimeFigureOut">
              <a:rPr lang="en-US" altLang="en-US"/>
              <a:pPr/>
              <a:t>3/29/2022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47638-4ADF-496A-BC19-79732E61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E3D02-125F-4EA1-ACA5-AB2353BB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33ABC-A898-4A67-A15E-CE46029DE7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5176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229600" cy="130442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3"/>
            <a:ext cx="8229600" cy="14366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5E79E-DC64-420D-91F7-32B0F491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7ACBF5-1757-4FA1-8770-7D42E8AB3403}" type="datetimeFigureOut">
              <a:rPr lang="en-US" altLang="en-US"/>
              <a:pPr/>
              <a:t>3/29/2022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23321-19CF-4FE8-86AB-92951337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FD736-86DB-477B-998C-310F0A2A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12FF1-CA76-4B30-8AC3-6F2FCD24FF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43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2B2FE22-F707-47A4-BCB1-A08CC82F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EC4CDC-1D50-43D9-92DD-EC1F6918FC5E}" type="datetimeFigureOut">
              <a:rPr lang="en-US" altLang="en-US"/>
              <a:pPr/>
              <a:t>3/29/2022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347AEE9-413C-4A63-8F48-FE87CD79B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4962F41-9205-4EC6-9E35-F814B03B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75A822-6D0C-4282-B0D4-895A07FF69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453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F69E1D8-7778-4715-B6B1-2225EE00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9945B5-1676-4A4A-9769-87262D092169}" type="datetimeFigureOut">
              <a:rPr lang="en-US" altLang="en-US"/>
              <a:pPr/>
              <a:t>3/29/2022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72F080C-2270-4940-B1BB-C5388C05D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88EBCF5-7527-4548-8A13-1D4B6B65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1F5381-6561-4150-B8FB-99CBCDE157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317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162"/>
            <a:ext cx="8229600" cy="9604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9F87347-1B1B-4E63-A541-6CD0F907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EA8BE1-029F-4049-94C0-3048ABCECBF1}" type="datetimeFigureOut">
              <a:rPr lang="en-US" altLang="en-US"/>
              <a:pPr/>
              <a:t>3/29/2022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3063BF6-3B87-4457-9BEE-B323DF68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33DAA51-2D10-4970-9A98-7F02235C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4F319B-00D1-475C-B456-44FBA00A05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800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38CB7C3-62BA-482E-9828-7A50A01C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94213C-83F6-4CB9-84A6-5E06AF59783F}" type="datetimeFigureOut">
              <a:rPr lang="en-US" altLang="en-US"/>
              <a:pPr/>
              <a:t>3/29/2022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AE5515B-2561-4220-B0DF-3CCF2559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C9F2AC5-E4CD-4DF6-89BA-950A4CC4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A0250-9AC9-4137-8C4D-DDB3E8FC26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95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7E1139A-17F9-4AD5-8B56-85A74FF9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3DF63F-B3A0-44E6-BDF4-2B9B8EC924BB}" type="datetimeFigureOut">
              <a:rPr lang="en-US" altLang="en-US"/>
              <a:pPr/>
              <a:t>3/29/2022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5025AE0-2B9C-4FF8-B269-D200613A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367148C-C1D4-41B1-B5CA-BED257D33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6ACFC-752E-4DDA-811C-AC4E1E9C11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5ABB325-E49B-4825-8F06-0F05EA3B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51E1F3-2510-46B4-B4CA-F46EB747AB32}" type="datetimeFigureOut">
              <a:rPr lang="en-US" altLang="en-US"/>
              <a:pPr/>
              <a:t>3/29/2022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326D50-6D44-47BA-9921-BF821F58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7E4CBF-3375-47BA-AF18-F5EFD38B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1E749-F046-4703-A894-0A826F47B5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091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>
            <a:extLst>
              <a:ext uri="{FF2B5EF4-FFF2-40B4-BE49-F238E27FC236}">
                <a16:creationId xmlns:a16="http://schemas.microsoft.com/office/drawing/2014/main" id="{DEDB5FEE-F9A5-4199-968E-C45380C256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8CBB5-05A8-475E-A506-F17E5F4A0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11C1CF1-2F3A-4423-90F7-0EB150F19318}" type="datetimeFigureOut">
              <a:rPr lang="en-US" altLang="en-US"/>
              <a:pPr/>
              <a:t>3/29/2022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B7A0A-A849-44A0-9044-8B5C90D8A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2C273-DDAA-4CFD-B543-80435E3FA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892F874-8B36-4C0E-8FC7-9C854478FC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Title Placeholder 1">
            <a:extLst>
              <a:ext uri="{FF2B5EF4-FFF2-40B4-BE49-F238E27FC236}">
                <a16:creationId xmlns:a16="http://schemas.microsoft.com/office/drawing/2014/main" id="{6C015CBC-1C0E-4287-AD34-D482D83F00A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31" name="Picture 1" descr="red_neu_logo.png">
            <a:extLst>
              <a:ext uri="{FF2B5EF4-FFF2-40B4-BE49-F238E27FC236}">
                <a16:creationId xmlns:a16="http://schemas.microsoft.com/office/drawing/2014/main" id="{BA7355B2-AF02-4859-9BD7-D597949F47E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638"/>
            <a:ext cx="27432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4D5F46-83AD-4A61-9FBF-9C89ABF082B2}"/>
              </a:ext>
            </a:extLst>
          </p:cNvPr>
          <p:cNvCxnSpPr/>
          <p:nvPr userDrawn="1"/>
        </p:nvCxnSpPr>
        <p:spPr>
          <a:xfrm>
            <a:off x="457200" y="60960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7" r:id="rId10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C12030"/>
          </a:solidFill>
          <a:latin typeface="Helvetica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Helvetica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Helvetica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microsoft.com/office/2007/relationships/hdphoto" Target="../media/hdphoto5.wdp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neu logo">
            <a:extLst>
              <a:ext uri="{FF2B5EF4-FFF2-40B4-BE49-F238E27FC236}">
                <a16:creationId xmlns:a16="http://schemas.microsoft.com/office/drawing/2014/main" id="{4E318EB2-DC13-4AB5-97B0-B3936E045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545" y="685800"/>
            <a:ext cx="1995855" cy="199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675D40-7508-9D47-87D6-DE89F9F2E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743201"/>
            <a:ext cx="8229600" cy="2133599"/>
          </a:xfrm>
        </p:spPr>
        <p:txBody>
          <a:bodyPr/>
          <a:lstStyle/>
          <a:p>
            <a:r>
              <a:rPr lang="en-IN" sz="3200" b="1" dirty="0"/>
              <a:t>ALY 6015 - 21454</a:t>
            </a:r>
            <a:br>
              <a:rPr lang="en-IN" sz="3200" b="1" dirty="0"/>
            </a:br>
            <a:r>
              <a:rPr lang="en-IN" sz="3200" b="1" dirty="0"/>
              <a:t>Intermediate Analytics</a:t>
            </a:r>
            <a:br>
              <a:rPr lang="en-IN" sz="3200" b="1" dirty="0"/>
            </a:br>
            <a:br>
              <a:rPr lang="en-IN" sz="3200" b="1" dirty="0"/>
            </a:br>
            <a:r>
              <a:rPr lang="en-IN" sz="3200" b="1" dirty="0"/>
              <a:t>Presidential Election Analysis</a:t>
            </a:r>
            <a:endParaRPr lang="en-US" sz="3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20F3307-7FD0-2E48-B6B3-09BBF8D9E9E2}"/>
              </a:ext>
            </a:extLst>
          </p:cNvPr>
          <p:cNvSpPr txBox="1">
            <a:spLocks/>
          </p:cNvSpPr>
          <p:nvPr/>
        </p:nvSpPr>
        <p:spPr bwMode="auto">
          <a:xfrm>
            <a:off x="1219200" y="5334001"/>
            <a:ext cx="6858000" cy="137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C12030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</a:defRPr>
            </a:lvl9pPr>
          </a:lstStyle>
          <a:p>
            <a:r>
              <a:rPr lang="en-IN" sz="2400" b="1" dirty="0"/>
              <a:t>By – </a:t>
            </a:r>
          </a:p>
          <a:p>
            <a:r>
              <a:rPr lang="en-IN" sz="2400" b="1" dirty="0"/>
              <a:t>Akash Raj, Harshit Gaur &amp; Mirav Ajay Parekh</a:t>
            </a:r>
          </a:p>
          <a:p>
            <a:r>
              <a:rPr lang="en-IN" sz="2400" b="1" dirty="0"/>
              <a:t>Group 8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146B268D-C744-1844-A580-FF5D019BB4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52" t="13445" r="6197"/>
          <a:stretch/>
        </p:blipFill>
        <p:spPr>
          <a:xfrm>
            <a:off x="3657600" y="1524000"/>
            <a:ext cx="5105400" cy="5008154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7DCFE6DF-F9D0-4E58-9194-6AEDB1D13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85800"/>
            <a:ext cx="8229600" cy="762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2923528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24C6D2-1032-1347-B6E4-B230C49C9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Analytical Methods (1</a:t>
            </a:r>
            <a:r>
              <a:rPr lang="en-US" baseline="30000" dirty="0"/>
              <a:t>st</a:t>
            </a:r>
            <a:r>
              <a:rPr lang="en-US" dirty="0"/>
              <a:t> Question)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CF91319-326C-7A4D-805B-10C20AB8FB8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1034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623CD-BB19-2141-8334-EBE8D5ED4B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Analytical Methods (1</a:t>
            </a:r>
            <a:r>
              <a:rPr lang="en-US" baseline="30000" dirty="0"/>
              <a:t>st</a:t>
            </a:r>
            <a:r>
              <a:rPr lang="en-US" dirty="0"/>
              <a:t> Question)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D7792D65-0D51-0742-BB11-BE4EEF40D16B}"/>
              </a:ext>
            </a:extLst>
          </p:cNvPr>
          <p:cNvSpPr txBox="1">
            <a:spLocks/>
          </p:cNvSpPr>
          <p:nvPr/>
        </p:nvSpPr>
        <p:spPr bwMode="auto">
          <a:xfrm>
            <a:off x="533400" y="4419600"/>
            <a:ext cx="8229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100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9621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A68DEC-C01D-F84E-A131-FCFD04704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rmse</a:t>
            </a:r>
            <a:r>
              <a:rPr lang="en-US" dirty="0"/>
              <a:t>(</a:t>
            </a:r>
            <a:r>
              <a:rPr lang="en-US" dirty="0" err="1"/>
              <a:t>test_y</a:t>
            </a:r>
            <a:r>
              <a:rPr lang="en-US" dirty="0"/>
              <a:t>, predict.lasso.1se)</a:t>
            </a:r>
          </a:p>
          <a:p>
            <a:r>
              <a:rPr lang="en-US" dirty="0"/>
              <a:t>0.1251411</a:t>
            </a:r>
          </a:p>
          <a:p>
            <a:r>
              <a:rPr lang="en-US" dirty="0" err="1"/>
              <a:t>mape</a:t>
            </a:r>
            <a:r>
              <a:rPr lang="en-US" dirty="0"/>
              <a:t>(</a:t>
            </a:r>
            <a:r>
              <a:rPr lang="en-US" dirty="0" err="1"/>
              <a:t>test_y</a:t>
            </a:r>
            <a:r>
              <a:rPr lang="en-US" dirty="0"/>
              <a:t>, predict.lasso.1se)</a:t>
            </a:r>
          </a:p>
          <a:p>
            <a:r>
              <a:rPr lang="en-US" dirty="0"/>
              <a:t>0.4979245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B84903-A9B1-1C4A-9ECB-B390DD7DC7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Analytical Methods (2</a:t>
            </a:r>
            <a:r>
              <a:rPr lang="en-US" baseline="30000" dirty="0"/>
              <a:t>nd</a:t>
            </a:r>
            <a:r>
              <a:rPr lang="en-US" dirty="0"/>
              <a:t> Question)</a:t>
            </a:r>
          </a:p>
        </p:txBody>
      </p:sp>
    </p:spTree>
    <p:extLst>
      <p:ext uri="{BB962C8B-B14F-4D97-AF65-F5344CB8AC3E}">
        <p14:creationId xmlns:p14="http://schemas.microsoft.com/office/powerpoint/2010/main" val="1433147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500581A0-6AB4-4AB8-A1A3-1AC7BDEA079C}"/>
              </a:ext>
            </a:extLst>
          </p:cNvPr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number of cars sold from 1983 till 2000 were very less and most of them were manual cars.</a:t>
            </a:r>
          </a:p>
          <a:p>
            <a:r>
              <a:rPr lang="en-US" sz="2000" dirty="0"/>
              <a:t>After 2005, the demand of automatic cars increased.</a:t>
            </a:r>
          </a:p>
          <a:p>
            <a:r>
              <a:rPr lang="en-US" sz="2000" dirty="0"/>
              <a:t>Linear Regression is a good choice to model the selling price variable as it is linearly depended on some of the other independent variables.</a:t>
            </a:r>
          </a:p>
          <a:p>
            <a:r>
              <a:rPr lang="en-US" sz="2000" dirty="0"/>
              <a:t>The Coefficient of Determination (r</a:t>
            </a:r>
            <a:r>
              <a:rPr lang="en-US" sz="2000" baseline="30000" dirty="0"/>
              <a:t>2</a:t>
            </a:r>
            <a:r>
              <a:rPr lang="en-US" sz="2000" dirty="0"/>
              <a:t>) is around 91%, which means that 91% variance of price variable is explained by independent variables.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EB936-80C7-1B46-9BEC-5B3D10E85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83867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500581A0-6AB4-4AB8-A1A3-1AC7BDEA079C}"/>
              </a:ext>
            </a:extLst>
          </p:cNvPr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number of cars sold from 1983 till 2000 were very less and most of them were manual cars.</a:t>
            </a:r>
          </a:p>
          <a:p>
            <a:r>
              <a:rPr lang="en-US" sz="2000" dirty="0"/>
              <a:t>After 2005, the demand of automatic cars increased.</a:t>
            </a:r>
          </a:p>
          <a:p>
            <a:r>
              <a:rPr lang="en-US" sz="2000" dirty="0"/>
              <a:t>Linear Regression is a good choice to model the selling price variable as it is linearly depended on some of the other independent variables.</a:t>
            </a:r>
          </a:p>
          <a:p>
            <a:r>
              <a:rPr lang="en-US" sz="2000" dirty="0"/>
              <a:t>The Coefficient of Determination (r</a:t>
            </a:r>
            <a:r>
              <a:rPr lang="en-US" sz="2000" baseline="30000" dirty="0"/>
              <a:t>2</a:t>
            </a:r>
            <a:r>
              <a:rPr lang="en-US" sz="2000" dirty="0"/>
              <a:t>) is around 91%, which means that 91% variance of price variable is explained by independent variables.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EB936-80C7-1B46-9BEC-5B3D10E85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Further Improvements</a:t>
            </a:r>
          </a:p>
        </p:txBody>
      </p:sp>
    </p:spTree>
    <p:extLst>
      <p:ext uri="{BB962C8B-B14F-4D97-AF65-F5344CB8AC3E}">
        <p14:creationId xmlns:p14="http://schemas.microsoft.com/office/powerpoint/2010/main" val="402406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A9E18C31-DB99-45BF-AEBA-CB8C58D0BE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7315851"/>
              </p:ext>
            </p:extLst>
          </p:nvPr>
        </p:nvGraphicFramePr>
        <p:xfrm>
          <a:off x="609600" y="1828800"/>
          <a:ext cx="79248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0C2D96A3-4DCC-4489-81DC-656695A70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85800"/>
            <a:ext cx="8229600" cy="762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42179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C4A5D5-4113-4AFA-98C4-BE66DAF09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500" dirty="0"/>
              <a:t>Every 4 years, the US general election is held to choose the president and the vice-president of the United States.</a:t>
            </a:r>
            <a:br>
              <a:rPr lang="en-US" sz="1500" dirty="0"/>
            </a:br>
            <a:endParaRPr lang="en-US" sz="15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500" dirty="0"/>
              <a:t>The 2 major political parties competing in the elections are the Democrats, and the Republicans. </a:t>
            </a:r>
            <a:br>
              <a:rPr lang="en-US" sz="1500" dirty="0"/>
            </a:br>
            <a:endParaRPr lang="en-US" sz="15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500" dirty="0"/>
              <a:t>In each counties, US citizens vote for their presidential choice in their respective electoral college.</a:t>
            </a:r>
            <a:br>
              <a:rPr lang="en-US" sz="1500" dirty="0"/>
            </a:br>
            <a:endParaRPr lang="en-US" sz="15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500" dirty="0"/>
              <a:t>Campaigns are run by the political parties in each county to gain support of people.</a:t>
            </a:r>
            <a:br>
              <a:rPr lang="en-US" sz="1500" dirty="0"/>
            </a:br>
            <a:endParaRPr lang="en-US" sz="15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500" dirty="0"/>
              <a:t>These campaigns are massive in the swing states of Florida, Ohio, Pennsylvania, also known as “Battleground States”.</a:t>
            </a:r>
          </a:p>
        </p:txBody>
      </p:sp>
      <p:pic>
        <p:nvPicPr>
          <p:cNvPr id="5" name="Picture 4" descr="A picture containing text, striped, blue, several&#10;&#10;Description automatically generated">
            <a:extLst>
              <a:ext uri="{FF2B5EF4-FFF2-40B4-BE49-F238E27FC236}">
                <a16:creationId xmlns:a16="http://schemas.microsoft.com/office/drawing/2014/main" id="{9CFAC658-D999-0C43-B861-6FE90B5977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76" r="18602" b="3"/>
          <a:stretch/>
        </p:blipFill>
        <p:spPr>
          <a:xfrm>
            <a:off x="4648200" y="1600200"/>
            <a:ext cx="4038600" cy="4525963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AAEE3FD-16D9-4A10-8FC9-C78B39E64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85800"/>
            <a:ext cx="8229600" cy="762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93144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EC1AE-7A79-1047-95AE-1CF058DA5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0200"/>
            <a:ext cx="7315200" cy="175259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What factors and attributes of a county influence the results of presidential election?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Can we predict which party will win the 2016 presidential election in each county?</a:t>
            </a:r>
          </a:p>
        </p:txBody>
      </p:sp>
      <p:pic>
        <p:nvPicPr>
          <p:cNvPr id="6" name="Picture 5" descr="A red and white flag&#10;&#10;Description automatically generated with medium confidence">
            <a:extLst>
              <a:ext uri="{FF2B5EF4-FFF2-40B4-BE49-F238E27FC236}">
                <a16:creationId xmlns:a16="http://schemas.microsoft.com/office/drawing/2014/main" id="{357872A7-A592-664C-9ADD-902C4F02F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352800"/>
            <a:ext cx="5949950" cy="3105051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7D56D3C-0C47-4E70-BE50-058AEE35A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3900" y="1666467"/>
            <a:ext cx="647700" cy="390933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D94FD9C7-1476-4855-AA80-0778142B4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3900" y="2504667"/>
            <a:ext cx="647700" cy="390933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7F31E320-460E-4881-B25D-64F1C9F0F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85800"/>
            <a:ext cx="8229600" cy="762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Scope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417499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7F31E320-460E-4881-B25D-64F1C9F0F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85800"/>
            <a:ext cx="8229600" cy="762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A47CDB3-A286-4522-B1C0-EA6C8CCD8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93532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perform the analysis, we used county-level voter data from the presidential elections of 2008, 2012, and 2016. The data set has 3,143 observations with 148 features.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AF368FA-7E53-421F-B686-811B67C4B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6667" y1="33333" x2="56667" y2="33333"/>
                        <a14:foregroundMark x1="60556" y1="50556" x2="60556" y2="50556"/>
                        <a14:foregroundMark x1="60833" y1="68333" x2="60833" y2="68333"/>
                        <a14:foregroundMark x1="39167" y1="61944" x2="39167" y2="61944"/>
                        <a14:foregroundMark x1="30833" y1="76667" x2="30833" y2="76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3220" y="4267200"/>
            <a:ext cx="925130" cy="925130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3AB64BF0-9721-4E41-9C31-D01565053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313" y="3597468"/>
            <a:ext cx="593532" cy="593532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7B113D4-43AB-4D55-B8BE-2FBD0339E7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66204" y1="29185" x2="66204" y2="29185"/>
                        <a14:foregroundMark x1="22222" y1="82403" x2="22222" y2="82403"/>
                        <a14:foregroundMark x1="51852" y1="73391" x2="51852" y2="73391"/>
                        <a14:foregroundMark x1="75463" y1="63948" x2="75463" y2="639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0" y="4424976"/>
            <a:ext cx="675499" cy="728663"/>
          </a:xfrm>
          <a:prstGeom prst="rect">
            <a:avLst/>
          </a:prstGeom>
        </p:spPr>
      </p:pic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337CFA85-AC15-4988-A897-A3FD23E6E1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584" b="89700" l="9722" r="89815">
                        <a14:foregroundMark x1="37500" y1="8584" x2="37500" y2="8584"/>
                        <a14:foregroundMark x1="67130" y1="15021" x2="67130" y2="15021"/>
                        <a14:foregroundMark x1="23611" y1="26609" x2="23611" y2="26609"/>
                        <a14:foregroundMark x1="28241" y1="22747" x2="28241" y2="22747"/>
                        <a14:foregroundMark x1="35648" y1="16738" x2="35648" y2="16738"/>
                        <a14:foregroundMark x1="41204" y1="15021" x2="41204" y2="15021"/>
                        <a14:foregroundMark x1="51852" y1="12017" x2="51852" y2="12017"/>
                        <a14:foregroundMark x1="60185" y1="12446" x2="60185" y2="12446"/>
                        <a14:foregroundMark x1="18981" y1="32189" x2="18981" y2="32189"/>
                        <a14:foregroundMark x1="75463" y1="33906" x2="75463" y2="339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88329" y="5410200"/>
            <a:ext cx="675499" cy="728663"/>
          </a:xfrm>
          <a:prstGeom prst="rect">
            <a:avLst/>
          </a:prstGeom>
        </p:spPr>
      </p:pic>
      <p:pic>
        <p:nvPicPr>
          <p:cNvPr id="15" name="Picture 14" descr="A picture containing scissors, brass knucks, tool, key&#10;&#10;Description automatically generated">
            <a:extLst>
              <a:ext uri="{FF2B5EF4-FFF2-40B4-BE49-F238E27FC236}">
                <a16:creationId xmlns:a16="http://schemas.microsoft.com/office/drawing/2014/main" id="{1B7F3C47-E046-4D90-900C-D649074FA5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2480" y="5442421"/>
            <a:ext cx="811276" cy="6362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465EA68-632B-4A52-9A5E-7BF87EFE2092}"/>
              </a:ext>
            </a:extLst>
          </p:cNvPr>
          <p:cNvSpPr txBox="1"/>
          <p:nvPr/>
        </p:nvSpPr>
        <p:spPr>
          <a:xfrm>
            <a:off x="2368350" y="3704615"/>
            <a:ext cx="2047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Population demography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513796-3821-49AE-83D4-3A9AEAB95EE9}"/>
              </a:ext>
            </a:extLst>
          </p:cNvPr>
          <p:cNvSpPr txBox="1"/>
          <p:nvPr/>
        </p:nvSpPr>
        <p:spPr>
          <a:xfrm>
            <a:off x="2368350" y="4684188"/>
            <a:ext cx="2047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Employment estimators</a:t>
            </a: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706E526E-9340-421B-83B7-69CFD27466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652" b="96540" l="2805" r="96829">
                        <a14:foregroundMark x1="6951" y1="25375" x2="6951" y2="25375"/>
                        <a14:foregroundMark x1="7927" y1="8881" x2="7927" y2="8881"/>
                        <a14:foregroundMark x1="9024" y1="20069" x2="9146" y2="33449"/>
                        <a14:foregroundMark x1="6951" y1="7151" x2="9390" y2="7843"/>
                        <a14:foregroundMark x1="2805" y1="23529" x2="2805" y2="20761"/>
                        <a14:foregroundMark x1="30244" y1="20185" x2="28902" y2="34602"/>
                        <a14:foregroundMark x1="30366" y1="10611" x2="30366" y2="10611"/>
                        <a14:foregroundMark x1="52317" y1="9804" x2="52317" y2="9804"/>
                        <a14:foregroundMark x1="70732" y1="10150" x2="70732" y2="10150"/>
                        <a14:foregroundMark x1="91829" y1="8881" x2="91829" y2="8881"/>
                        <a14:foregroundMark x1="27683" y1="10611" x2="29878" y2="8074"/>
                        <a14:foregroundMark x1="49024" y1="10611" x2="51585" y2="5998"/>
                        <a14:foregroundMark x1="90366" y1="9112" x2="90854" y2="5882"/>
                        <a14:foregroundMark x1="48171" y1="25029" x2="50976" y2="37024"/>
                        <a14:foregroundMark x1="75732" y1="20069" x2="71463" y2="33564"/>
                        <a14:foregroundMark x1="69146" y1="12341" x2="69390" y2="8189"/>
                        <a14:foregroundMark x1="90122" y1="23183" x2="90122" y2="35986"/>
                        <a14:foregroundMark x1="96585" y1="20185" x2="97073" y2="23299"/>
                        <a14:foregroundMark x1="18902" y1="91696" x2="17317" y2="79931"/>
                        <a14:foregroundMark x1="40488" y1="80277" x2="41220" y2="65629"/>
                        <a14:foregroundMark x1="18415" y1="96540" x2="19512" y2="96540"/>
                        <a14:foregroundMark x1="61707" y1="86044" x2="57195" y2="73587"/>
                        <a14:foregroundMark x1="80366" y1="85006" x2="80366" y2="73010"/>
                        <a14:foregroundMark x1="18537" y1="58939" x2="22195" y2="54210"/>
                        <a14:foregroundMark x1="38293" y1="58478" x2="40000" y2="57439"/>
                        <a14:foregroundMark x1="60854" y1="58131" x2="59756" y2="57093"/>
                        <a14:foregroundMark x1="80000" y1="59862" x2="80000" y2="574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45876" y="3579017"/>
            <a:ext cx="504484" cy="53339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A32D2C-1E34-44C5-AD8D-F24E8F512688}"/>
              </a:ext>
            </a:extLst>
          </p:cNvPr>
          <p:cNvSpPr txBox="1"/>
          <p:nvPr/>
        </p:nvSpPr>
        <p:spPr>
          <a:xfrm>
            <a:off x="2372328" y="5621338"/>
            <a:ext cx="2047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Criminal activities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71E999-DCE9-4070-B77F-2E0E027673CB}"/>
              </a:ext>
            </a:extLst>
          </p:cNvPr>
          <p:cNvSpPr txBox="1"/>
          <p:nvPr/>
        </p:nvSpPr>
        <p:spPr>
          <a:xfrm>
            <a:off x="5365946" y="3704614"/>
            <a:ext cx="2047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Household attributes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5584AC-6400-45CE-B0E0-08F71DC66828}"/>
              </a:ext>
            </a:extLst>
          </p:cNvPr>
          <p:cNvSpPr txBox="1"/>
          <p:nvPr/>
        </p:nvSpPr>
        <p:spPr>
          <a:xfrm>
            <a:off x="5365946" y="4683841"/>
            <a:ext cx="2047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Poverty indicators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F9D43B-3366-4C7C-BD6F-C390FD25FB47}"/>
              </a:ext>
            </a:extLst>
          </p:cNvPr>
          <p:cNvSpPr txBox="1"/>
          <p:nvPr/>
        </p:nvSpPr>
        <p:spPr>
          <a:xfrm>
            <a:off x="5398603" y="5620644"/>
            <a:ext cx="2047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Population migration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7C0DEE7-3A50-4595-8974-83F205069FB6}"/>
              </a:ext>
            </a:extLst>
          </p:cNvPr>
          <p:cNvGrpSpPr/>
          <p:nvPr/>
        </p:nvGrpSpPr>
        <p:grpSpPr>
          <a:xfrm>
            <a:off x="890156" y="2342853"/>
            <a:ext cx="504484" cy="533399"/>
            <a:chOff x="113171" y="3526131"/>
            <a:chExt cx="685800" cy="6858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16A5515-1E2E-4393-9F77-AFE5C94C6501}"/>
                </a:ext>
              </a:extLst>
            </p:cNvPr>
            <p:cNvSpPr/>
            <p:nvPr/>
          </p:nvSpPr>
          <p:spPr>
            <a:xfrm>
              <a:off x="113171" y="3526131"/>
              <a:ext cx="685800" cy="685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AEB48CC-7C58-4EFF-8DF8-3D926752D5DA}"/>
                </a:ext>
              </a:extLst>
            </p:cNvPr>
            <p:cNvSpPr/>
            <p:nvPr/>
          </p:nvSpPr>
          <p:spPr>
            <a:xfrm>
              <a:off x="237278" y="3637891"/>
              <a:ext cx="457200" cy="457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523BB62-F177-431A-96BA-4DDFB1FA78BC}"/>
                </a:ext>
              </a:extLst>
            </p:cNvPr>
            <p:cNvSpPr/>
            <p:nvPr/>
          </p:nvSpPr>
          <p:spPr>
            <a:xfrm>
              <a:off x="305858" y="3706530"/>
              <a:ext cx="320040" cy="3200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8AAE306-CB2D-4623-A8C3-2F932A1BB27F}"/>
              </a:ext>
            </a:extLst>
          </p:cNvPr>
          <p:cNvSpPr txBox="1"/>
          <p:nvPr/>
        </p:nvSpPr>
        <p:spPr>
          <a:xfrm>
            <a:off x="1485935" y="2360600"/>
            <a:ext cx="251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Categorical variables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0631472-956B-44D9-A30E-B94F59E4AF89}"/>
              </a:ext>
            </a:extLst>
          </p:cNvPr>
          <p:cNvGrpSpPr/>
          <p:nvPr/>
        </p:nvGrpSpPr>
        <p:grpSpPr>
          <a:xfrm>
            <a:off x="4621843" y="2295434"/>
            <a:ext cx="504484" cy="499664"/>
            <a:chOff x="4619278" y="2257747"/>
            <a:chExt cx="429988" cy="499664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63A92B9-C9C7-45F7-892E-CD2FE472FD95}"/>
                </a:ext>
              </a:extLst>
            </p:cNvPr>
            <p:cNvSpPr/>
            <p:nvPr/>
          </p:nvSpPr>
          <p:spPr>
            <a:xfrm>
              <a:off x="4619278" y="2257747"/>
              <a:ext cx="429988" cy="49966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C095922-9C83-457F-85A5-4156714CE8D6}"/>
                </a:ext>
              </a:extLst>
            </p:cNvPr>
            <p:cNvSpPr/>
            <p:nvPr/>
          </p:nvSpPr>
          <p:spPr>
            <a:xfrm>
              <a:off x="4685741" y="2344670"/>
              <a:ext cx="286659" cy="3331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04AC9A2-C719-4CE7-A6C9-E7A226B5C6DC}"/>
                </a:ext>
              </a:extLst>
            </p:cNvPr>
            <p:cNvSpPr/>
            <p:nvPr/>
          </p:nvSpPr>
          <p:spPr>
            <a:xfrm>
              <a:off x="4721289" y="2398056"/>
              <a:ext cx="200661" cy="23317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BCC3A69-6EC7-4F04-9208-C83725464689}"/>
              </a:ext>
            </a:extLst>
          </p:cNvPr>
          <p:cNvSpPr txBox="1"/>
          <p:nvPr/>
        </p:nvSpPr>
        <p:spPr>
          <a:xfrm>
            <a:off x="5333999" y="2348096"/>
            <a:ext cx="277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146 Continuous variables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1A6A115-C58B-43A9-89CD-0C9144305E5E}"/>
              </a:ext>
            </a:extLst>
          </p:cNvPr>
          <p:cNvSpPr/>
          <p:nvPr/>
        </p:nvSpPr>
        <p:spPr>
          <a:xfrm>
            <a:off x="762000" y="3352800"/>
            <a:ext cx="7162800" cy="2971800"/>
          </a:xfrm>
          <a:prstGeom prst="roundRect">
            <a:avLst/>
          </a:prstGeom>
          <a:noFill/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43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695B0147-1DB9-4EDF-88C8-8B46C0599DCC}"/>
              </a:ext>
            </a:extLst>
          </p:cNvPr>
          <p:cNvSpPr/>
          <p:nvPr/>
        </p:nvSpPr>
        <p:spPr>
          <a:xfrm>
            <a:off x="3153054" y="2462203"/>
            <a:ext cx="1008975" cy="8705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1150" dirty="0">
              <a:solidFill>
                <a:srgbClr val="4BACC6"/>
              </a:solidFill>
              <a:latin typeface="Calibri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705AA90-6817-48C8-9380-E0F90BA546F9}"/>
              </a:ext>
            </a:extLst>
          </p:cNvPr>
          <p:cNvSpPr/>
          <p:nvPr/>
        </p:nvSpPr>
        <p:spPr>
          <a:xfrm>
            <a:off x="5151869" y="2462203"/>
            <a:ext cx="1008975" cy="870539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00B0F0"/>
              </a:solidFill>
              <a:latin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432A903-7B89-43CC-A0E9-2C1CCB636C33}"/>
              </a:ext>
            </a:extLst>
          </p:cNvPr>
          <p:cNvSpPr/>
          <p:nvPr/>
        </p:nvSpPr>
        <p:spPr>
          <a:xfrm>
            <a:off x="7150685" y="2462203"/>
            <a:ext cx="1008975" cy="8705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50" b="1" dirty="0">
                <a:solidFill>
                  <a:srgbClr val="9BBB59"/>
                </a:solidFill>
                <a:latin typeface="Calibri"/>
              </a:rPr>
              <a:t>Finding Patterns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9478DE-48C0-4CE9-AB39-C2F05FDE9E17}"/>
              </a:ext>
            </a:extLst>
          </p:cNvPr>
          <p:cNvSpPr/>
          <p:nvPr/>
        </p:nvSpPr>
        <p:spPr>
          <a:xfrm>
            <a:off x="1154238" y="2462203"/>
            <a:ext cx="1008975" cy="8705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50" b="1" dirty="0">
                <a:solidFill>
                  <a:srgbClr val="8064A2"/>
                </a:solidFill>
                <a:latin typeface="Calibri"/>
              </a:rPr>
              <a:t>Data Cleaning</a:t>
            </a:r>
          </a:p>
        </p:txBody>
      </p:sp>
      <p:sp>
        <p:nvSpPr>
          <p:cNvPr id="19" name="Freeform: Shape 18" descr="timeline ">
            <a:extLst>
              <a:ext uri="{FF2B5EF4-FFF2-40B4-BE49-F238E27FC236}">
                <a16:creationId xmlns:a16="http://schemas.microsoft.com/office/drawing/2014/main" id="{C082F489-308F-4D3F-A86D-8A77C89BE407}"/>
              </a:ext>
            </a:extLst>
          </p:cNvPr>
          <p:cNvSpPr/>
          <p:nvPr/>
        </p:nvSpPr>
        <p:spPr>
          <a:xfrm flipH="1" flipV="1">
            <a:off x="643120" y="1981200"/>
            <a:ext cx="8043680" cy="1807859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4000" dirty="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20" name="Oval 19" descr="timeline endpoints">
            <a:extLst>
              <a:ext uri="{FF2B5EF4-FFF2-40B4-BE49-F238E27FC236}">
                <a16:creationId xmlns:a16="http://schemas.microsoft.com/office/drawing/2014/main" id="{CF88035C-178A-48D6-A473-81EEEA9F1B18}"/>
              </a:ext>
            </a:extLst>
          </p:cNvPr>
          <p:cNvSpPr/>
          <p:nvPr/>
        </p:nvSpPr>
        <p:spPr>
          <a:xfrm>
            <a:off x="580249" y="2828336"/>
            <a:ext cx="189603" cy="163589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Oval 22" descr="timeline endpoints">
            <a:extLst>
              <a:ext uri="{FF2B5EF4-FFF2-40B4-BE49-F238E27FC236}">
                <a16:creationId xmlns:a16="http://schemas.microsoft.com/office/drawing/2014/main" id="{291D2CA4-A04C-4855-ADEE-ECE907D5C15E}"/>
              </a:ext>
            </a:extLst>
          </p:cNvPr>
          <p:cNvSpPr/>
          <p:nvPr/>
        </p:nvSpPr>
        <p:spPr>
          <a:xfrm>
            <a:off x="8544046" y="2828336"/>
            <a:ext cx="189603" cy="163589"/>
          </a:xfrm>
          <a:prstGeom prst="ellipse">
            <a:avLst/>
          </a:prstGeom>
          <a:solidFill>
            <a:srgbClr val="20A472"/>
          </a:solidFill>
          <a:ln w="76200">
            <a:solidFill>
              <a:srgbClr val="20A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20A472"/>
              </a:solidFill>
              <a:latin typeface="Calibri"/>
            </a:endParaRP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A4BC6555-A4B2-42F9-86C6-B0C0A3FB061B}"/>
              </a:ext>
            </a:extLst>
          </p:cNvPr>
          <p:cNvSpPr txBox="1">
            <a:spLocks/>
          </p:cNvSpPr>
          <p:nvPr/>
        </p:nvSpPr>
        <p:spPr>
          <a:xfrm>
            <a:off x="769852" y="4346492"/>
            <a:ext cx="1813567" cy="152090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algn="ct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white">
                    <a:lumMod val="50000"/>
                  </a:prstClr>
                </a:solidFill>
                <a:latin typeface="Calibri"/>
              </a:rPr>
              <a:t>Imputed missing values in Quantitative 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</a:rPr>
              <a:t>features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  <a:latin typeface="Calibri"/>
              </a:rPr>
              <a:t> with their mean values.</a:t>
            </a: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white">
                    <a:lumMod val="50000"/>
                  </a:prstClr>
                </a:solidFill>
                <a:latin typeface="Calibri"/>
              </a:rPr>
              <a:t>Eliminated an almost empty feature of ‘</a:t>
            </a:r>
            <a:r>
              <a:rPr lang="en-US" i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Libertarian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  <a:latin typeface="Calibri"/>
              </a:rPr>
              <a:t>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5A9F43-E3FB-425D-BB44-A53CEF4064AC}"/>
              </a:ext>
            </a:extLst>
          </p:cNvPr>
          <p:cNvSpPr txBox="1"/>
          <p:nvPr/>
        </p:nvSpPr>
        <p:spPr>
          <a:xfrm>
            <a:off x="3062368" y="2674334"/>
            <a:ext cx="119034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" b="1" dirty="0">
                <a:solidFill>
                  <a:srgbClr val="4BACC6"/>
                </a:solidFill>
                <a:latin typeface="+mn-lt"/>
              </a:rPr>
              <a:t>Feature Engineering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EA0D18-893F-4463-B3E6-E99BCFD3095C}"/>
              </a:ext>
            </a:extLst>
          </p:cNvPr>
          <p:cNvSpPr txBox="1"/>
          <p:nvPr/>
        </p:nvSpPr>
        <p:spPr>
          <a:xfrm>
            <a:off x="5061183" y="2640316"/>
            <a:ext cx="119034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30" b="1" dirty="0">
                <a:solidFill>
                  <a:srgbClr val="13B6F1"/>
                </a:solidFill>
                <a:latin typeface="+mn-lt"/>
              </a:rPr>
              <a:t>Variable Transformation</a:t>
            </a:r>
          </a:p>
        </p:txBody>
      </p:sp>
      <p:sp>
        <p:nvSpPr>
          <p:cNvPr id="40" name="Text Placeholder 16">
            <a:extLst>
              <a:ext uri="{FF2B5EF4-FFF2-40B4-BE49-F238E27FC236}">
                <a16:creationId xmlns:a16="http://schemas.microsoft.com/office/drawing/2014/main" id="{986B87B4-C50D-45F6-AE38-257E56D9C326}"/>
              </a:ext>
            </a:extLst>
          </p:cNvPr>
          <p:cNvSpPr txBox="1">
            <a:spLocks/>
          </p:cNvSpPr>
          <p:nvPr/>
        </p:nvSpPr>
        <p:spPr>
          <a:xfrm>
            <a:off x="2851393" y="4346492"/>
            <a:ext cx="1813567" cy="152090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algn="ct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  <a:latin typeface="Calibri"/>
              </a:rPr>
              <a:t>Merged additional data sets at county-level related to </a:t>
            </a:r>
            <a:r>
              <a:rPr lang="en-US" sz="1200" i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Population, Race, Age, Region, Gender</a:t>
            </a:r>
            <a:r>
              <a:rPr lang="en-US" sz="1200" dirty="0">
                <a:solidFill>
                  <a:prstClr val="white">
                    <a:lumMod val="50000"/>
                  </a:prstClr>
                </a:solidFill>
                <a:latin typeface="Calibri"/>
              </a:rPr>
              <a:t> to broaden dimensionality for our analysis.</a:t>
            </a:r>
          </a:p>
        </p:txBody>
      </p:sp>
      <p:sp>
        <p:nvSpPr>
          <p:cNvPr id="41" name="Text Placeholder 16">
            <a:extLst>
              <a:ext uri="{FF2B5EF4-FFF2-40B4-BE49-F238E27FC236}">
                <a16:creationId xmlns:a16="http://schemas.microsoft.com/office/drawing/2014/main" id="{B6808C92-1056-42B1-B4EA-DAFB2537BBB0}"/>
              </a:ext>
            </a:extLst>
          </p:cNvPr>
          <p:cNvSpPr txBox="1">
            <a:spLocks/>
          </p:cNvSpPr>
          <p:nvPr/>
        </p:nvSpPr>
        <p:spPr>
          <a:xfrm>
            <a:off x="4749572" y="4346492"/>
            <a:ext cx="1813567" cy="180785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algn="ct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n-US" sz="1200">
                <a:solidFill>
                  <a:prstClr val="white">
                    <a:lumMod val="50000"/>
                  </a:prstClr>
                </a:solidFill>
                <a:latin typeface="Calibri"/>
              </a:rPr>
              <a:t>Treatment of some character features as Factors.</a:t>
            </a: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n-US" sz="1200">
                <a:solidFill>
                  <a:prstClr val="white">
                    <a:lumMod val="50000"/>
                  </a:prstClr>
                </a:solidFill>
                <a:latin typeface="Calibri"/>
              </a:rPr>
              <a:t>Created new features from votes and its difference between the parties for winning probability in each county.</a:t>
            </a:r>
            <a:endParaRPr lang="en-US" sz="1200" dirty="0">
              <a:solidFill>
                <a:prstClr val="white">
                  <a:lumMod val="50000"/>
                </a:prstClr>
              </a:solidFill>
              <a:latin typeface="Calibri"/>
            </a:endParaRPr>
          </a:p>
        </p:txBody>
      </p: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D78DF7C5-9BAB-46DB-8923-68B78DE0C5D4}"/>
              </a:ext>
            </a:extLst>
          </p:cNvPr>
          <p:cNvSpPr txBox="1">
            <a:spLocks/>
          </p:cNvSpPr>
          <p:nvPr/>
        </p:nvSpPr>
        <p:spPr>
          <a:xfrm>
            <a:off x="6748388" y="4344270"/>
            <a:ext cx="1813567" cy="180785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algn="ct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  <a:latin typeface="Calibri"/>
              </a:rPr>
              <a:t>Visualized all the categorical and numeric features to identify relationships between them.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C0348887-5168-45C6-9BF6-B48953BA3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85800"/>
            <a:ext cx="8229600" cy="762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934641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2">
            <a:extLst>
              <a:ext uri="{FF2B5EF4-FFF2-40B4-BE49-F238E27FC236}">
                <a16:creationId xmlns:a16="http://schemas.microsoft.com/office/drawing/2014/main" id="{C0348887-5168-45C6-9BF6-B48953BA3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85800"/>
            <a:ext cx="8229600" cy="762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Exploratory Data Analysis Plot 1</a:t>
            </a:r>
          </a:p>
        </p:txBody>
      </p:sp>
    </p:spTree>
    <p:extLst>
      <p:ext uri="{BB962C8B-B14F-4D97-AF65-F5344CB8AC3E}">
        <p14:creationId xmlns:p14="http://schemas.microsoft.com/office/powerpoint/2010/main" val="2290295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2">
            <a:extLst>
              <a:ext uri="{FF2B5EF4-FFF2-40B4-BE49-F238E27FC236}">
                <a16:creationId xmlns:a16="http://schemas.microsoft.com/office/drawing/2014/main" id="{C0348887-5168-45C6-9BF6-B48953BA3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85800"/>
            <a:ext cx="8229600" cy="762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Exploratory Data Analysis Plot 2</a:t>
            </a:r>
          </a:p>
        </p:txBody>
      </p:sp>
    </p:spTree>
    <p:extLst>
      <p:ext uri="{BB962C8B-B14F-4D97-AF65-F5344CB8AC3E}">
        <p14:creationId xmlns:p14="http://schemas.microsoft.com/office/powerpoint/2010/main" val="3669959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788;p31">
            <a:extLst>
              <a:ext uri="{FF2B5EF4-FFF2-40B4-BE49-F238E27FC236}">
                <a16:creationId xmlns:a16="http://schemas.microsoft.com/office/drawing/2014/main" id="{F29606BD-B748-4AAC-998D-B4B79D8BEB52}"/>
              </a:ext>
            </a:extLst>
          </p:cNvPr>
          <p:cNvSpPr/>
          <p:nvPr/>
        </p:nvSpPr>
        <p:spPr>
          <a:xfrm>
            <a:off x="2260579" y="2526054"/>
            <a:ext cx="1613304" cy="1489871"/>
          </a:xfrm>
          <a:custGeom>
            <a:avLst/>
            <a:gdLst/>
            <a:ahLst/>
            <a:cxnLst/>
            <a:rect l="l" t="t" r="r" b="b"/>
            <a:pathLst>
              <a:path w="69509" h="64184" extrusionOk="0">
                <a:moveTo>
                  <a:pt x="34755" y="0"/>
                </a:moveTo>
                <a:cubicBezTo>
                  <a:pt x="31465" y="0"/>
                  <a:pt x="28176" y="1253"/>
                  <a:pt x="25670" y="3760"/>
                </a:cubicBezTo>
                <a:lnTo>
                  <a:pt x="0" y="29430"/>
                </a:lnTo>
                <a:lnTo>
                  <a:pt x="34755" y="64184"/>
                </a:lnTo>
                <a:lnTo>
                  <a:pt x="69509" y="29430"/>
                </a:lnTo>
                <a:lnTo>
                  <a:pt x="43839" y="3760"/>
                </a:lnTo>
                <a:cubicBezTo>
                  <a:pt x="41333" y="1253"/>
                  <a:pt x="38044" y="0"/>
                  <a:pt x="34755" y="0"/>
                </a:cubicBezTo>
                <a:close/>
              </a:path>
            </a:pathLst>
          </a:custGeom>
          <a:solidFill>
            <a:srgbClr val="24D1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kern="0" dirty="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57D76AE2-DC50-4382-99E8-A587F54EB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85800"/>
            <a:ext cx="8229600" cy="762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Analytical Methods</a:t>
            </a:r>
          </a:p>
        </p:txBody>
      </p:sp>
      <p:sp>
        <p:nvSpPr>
          <p:cNvPr id="46" name="Google Shape;781;p31">
            <a:extLst>
              <a:ext uri="{FF2B5EF4-FFF2-40B4-BE49-F238E27FC236}">
                <a16:creationId xmlns:a16="http://schemas.microsoft.com/office/drawing/2014/main" id="{5EE4E195-986D-47B4-B5E2-DE2AEA2D5726}"/>
              </a:ext>
            </a:extLst>
          </p:cNvPr>
          <p:cNvSpPr/>
          <p:nvPr/>
        </p:nvSpPr>
        <p:spPr>
          <a:xfrm>
            <a:off x="2260579" y="4015925"/>
            <a:ext cx="1613327" cy="1489825"/>
          </a:xfrm>
          <a:custGeom>
            <a:avLst/>
            <a:gdLst/>
            <a:ahLst/>
            <a:cxnLst/>
            <a:rect l="l" t="t" r="r" b="b"/>
            <a:pathLst>
              <a:path w="69510" h="64182" extrusionOk="0">
                <a:moveTo>
                  <a:pt x="34755" y="1"/>
                </a:moveTo>
                <a:lnTo>
                  <a:pt x="0" y="34755"/>
                </a:lnTo>
                <a:lnTo>
                  <a:pt x="25670" y="60413"/>
                </a:lnTo>
                <a:cubicBezTo>
                  <a:pt x="28183" y="62925"/>
                  <a:pt x="31472" y="64181"/>
                  <a:pt x="34761" y="64181"/>
                </a:cubicBezTo>
                <a:cubicBezTo>
                  <a:pt x="38050" y="64181"/>
                  <a:pt x="41339" y="62925"/>
                  <a:pt x="43851" y="60413"/>
                </a:cubicBezTo>
                <a:lnTo>
                  <a:pt x="69509" y="34755"/>
                </a:lnTo>
                <a:lnTo>
                  <a:pt x="34755" y="1"/>
                </a:lnTo>
                <a:close/>
              </a:path>
            </a:pathLst>
          </a:custGeom>
          <a:solidFill>
            <a:srgbClr val="0C8A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9" name="Google Shape;784;p31">
            <a:extLst>
              <a:ext uri="{FF2B5EF4-FFF2-40B4-BE49-F238E27FC236}">
                <a16:creationId xmlns:a16="http://schemas.microsoft.com/office/drawing/2014/main" id="{9B7C59D0-C800-4241-9A6B-A5F2AB93FAE1}"/>
              </a:ext>
            </a:extLst>
          </p:cNvPr>
          <p:cNvSpPr/>
          <p:nvPr/>
        </p:nvSpPr>
        <p:spPr>
          <a:xfrm>
            <a:off x="3066968" y="3209174"/>
            <a:ext cx="1519095" cy="1613501"/>
          </a:xfrm>
          <a:custGeom>
            <a:avLst/>
            <a:gdLst/>
            <a:ahLst/>
            <a:cxnLst/>
            <a:rect l="l" t="t" r="r" b="b"/>
            <a:pathLst>
              <a:path w="65450" h="69510" extrusionOk="0">
                <a:moveTo>
                  <a:pt x="34755" y="1"/>
                </a:moveTo>
                <a:lnTo>
                  <a:pt x="1" y="34755"/>
                </a:lnTo>
                <a:lnTo>
                  <a:pt x="34755" y="69509"/>
                </a:lnTo>
                <a:lnTo>
                  <a:pt x="60425" y="43839"/>
                </a:lnTo>
                <a:cubicBezTo>
                  <a:pt x="65449" y="38827"/>
                  <a:pt x="65449" y="30683"/>
                  <a:pt x="60425" y="25658"/>
                </a:cubicBezTo>
                <a:lnTo>
                  <a:pt x="34755" y="1"/>
                </a:lnTo>
                <a:close/>
              </a:path>
            </a:pathLst>
          </a:custGeom>
          <a:solidFill>
            <a:srgbClr val="C110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0" name="Google Shape;785;p31">
            <a:extLst>
              <a:ext uri="{FF2B5EF4-FFF2-40B4-BE49-F238E27FC236}">
                <a16:creationId xmlns:a16="http://schemas.microsoft.com/office/drawing/2014/main" id="{BAB35101-AC15-4914-AB48-BC40DCE2A322}"/>
              </a:ext>
            </a:extLst>
          </p:cNvPr>
          <p:cNvSpPr/>
          <p:nvPr/>
        </p:nvSpPr>
        <p:spPr>
          <a:xfrm>
            <a:off x="4090831" y="3905921"/>
            <a:ext cx="236022" cy="235769"/>
          </a:xfrm>
          <a:custGeom>
            <a:avLst/>
            <a:gdLst/>
            <a:ahLst/>
            <a:cxnLst/>
            <a:rect l="l" t="t" r="r" b="b"/>
            <a:pathLst>
              <a:path w="10169" h="10157" extrusionOk="0">
                <a:moveTo>
                  <a:pt x="5084" y="2965"/>
                </a:moveTo>
                <a:cubicBezTo>
                  <a:pt x="6251" y="2965"/>
                  <a:pt x="7192" y="3917"/>
                  <a:pt x="7192" y="5084"/>
                </a:cubicBezTo>
                <a:cubicBezTo>
                  <a:pt x="7192" y="6251"/>
                  <a:pt x="6251" y="7191"/>
                  <a:pt x="5084" y="7191"/>
                </a:cubicBezTo>
                <a:cubicBezTo>
                  <a:pt x="3918" y="7191"/>
                  <a:pt x="2965" y="6251"/>
                  <a:pt x="2965" y="5084"/>
                </a:cubicBezTo>
                <a:cubicBezTo>
                  <a:pt x="2965" y="3917"/>
                  <a:pt x="3918" y="2965"/>
                  <a:pt x="5084" y="2965"/>
                </a:cubicBezTo>
                <a:close/>
                <a:moveTo>
                  <a:pt x="4656" y="0"/>
                </a:moveTo>
                <a:cubicBezTo>
                  <a:pt x="4537" y="0"/>
                  <a:pt x="4442" y="83"/>
                  <a:pt x="4406" y="203"/>
                </a:cubicBezTo>
                <a:lnTo>
                  <a:pt x="4084" y="1346"/>
                </a:lnTo>
                <a:cubicBezTo>
                  <a:pt x="3751" y="1441"/>
                  <a:pt x="3441" y="1572"/>
                  <a:pt x="3156" y="1738"/>
                </a:cubicBezTo>
                <a:lnTo>
                  <a:pt x="2108" y="1143"/>
                </a:lnTo>
                <a:cubicBezTo>
                  <a:pt x="2067" y="1121"/>
                  <a:pt x="2025" y="1110"/>
                  <a:pt x="1983" y="1110"/>
                </a:cubicBezTo>
                <a:cubicBezTo>
                  <a:pt x="1914" y="1110"/>
                  <a:pt x="1846" y="1139"/>
                  <a:pt x="1786" y="1191"/>
                </a:cubicBezTo>
                <a:lnTo>
                  <a:pt x="1191" y="1786"/>
                </a:lnTo>
                <a:cubicBezTo>
                  <a:pt x="1108" y="1869"/>
                  <a:pt x="1096" y="2000"/>
                  <a:pt x="1155" y="2108"/>
                </a:cubicBezTo>
                <a:lnTo>
                  <a:pt x="1739" y="3155"/>
                </a:lnTo>
                <a:cubicBezTo>
                  <a:pt x="1572" y="3441"/>
                  <a:pt x="1441" y="3751"/>
                  <a:pt x="1358" y="4072"/>
                </a:cubicBezTo>
                <a:lnTo>
                  <a:pt x="203" y="4405"/>
                </a:lnTo>
                <a:cubicBezTo>
                  <a:pt x="84" y="4429"/>
                  <a:pt x="0" y="4536"/>
                  <a:pt x="0" y="4655"/>
                </a:cubicBezTo>
                <a:lnTo>
                  <a:pt x="0" y="5501"/>
                </a:lnTo>
                <a:cubicBezTo>
                  <a:pt x="0" y="5620"/>
                  <a:pt x="84" y="5727"/>
                  <a:pt x="203" y="5763"/>
                </a:cubicBezTo>
                <a:lnTo>
                  <a:pt x="1358" y="6084"/>
                </a:lnTo>
                <a:cubicBezTo>
                  <a:pt x="1441" y="6406"/>
                  <a:pt x="1572" y="6727"/>
                  <a:pt x="1739" y="7001"/>
                </a:cubicBezTo>
                <a:lnTo>
                  <a:pt x="1155" y="8049"/>
                </a:lnTo>
                <a:cubicBezTo>
                  <a:pt x="1096" y="8156"/>
                  <a:pt x="1108" y="8287"/>
                  <a:pt x="1191" y="8370"/>
                </a:cubicBezTo>
                <a:lnTo>
                  <a:pt x="1786" y="8966"/>
                </a:lnTo>
                <a:cubicBezTo>
                  <a:pt x="1843" y="9022"/>
                  <a:pt x="1909" y="9050"/>
                  <a:pt x="1975" y="9050"/>
                </a:cubicBezTo>
                <a:cubicBezTo>
                  <a:pt x="2020" y="9050"/>
                  <a:pt x="2065" y="9037"/>
                  <a:pt x="2108" y="9013"/>
                </a:cubicBezTo>
                <a:lnTo>
                  <a:pt x="3156" y="8430"/>
                </a:lnTo>
                <a:cubicBezTo>
                  <a:pt x="3441" y="8596"/>
                  <a:pt x="3751" y="8715"/>
                  <a:pt x="4084" y="8811"/>
                </a:cubicBezTo>
                <a:lnTo>
                  <a:pt x="4406" y="9966"/>
                </a:lnTo>
                <a:cubicBezTo>
                  <a:pt x="4442" y="10085"/>
                  <a:pt x="4537" y="10156"/>
                  <a:pt x="4656" y="10156"/>
                </a:cubicBezTo>
                <a:lnTo>
                  <a:pt x="5513" y="10156"/>
                </a:lnTo>
                <a:cubicBezTo>
                  <a:pt x="5632" y="10156"/>
                  <a:pt x="5739" y="10085"/>
                  <a:pt x="5763" y="9966"/>
                </a:cubicBezTo>
                <a:lnTo>
                  <a:pt x="6085" y="8811"/>
                </a:lnTo>
                <a:cubicBezTo>
                  <a:pt x="6418" y="8715"/>
                  <a:pt x="6728" y="8596"/>
                  <a:pt x="7013" y="8430"/>
                </a:cubicBezTo>
                <a:lnTo>
                  <a:pt x="8061" y="9013"/>
                </a:lnTo>
                <a:cubicBezTo>
                  <a:pt x="8104" y="9037"/>
                  <a:pt x="8149" y="9050"/>
                  <a:pt x="8194" y="9050"/>
                </a:cubicBezTo>
                <a:cubicBezTo>
                  <a:pt x="8260" y="9050"/>
                  <a:pt x="8326" y="9022"/>
                  <a:pt x="8382" y="8966"/>
                </a:cubicBezTo>
                <a:lnTo>
                  <a:pt x="8978" y="8370"/>
                </a:lnTo>
                <a:cubicBezTo>
                  <a:pt x="9061" y="8287"/>
                  <a:pt x="9073" y="8156"/>
                  <a:pt x="9014" y="8049"/>
                </a:cubicBezTo>
                <a:lnTo>
                  <a:pt x="8430" y="7001"/>
                </a:lnTo>
                <a:cubicBezTo>
                  <a:pt x="8597" y="6727"/>
                  <a:pt x="8728" y="6418"/>
                  <a:pt x="8811" y="6084"/>
                </a:cubicBezTo>
                <a:lnTo>
                  <a:pt x="9966" y="5763"/>
                </a:lnTo>
                <a:cubicBezTo>
                  <a:pt x="10085" y="5727"/>
                  <a:pt x="10168" y="5620"/>
                  <a:pt x="10168" y="5501"/>
                </a:cubicBezTo>
                <a:lnTo>
                  <a:pt x="10168" y="4655"/>
                </a:lnTo>
                <a:cubicBezTo>
                  <a:pt x="10168" y="4536"/>
                  <a:pt x="10085" y="4429"/>
                  <a:pt x="9966" y="4405"/>
                </a:cubicBezTo>
                <a:lnTo>
                  <a:pt x="8811" y="4072"/>
                </a:lnTo>
                <a:cubicBezTo>
                  <a:pt x="8728" y="3751"/>
                  <a:pt x="8597" y="3441"/>
                  <a:pt x="8430" y="3155"/>
                </a:cubicBezTo>
                <a:lnTo>
                  <a:pt x="9014" y="2108"/>
                </a:lnTo>
                <a:cubicBezTo>
                  <a:pt x="9073" y="2000"/>
                  <a:pt x="9061" y="1869"/>
                  <a:pt x="8978" y="1786"/>
                </a:cubicBezTo>
                <a:lnTo>
                  <a:pt x="8382" y="1191"/>
                </a:lnTo>
                <a:cubicBezTo>
                  <a:pt x="8323" y="1139"/>
                  <a:pt x="8255" y="1110"/>
                  <a:pt x="8186" y="1110"/>
                </a:cubicBezTo>
                <a:cubicBezTo>
                  <a:pt x="8144" y="1110"/>
                  <a:pt x="8101" y="1121"/>
                  <a:pt x="8061" y="1143"/>
                </a:cubicBezTo>
                <a:lnTo>
                  <a:pt x="7013" y="1738"/>
                </a:lnTo>
                <a:cubicBezTo>
                  <a:pt x="6728" y="1572"/>
                  <a:pt x="6418" y="1441"/>
                  <a:pt x="6085" y="1346"/>
                </a:cubicBezTo>
                <a:lnTo>
                  <a:pt x="5763" y="203"/>
                </a:lnTo>
                <a:cubicBezTo>
                  <a:pt x="5727" y="83"/>
                  <a:pt x="5632" y="0"/>
                  <a:pt x="55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" name="Google Shape;786;p31">
            <a:extLst>
              <a:ext uri="{FF2B5EF4-FFF2-40B4-BE49-F238E27FC236}">
                <a16:creationId xmlns:a16="http://schemas.microsoft.com/office/drawing/2014/main" id="{5257CC21-1CCF-477B-9878-4946F3EE6FBF}"/>
              </a:ext>
            </a:extLst>
          </p:cNvPr>
          <p:cNvSpPr/>
          <p:nvPr/>
        </p:nvSpPr>
        <p:spPr>
          <a:xfrm>
            <a:off x="3357697" y="4361094"/>
            <a:ext cx="1159827" cy="1158048"/>
          </a:xfrm>
          <a:custGeom>
            <a:avLst/>
            <a:gdLst/>
            <a:ahLst/>
            <a:cxnLst/>
            <a:rect l="l" t="t" r="r" b="b"/>
            <a:pathLst>
              <a:path w="49971" h="49889" extrusionOk="0">
                <a:moveTo>
                  <a:pt x="3715" y="1"/>
                </a:moveTo>
                <a:cubicBezTo>
                  <a:pt x="1667" y="1"/>
                  <a:pt x="0" y="1668"/>
                  <a:pt x="0" y="3727"/>
                </a:cubicBezTo>
                <a:lnTo>
                  <a:pt x="0" y="24504"/>
                </a:lnTo>
                <a:cubicBezTo>
                  <a:pt x="0" y="38365"/>
                  <a:pt x="11112" y="49888"/>
                  <a:pt x="24952" y="49888"/>
                </a:cubicBezTo>
                <a:cubicBezTo>
                  <a:pt x="25009" y="49888"/>
                  <a:pt x="25065" y="49888"/>
                  <a:pt x="25122" y="49888"/>
                </a:cubicBezTo>
                <a:cubicBezTo>
                  <a:pt x="38755" y="49793"/>
                  <a:pt x="49780" y="38767"/>
                  <a:pt x="49875" y="25135"/>
                </a:cubicBezTo>
                <a:cubicBezTo>
                  <a:pt x="49971" y="11216"/>
                  <a:pt x="38410" y="1"/>
                  <a:pt x="24491" y="1"/>
                </a:cubicBez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kern="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Lasso </a:t>
            </a:r>
            <a:r>
              <a:rPr lang="en" sz="1200" kern="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Regularization</a:t>
            </a:r>
            <a:endParaRPr sz="1200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" name="Google Shape;792;p31">
            <a:extLst>
              <a:ext uri="{FF2B5EF4-FFF2-40B4-BE49-F238E27FC236}">
                <a16:creationId xmlns:a16="http://schemas.microsoft.com/office/drawing/2014/main" id="{79946D55-2224-4049-8AE8-CC08BCF1515A}"/>
              </a:ext>
            </a:extLst>
          </p:cNvPr>
          <p:cNvSpPr/>
          <p:nvPr/>
        </p:nvSpPr>
        <p:spPr>
          <a:xfrm>
            <a:off x="3357697" y="2629883"/>
            <a:ext cx="1159827" cy="1157770"/>
          </a:xfrm>
          <a:custGeom>
            <a:avLst/>
            <a:gdLst/>
            <a:ahLst/>
            <a:cxnLst/>
            <a:rect l="l" t="t" r="r" b="b"/>
            <a:pathLst>
              <a:path w="49971" h="49877" extrusionOk="0">
                <a:moveTo>
                  <a:pt x="24931" y="0"/>
                </a:moveTo>
                <a:cubicBezTo>
                  <a:pt x="11101" y="0"/>
                  <a:pt x="0" y="11531"/>
                  <a:pt x="0" y="25385"/>
                </a:cubicBezTo>
                <a:lnTo>
                  <a:pt x="0" y="46162"/>
                </a:lnTo>
                <a:cubicBezTo>
                  <a:pt x="0" y="48209"/>
                  <a:pt x="1667" y="49876"/>
                  <a:pt x="3715" y="49876"/>
                </a:cubicBezTo>
                <a:lnTo>
                  <a:pt x="24491" y="49876"/>
                </a:lnTo>
                <a:cubicBezTo>
                  <a:pt x="38410" y="49876"/>
                  <a:pt x="49971" y="38673"/>
                  <a:pt x="49875" y="24754"/>
                </a:cubicBezTo>
                <a:cubicBezTo>
                  <a:pt x="49780" y="11122"/>
                  <a:pt x="38755" y="96"/>
                  <a:pt x="25122" y="1"/>
                </a:cubicBezTo>
                <a:cubicBezTo>
                  <a:pt x="25058" y="1"/>
                  <a:pt x="24995" y="0"/>
                  <a:pt x="24931" y="0"/>
                </a:cubicBezTo>
                <a:close/>
              </a:path>
            </a:pathLst>
          </a:custGeom>
          <a:solidFill>
            <a:srgbClr val="69E7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kern="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Stepwise Regression</a:t>
            </a:r>
            <a:endParaRPr lang="en-US" sz="1400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" name="Google Shape;794;p31">
            <a:extLst>
              <a:ext uri="{FF2B5EF4-FFF2-40B4-BE49-F238E27FC236}">
                <a16:creationId xmlns:a16="http://schemas.microsoft.com/office/drawing/2014/main" id="{C374EFF6-CBB4-43F3-8170-06D51218048F}"/>
              </a:ext>
            </a:extLst>
          </p:cNvPr>
          <p:cNvSpPr/>
          <p:nvPr/>
        </p:nvSpPr>
        <p:spPr>
          <a:xfrm>
            <a:off x="1548199" y="3209174"/>
            <a:ext cx="1518793" cy="1613501"/>
          </a:xfrm>
          <a:custGeom>
            <a:avLst/>
            <a:gdLst/>
            <a:ahLst/>
            <a:cxnLst/>
            <a:rect l="l" t="t" r="r" b="b"/>
            <a:pathLst>
              <a:path w="65437" h="69510" extrusionOk="0">
                <a:moveTo>
                  <a:pt x="30682" y="1"/>
                </a:moveTo>
                <a:lnTo>
                  <a:pt x="5025" y="25658"/>
                </a:lnTo>
                <a:cubicBezTo>
                  <a:pt x="0" y="30683"/>
                  <a:pt x="0" y="38827"/>
                  <a:pt x="5025" y="43839"/>
                </a:cubicBezTo>
                <a:lnTo>
                  <a:pt x="30682" y="69509"/>
                </a:lnTo>
                <a:lnTo>
                  <a:pt x="65437" y="34755"/>
                </a:lnTo>
                <a:lnTo>
                  <a:pt x="30682" y="1"/>
                </a:lnTo>
                <a:close/>
              </a:path>
            </a:pathLst>
          </a:custGeom>
          <a:solidFill>
            <a:srgbClr val="ED9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3" name="Google Shape;798;p31">
            <a:extLst>
              <a:ext uri="{FF2B5EF4-FFF2-40B4-BE49-F238E27FC236}">
                <a16:creationId xmlns:a16="http://schemas.microsoft.com/office/drawing/2014/main" id="{A756664B-A46F-4432-A0A2-A4E6EB557E43}"/>
              </a:ext>
            </a:extLst>
          </p:cNvPr>
          <p:cNvSpPr/>
          <p:nvPr/>
        </p:nvSpPr>
        <p:spPr>
          <a:xfrm>
            <a:off x="1627507" y="2629883"/>
            <a:ext cx="1159827" cy="1157770"/>
          </a:xfrm>
          <a:custGeom>
            <a:avLst/>
            <a:gdLst/>
            <a:ahLst/>
            <a:cxnLst/>
            <a:rect l="l" t="t" r="r" b="b"/>
            <a:pathLst>
              <a:path w="49971" h="49877" extrusionOk="0">
                <a:moveTo>
                  <a:pt x="25040" y="0"/>
                </a:moveTo>
                <a:cubicBezTo>
                  <a:pt x="24976" y="0"/>
                  <a:pt x="24912" y="1"/>
                  <a:pt x="24849" y="1"/>
                </a:cubicBezTo>
                <a:cubicBezTo>
                  <a:pt x="11216" y="96"/>
                  <a:pt x="191" y="11122"/>
                  <a:pt x="95" y="24754"/>
                </a:cubicBezTo>
                <a:cubicBezTo>
                  <a:pt x="0" y="38673"/>
                  <a:pt x="11561" y="49876"/>
                  <a:pt x="25480" y="49876"/>
                </a:cubicBezTo>
                <a:lnTo>
                  <a:pt x="46256" y="49876"/>
                </a:lnTo>
                <a:cubicBezTo>
                  <a:pt x="48316" y="49876"/>
                  <a:pt x="49971" y="48209"/>
                  <a:pt x="49971" y="46162"/>
                </a:cubicBezTo>
                <a:lnTo>
                  <a:pt x="49971" y="25385"/>
                </a:lnTo>
                <a:cubicBezTo>
                  <a:pt x="49971" y="11531"/>
                  <a:pt x="38870" y="0"/>
                  <a:pt x="25040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Correlation</a:t>
            </a:r>
            <a:endParaRPr lang="en-US" sz="1400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" name="Google Shape;799;p31">
            <a:extLst>
              <a:ext uri="{FF2B5EF4-FFF2-40B4-BE49-F238E27FC236}">
                <a16:creationId xmlns:a16="http://schemas.microsoft.com/office/drawing/2014/main" id="{36FD8D37-EB1C-4D3B-AB9E-598229089342}"/>
              </a:ext>
            </a:extLst>
          </p:cNvPr>
          <p:cNvSpPr/>
          <p:nvPr/>
        </p:nvSpPr>
        <p:spPr>
          <a:xfrm>
            <a:off x="1627750" y="4360968"/>
            <a:ext cx="1159827" cy="1158048"/>
          </a:xfrm>
          <a:custGeom>
            <a:avLst/>
            <a:gdLst/>
            <a:ahLst/>
            <a:cxnLst/>
            <a:rect l="l" t="t" r="r" b="b"/>
            <a:pathLst>
              <a:path w="49971" h="49889" extrusionOk="0">
                <a:moveTo>
                  <a:pt x="25480" y="1"/>
                </a:moveTo>
                <a:cubicBezTo>
                  <a:pt x="11561" y="1"/>
                  <a:pt x="0" y="11216"/>
                  <a:pt x="95" y="25135"/>
                </a:cubicBezTo>
                <a:cubicBezTo>
                  <a:pt x="191" y="38767"/>
                  <a:pt x="11216" y="49793"/>
                  <a:pt x="24849" y="49888"/>
                </a:cubicBezTo>
                <a:cubicBezTo>
                  <a:pt x="24905" y="49888"/>
                  <a:pt x="24962" y="49888"/>
                  <a:pt x="25019" y="49888"/>
                </a:cubicBezTo>
                <a:cubicBezTo>
                  <a:pt x="38858" y="49888"/>
                  <a:pt x="49971" y="38365"/>
                  <a:pt x="49971" y="24504"/>
                </a:cubicBezTo>
                <a:lnTo>
                  <a:pt x="49971" y="3727"/>
                </a:lnTo>
                <a:cubicBezTo>
                  <a:pt x="49971" y="1668"/>
                  <a:pt x="48316" y="1"/>
                  <a:pt x="46256" y="1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kern="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Linear Regression</a:t>
            </a:r>
            <a:endParaRPr sz="1400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" name="Google Shape;801;p31">
            <a:extLst>
              <a:ext uri="{FF2B5EF4-FFF2-40B4-BE49-F238E27FC236}">
                <a16:creationId xmlns:a16="http://schemas.microsoft.com/office/drawing/2014/main" id="{CE3C4919-3E81-4C92-916A-1C3363CB56C8}"/>
              </a:ext>
            </a:extLst>
          </p:cNvPr>
          <p:cNvSpPr/>
          <p:nvPr/>
        </p:nvSpPr>
        <p:spPr>
          <a:xfrm>
            <a:off x="2252699" y="3216916"/>
            <a:ext cx="1629063" cy="1598018"/>
          </a:xfrm>
          <a:custGeom>
            <a:avLst/>
            <a:gdLst/>
            <a:ahLst/>
            <a:cxnLst/>
            <a:rect l="l" t="t" r="r" b="b"/>
            <a:pathLst>
              <a:path w="70188" h="68843" extrusionOk="0">
                <a:moveTo>
                  <a:pt x="35094" y="1"/>
                </a:moveTo>
                <a:cubicBezTo>
                  <a:pt x="33329" y="1"/>
                  <a:pt x="31564" y="674"/>
                  <a:pt x="30218" y="2019"/>
                </a:cubicBezTo>
                <a:lnTo>
                  <a:pt x="2691" y="29546"/>
                </a:lnTo>
                <a:cubicBezTo>
                  <a:pt x="0" y="32249"/>
                  <a:pt x="0" y="36607"/>
                  <a:pt x="2691" y="39297"/>
                </a:cubicBezTo>
                <a:lnTo>
                  <a:pt x="30218" y="66825"/>
                </a:lnTo>
                <a:cubicBezTo>
                  <a:pt x="31564" y="68170"/>
                  <a:pt x="33329" y="68843"/>
                  <a:pt x="35094" y="68843"/>
                </a:cubicBezTo>
                <a:cubicBezTo>
                  <a:pt x="36859" y="68843"/>
                  <a:pt x="38624" y="68170"/>
                  <a:pt x="39969" y="66825"/>
                </a:cubicBezTo>
                <a:lnTo>
                  <a:pt x="67497" y="39297"/>
                </a:lnTo>
                <a:cubicBezTo>
                  <a:pt x="70187" y="36607"/>
                  <a:pt x="70187" y="32249"/>
                  <a:pt x="67497" y="29546"/>
                </a:cubicBezTo>
                <a:lnTo>
                  <a:pt x="39969" y="2019"/>
                </a:lnTo>
                <a:cubicBezTo>
                  <a:pt x="38624" y="674"/>
                  <a:pt x="36859" y="1"/>
                  <a:pt x="3509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000" kern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2000" kern="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7" name="Google Shape;802;p31">
            <a:extLst>
              <a:ext uri="{FF2B5EF4-FFF2-40B4-BE49-F238E27FC236}">
                <a16:creationId xmlns:a16="http://schemas.microsoft.com/office/drawing/2014/main" id="{3A115B47-903B-44CA-BF84-5664F7A4F804}"/>
              </a:ext>
            </a:extLst>
          </p:cNvPr>
          <p:cNvSpPr/>
          <p:nvPr/>
        </p:nvSpPr>
        <p:spPr>
          <a:xfrm>
            <a:off x="2915507" y="3555888"/>
            <a:ext cx="303447" cy="231916"/>
          </a:xfrm>
          <a:custGeom>
            <a:avLst/>
            <a:gdLst/>
            <a:ahLst/>
            <a:cxnLst/>
            <a:rect l="l" t="t" r="r" b="b"/>
            <a:pathLst>
              <a:path w="13074" h="9991" extrusionOk="0">
                <a:moveTo>
                  <a:pt x="2239" y="1299"/>
                </a:moveTo>
                <a:cubicBezTo>
                  <a:pt x="2453" y="2299"/>
                  <a:pt x="2870" y="3716"/>
                  <a:pt x="3727" y="4930"/>
                </a:cubicBezTo>
                <a:cubicBezTo>
                  <a:pt x="1893" y="4204"/>
                  <a:pt x="1203" y="2203"/>
                  <a:pt x="965" y="1299"/>
                </a:cubicBezTo>
                <a:close/>
                <a:moveTo>
                  <a:pt x="12109" y="1299"/>
                </a:moveTo>
                <a:cubicBezTo>
                  <a:pt x="11990" y="1751"/>
                  <a:pt x="11764" y="2465"/>
                  <a:pt x="11347" y="3156"/>
                </a:cubicBezTo>
                <a:cubicBezTo>
                  <a:pt x="10787" y="4061"/>
                  <a:pt x="10097" y="4668"/>
                  <a:pt x="9251" y="4966"/>
                </a:cubicBezTo>
                <a:cubicBezTo>
                  <a:pt x="10133" y="3751"/>
                  <a:pt x="10561" y="2299"/>
                  <a:pt x="10775" y="1299"/>
                </a:cubicBezTo>
                <a:close/>
                <a:moveTo>
                  <a:pt x="2048" y="1"/>
                </a:moveTo>
                <a:cubicBezTo>
                  <a:pt x="2048" y="1"/>
                  <a:pt x="2048" y="179"/>
                  <a:pt x="2096" y="477"/>
                </a:cubicBezTo>
                <a:lnTo>
                  <a:pt x="0" y="477"/>
                </a:lnTo>
                <a:lnTo>
                  <a:pt x="72" y="941"/>
                </a:lnTo>
                <a:cubicBezTo>
                  <a:pt x="84" y="989"/>
                  <a:pt x="798" y="5585"/>
                  <a:pt x="4656" y="5978"/>
                </a:cubicBezTo>
                <a:cubicBezTo>
                  <a:pt x="4977" y="6275"/>
                  <a:pt x="5334" y="6537"/>
                  <a:pt x="5739" y="6752"/>
                </a:cubicBezTo>
                <a:cubicBezTo>
                  <a:pt x="5751" y="6752"/>
                  <a:pt x="5775" y="6764"/>
                  <a:pt x="5787" y="6775"/>
                </a:cubicBezTo>
                <a:lnTo>
                  <a:pt x="5787" y="8692"/>
                </a:lnTo>
                <a:lnTo>
                  <a:pt x="3846" y="8692"/>
                </a:lnTo>
                <a:lnTo>
                  <a:pt x="3215" y="9990"/>
                </a:lnTo>
                <a:lnTo>
                  <a:pt x="10144" y="9990"/>
                </a:lnTo>
                <a:lnTo>
                  <a:pt x="9525" y="8692"/>
                </a:lnTo>
                <a:lnTo>
                  <a:pt x="7180" y="8692"/>
                </a:lnTo>
                <a:lnTo>
                  <a:pt x="7180" y="6787"/>
                </a:lnTo>
                <a:cubicBezTo>
                  <a:pt x="7204" y="6775"/>
                  <a:pt x="7239" y="6764"/>
                  <a:pt x="7275" y="6752"/>
                </a:cubicBezTo>
                <a:cubicBezTo>
                  <a:pt x="7668" y="6537"/>
                  <a:pt x="8025" y="6275"/>
                  <a:pt x="8347" y="5990"/>
                </a:cubicBezTo>
                <a:cubicBezTo>
                  <a:pt x="12276" y="5656"/>
                  <a:pt x="13002" y="1001"/>
                  <a:pt x="13002" y="941"/>
                </a:cubicBezTo>
                <a:lnTo>
                  <a:pt x="13073" y="477"/>
                </a:lnTo>
                <a:lnTo>
                  <a:pt x="10918" y="477"/>
                </a:lnTo>
                <a:cubicBezTo>
                  <a:pt x="10954" y="179"/>
                  <a:pt x="10966" y="1"/>
                  <a:pt x="10966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68" name="Google Shape;803;p31">
            <a:extLst>
              <a:ext uri="{FF2B5EF4-FFF2-40B4-BE49-F238E27FC236}">
                <a16:creationId xmlns:a16="http://schemas.microsoft.com/office/drawing/2014/main" id="{D40D774E-17A8-4677-B9F9-AE3B91AC4F1A}"/>
              </a:ext>
            </a:extLst>
          </p:cNvPr>
          <p:cNvGrpSpPr/>
          <p:nvPr/>
        </p:nvGrpSpPr>
        <p:grpSpPr>
          <a:xfrm>
            <a:off x="5715000" y="2155225"/>
            <a:ext cx="2328600" cy="784362"/>
            <a:chOff x="5500850" y="703650"/>
            <a:chExt cx="2328600" cy="784362"/>
          </a:xfrm>
        </p:grpSpPr>
        <p:sp>
          <p:nvSpPr>
            <p:cNvPr id="69" name="Google Shape;804;p31">
              <a:extLst>
                <a:ext uri="{FF2B5EF4-FFF2-40B4-BE49-F238E27FC236}">
                  <a16:creationId xmlns:a16="http://schemas.microsoft.com/office/drawing/2014/main" id="{32E91FD5-3957-45D2-847E-FFDEFB222608}"/>
                </a:ext>
              </a:extLst>
            </p:cNvPr>
            <p:cNvSpPr txBox="1"/>
            <p:nvPr/>
          </p:nvSpPr>
          <p:spPr>
            <a:xfrm>
              <a:off x="5500850" y="955212"/>
              <a:ext cx="23286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200" b="0" i="0" u="none" strike="noStrike" kern="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" name="Google Shape;805;p31">
              <a:extLst>
                <a:ext uri="{FF2B5EF4-FFF2-40B4-BE49-F238E27FC236}">
                  <a16:creationId xmlns:a16="http://schemas.microsoft.com/office/drawing/2014/main" id="{B8359954-1D3B-48E0-A6B0-206512777800}"/>
                </a:ext>
              </a:extLst>
            </p:cNvPr>
            <p:cNvSpPr/>
            <p:nvPr/>
          </p:nvSpPr>
          <p:spPr>
            <a:xfrm>
              <a:off x="5604024" y="703650"/>
              <a:ext cx="2106625" cy="251562"/>
            </a:xfrm>
            <a:prstGeom prst="roundRect">
              <a:avLst>
                <a:gd name="adj" fmla="val 50000"/>
              </a:avLst>
            </a:pr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Correlation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1" name="Google Shape;806;p31">
            <a:extLst>
              <a:ext uri="{FF2B5EF4-FFF2-40B4-BE49-F238E27FC236}">
                <a16:creationId xmlns:a16="http://schemas.microsoft.com/office/drawing/2014/main" id="{AB3EE1A5-3249-46DF-B045-B89681E2164A}"/>
              </a:ext>
            </a:extLst>
          </p:cNvPr>
          <p:cNvGrpSpPr/>
          <p:nvPr/>
        </p:nvGrpSpPr>
        <p:grpSpPr>
          <a:xfrm>
            <a:off x="5715000" y="3138616"/>
            <a:ext cx="2328600" cy="784362"/>
            <a:chOff x="5500850" y="1655600"/>
            <a:chExt cx="2328600" cy="784362"/>
          </a:xfrm>
        </p:grpSpPr>
        <p:sp>
          <p:nvSpPr>
            <p:cNvPr id="72" name="Google Shape;807;p31">
              <a:extLst>
                <a:ext uri="{FF2B5EF4-FFF2-40B4-BE49-F238E27FC236}">
                  <a16:creationId xmlns:a16="http://schemas.microsoft.com/office/drawing/2014/main" id="{AFA4F92C-1F18-4D5F-AD72-60BCE3904E43}"/>
                </a:ext>
              </a:extLst>
            </p:cNvPr>
            <p:cNvSpPr txBox="1"/>
            <p:nvPr/>
          </p:nvSpPr>
          <p:spPr>
            <a:xfrm>
              <a:off x="5500850" y="1907162"/>
              <a:ext cx="23286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200" b="0" i="0" u="none" strike="noStrike" kern="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" name="Google Shape;808;p31">
              <a:extLst>
                <a:ext uri="{FF2B5EF4-FFF2-40B4-BE49-F238E27FC236}">
                  <a16:creationId xmlns:a16="http://schemas.microsoft.com/office/drawing/2014/main" id="{01F74102-A45B-4031-8877-72C958341F82}"/>
                </a:ext>
              </a:extLst>
            </p:cNvPr>
            <p:cNvSpPr/>
            <p:nvPr/>
          </p:nvSpPr>
          <p:spPr>
            <a:xfrm>
              <a:off x="5604025" y="1655600"/>
              <a:ext cx="2106624" cy="226558"/>
            </a:xfrm>
            <a:prstGeom prst="roundRect">
              <a:avLst>
                <a:gd name="adj" fmla="val 50000"/>
              </a:avLst>
            </a:pr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Stepwise Regression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809;p31">
            <a:extLst>
              <a:ext uri="{FF2B5EF4-FFF2-40B4-BE49-F238E27FC236}">
                <a16:creationId xmlns:a16="http://schemas.microsoft.com/office/drawing/2014/main" id="{888F3596-C3AF-402D-BF36-93F70C7CEC27}"/>
              </a:ext>
            </a:extLst>
          </p:cNvPr>
          <p:cNvGrpSpPr/>
          <p:nvPr/>
        </p:nvGrpSpPr>
        <p:grpSpPr>
          <a:xfrm>
            <a:off x="5715000" y="4122008"/>
            <a:ext cx="2328600" cy="784362"/>
            <a:chOff x="5500850" y="2564550"/>
            <a:chExt cx="2328600" cy="784362"/>
          </a:xfrm>
        </p:grpSpPr>
        <p:sp>
          <p:nvSpPr>
            <p:cNvPr id="75" name="Google Shape;810;p31">
              <a:extLst>
                <a:ext uri="{FF2B5EF4-FFF2-40B4-BE49-F238E27FC236}">
                  <a16:creationId xmlns:a16="http://schemas.microsoft.com/office/drawing/2014/main" id="{99464CB3-A9E3-4D0C-97F5-B6F316ED876D}"/>
                </a:ext>
              </a:extLst>
            </p:cNvPr>
            <p:cNvSpPr txBox="1"/>
            <p:nvPr/>
          </p:nvSpPr>
          <p:spPr>
            <a:xfrm>
              <a:off x="5500850" y="2816112"/>
              <a:ext cx="23286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" sz="1200" ker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Earth, where we live on, is the third planet from the Sun</a:t>
              </a:r>
              <a:endParaRPr sz="1200" ker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" name="Google Shape;811;p31">
              <a:extLst>
                <a:ext uri="{FF2B5EF4-FFF2-40B4-BE49-F238E27FC236}">
                  <a16:creationId xmlns:a16="http://schemas.microsoft.com/office/drawing/2014/main" id="{8C9D1163-E34A-4C0E-A44C-AA5827E184EF}"/>
                </a:ext>
              </a:extLst>
            </p:cNvPr>
            <p:cNvSpPr/>
            <p:nvPr/>
          </p:nvSpPr>
          <p:spPr>
            <a:xfrm>
              <a:off x="5604025" y="2564550"/>
              <a:ext cx="2106624" cy="238960"/>
            </a:xfrm>
            <a:prstGeom prst="roundRect">
              <a:avLst>
                <a:gd name="adj" fmla="val 50000"/>
              </a:avLst>
            </a:pr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" sz="1400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Lasso Regularization</a:t>
              </a:r>
              <a:endParaRPr sz="1400" kern="0" dirty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7" name="Google Shape;812;p31">
            <a:extLst>
              <a:ext uri="{FF2B5EF4-FFF2-40B4-BE49-F238E27FC236}">
                <a16:creationId xmlns:a16="http://schemas.microsoft.com/office/drawing/2014/main" id="{9002B792-DF0D-4BF0-9990-D392752E4AC9}"/>
              </a:ext>
            </a:extLst>
          </p:cNvPr>
          <p:cNvGrpSpPr/>
          <p:nvPr/>
        </p:nvGrpSpPr>
        <p:grpSpPr>
          <a:xfrm>
            <a:off x="5715000" y="5105400"/>
            <a:ext cx="2328600" cy="784362"/>
            <a:chOff x="5500850" y="3501425"/>
            <a:chExt cx="2328600" cy="784362"/>
          </a:xfrm>
        </p:grpSpPr>
        <p:sp>
          <p:nvSpPr>
            <p:cNvPr id="78" name="Google Shape;813;p31">
              <a:extLst>
                <a:ext uri="{FF2B5EF4-FFF2-40B4-BE49-F238E27FC236}">
                  <a16:creationId xmlns:a16="http://schemas.microsoft.com/office/drawing/2014/main" id="{107026E7-FF43-4517-ABC2-29F81BD8EEC6}"/>
                </a:ext>
              </a:extLst>
            </p:cNvPr>
            <p:cNvSpPr txBox="1"/>
            <p:nvPr/>
          </p:nvSpPr>
          <p:spPr>
            <a:xfrm>
              <a:off x="5500850" y="3752987"/>
              <a:ext cx="23286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200" b="0" i="0" u="none" strike="noStrike" kern="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" name="Google Shape;814;p31">
              <a:extLst>
                <a:ext uri="{FF2B5EF4-FFF2-40B4-BE49-F238E27FC236}">
                  <a16:creationId xmlns:a16="http://schemas.microsoft.com/office/drawing/2014/main" id="{7879EEC4-8500-4B93-B9C6-F332217E732C}"/>
                </a:ext>
              </a:extLst>
            </p:cNvPr>
            <p:cNvSpPr/>
            <p:nvPr/>
          </p:nvSpPr>
          <p:spPr>
            <a:xfrm>
              <a:off x="5604025" y="3501425"/>
              <a:ext cx="2106624" cy="251562"/>
            </a:xfrm>
            <a:prstGeom prst="roundRect">
              <a:avLst>
                <a:gd name="adj" fmla="val 50000"/>
              </a:avLst>
            </a:pr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Linear Regression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15;p31">
            <a:extLst>
              <a:ext uri="{FF2B5EF4-FFF2-40B4-BE49-F238E27FC236}">
                <a16:creationId xmlns:a16="http://schemas.microsoft.com/office/drawing/2014/main" id="{339D7AB3-3241-4084-949F-C0E5747DCBAD}"/>
              </a:ext>
            </a:extLst>
          </p:cNvPr>
          <p:cNvSpPr txBox="1">
            <a:spLocks/>
          </p:cNvSpPr>
          <p:nvPr/>
        </p:nvSpPr>
        <p:spPr>
          <a:xfrm>
            <a:off x="663848" y="1500000"/>
            <a:ext cx="8028156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SemiBold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sym typeface="Fira Sans Extra Condensed SemiBold"/>
              </a:rPr>
              <a:t>Different analytical methods were used for feature selection and building statistical</a:t>
            </a:r>
            <a:r>
              <a:rPr lang="en-US" sz="1600" b="1" kern="0" dirty="0">
                <a:solidFill>
                  <a:srgbClr val="000000"/>
                </a:solidFill>
                <a:latin typeface="+mn-lt"/>
              </a:rPr>
              <a:t> models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Fira Sans Extra Condensed SemiBold"/>
            </a:endParaRPr>
          </a:p>
        </p:txBody>
      </p:sp>
      <p:pic>
        <p:nvPicPr>
          <p:cNvPr id="81" name="Picture 80" descr="Icon&#10;&#10;Description automatically generated">
            <a:extLst>
              <a:ext uri="{FF2B5EF4-FFF2-40B4-BE49-F238E27FC236}">
                <a16:creationId xmlns:a16="http://schemas.microsoft.com/office/drawing/2014/main" id="{1F1330B5-428F-4A86-9A70-F302830C2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33" y1="48000" x2="24444" y2="54667"/>
                        <a14:foregroundMark x1="75556" y1="48000" x2="76889" y2="52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95214" y="2438400"/>
            <a:ext cx="532800" cy="532800"/>
          </a:xfrm>
          <a:prstGeom prst="rect">
            <a:avLst/>
          </a:prstGeom>
        </p:spPr>
      </p:pic>
      <p:pic>
        <p:nvPicPr>
          <p:cNvPr id="85" name="Picture 84" descr="Shape, icon&#10;&#10;Description automatically generated">
            <a:extLst>
              <a:ext uri="{FF2B5EF4-FFF2-40B4-BE49-F238E27FC236}">
                <a16:creationId xmlns:a16="http://schemas.microsoft.com/office/drawing/2014/main" id="{38A0C15F-787B-4FBA-AFAC-CD8236E90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488" y="3886200"/>
            <a:ext cx="218712" cy="218712"/>
          </a:xfrm>
          <a:prstGeom prst="rect">
            <a:avLst/>
          </a:prstGeom>
        </p:spPr>
      </p:pic>
      <p:pic>
        <p:nvPicPr>
          <p:cNvPr id="87" name="Picture 86" descr="Icon&#10;&#10;Description automatically generated">
            <a:extLst>
              <a:ext uri="{FF2B5EF4-FFF2-40B4-BE49-F238E27FC236}">
                <a16:creationId xmlns:a16="http://schemas.microsoft.com/office/drawing/2014/main" id="{DC255EAA-89C4-4919-98F5-647ADF24E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5601" y="4992218"/>
            <a:ext cx="323354" cy="32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6391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newNE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{307CA693-497D-4345-97B8-CE62FB79B4AF}tf16401378</Template>
  <TotalTime>24294</TotalTime>
  <Words>646</Words>
  <Application>Microsoft Office PowerPoint</Application>
  <PresentationFormat>On-screen Show (4:3)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Fira Sans Extra Condensed Medium</vt:lpstr>
      <vt:lpstr>Fira Sans Extra Condensed SemiBold</vt:lpstr>
      <vt:lpstr>Helvetica</vt:lpstr>
      <vt:lpstr>Helvetica CE</vt:lpstr>
      <vt:lpstr>ITC New Baskerville Roman</vt:lpstr>
      <vt:lpstr>Roboto</vt:lpstr>
      <vt:lpstr>Times New Roman</vt:lpstr>
      <vt:lpstr>Wingdings</vt:lpstr>
      <vt:lpstr>powerpoint_newNEU</vt:lpstr>
      <vt:lpstr>ALY 6015 - 21454 Intermediate Analytics  Presidential Election Analysis</vt:lpstr>
      <vt:lpstr>Contents</vt:lpstr>
      <vt:lpstr>Overview</vt:lpstr>
      <vt:lpstr>Scope of the project</vt:lpstr>
      <vt:lpstr>Exploratory Data Analysis</vt:lpstr>
      <vt:lpstr>Exploratory Data Analysis</vt:lpstr>
      <vt:lpstr>Exploratory Data Analysis Plot 1</vt:lpstr>
      <vt:lpstr>Exploratory Data Analysis Plot 2</vt:lpstr>
      <vt:lpstr>Analytical Methods</vt:lpstr>
      <vt:lpstr>Correlation</vt:lpstr>
      <vt:lpstr>Analytical Methods (1st Question)</vt:lpstr>
      <vt:lpstr>Analytical Methods (1st Question)</vt:lpstr>
      <vt:lpstr>Analytical Methods (2nd Question)</vt:lpstr>
      <vt:lpstr>Conclusion</vt:lpstr>
      <vt:lpstr>Further Improvements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m.lyons</dc:creator>
  <cp:lastModifiedBy>Akash Raj</cp:lastModifiedBy>
  <cp:revision>194</cp:revision>
  <dcterms:created xsi:type="dcterms:W3CDTF">2010-04-13T14:21:50Z</dcterms:created>
  <dcterms:modified xsi:type="dcterms:W3CDTF">2022-03-29T06:37:38Z</dcterms:modified>
</cp:coreProperties>
</file>