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17"/>
  </p:notesMasterIdLst>
  <p:sldIdLst>
    <p:sldId id="257" r:id="rId2"/>
    <p:sldId id="276" r:id="rId3"/>
    <p:sldId id="281" r:id="rId4"/>
    <p:sldId id="258" r:id="rId5"/>
    <p:sldId id="297" r:id="rId6"/>
    <p:sldId id="293" r:id="rId7"/>
    <p:sldId id="299" r:id="rId8"/>
    <p:sldId id="300" r:id="rId9"/>
    <p:sldId id="294" r:id="rId10"/>
    <p:sldId id="291" r:id="rId11"/>
    <p:sldId id="292" r:id="rId12"/>
    <p:sldId id="295" r:id="rId13"/>
    <p:sldId id="284" r:id="rId14"/>
    <p:sldId id="296" r:id="rId15"/>
    <p:sldId id="301" r:id="rId1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Default Section" id="{2826D294-7F6A-4245-A127-349D1AD20905}">
          <p14:sldIdLst>
            <p14:sldId id="257"/>
            <p14:sldId id="276"/>
            <p14:sldId id="281"/>
            <p14:sldId id="258"/>
            <p14:sldId id="297"/>
            <p14:sldId id="293"/>
            <p14:sldId id="299"/>
            <p14:sldId id="300"/>
            <p14:sldId id="294"/>
            <p14:sldId id="291"/>
            <p14:sldId id="292"/>
            <p14:sldId id="295"/>
            <p14:sldId id="284"/>
            <p14:sldId id="296"/>
            <p14:sldId id="301"/>
          </p14:sldIdLst>
        </p14:section>
        <p14:section name="Appendix" id="{A4AAB954-8FEE-4714-9544-CAC247C59A4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B0E2"/>
    <a:srgbClr val="7CABEE"/>
    <a:srgbClr val="13B6F1"/>
    <a:srgbClr val="4BAC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79" autoAdjust="0"/>
    <p:restoredTop sz="94820" autoAdjust="0"/>
  </p:normalViewPr>
  <p:slideViewPr>
    <p:cSldViewPr>
      <p:cViewPr varScale="1">
        <p:scale>
          <a:sx n="82" d="100"/>
          <a:sy n="82" d="100"/>
        </p:scale>
        <p:origin x="137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86C63C-705D-4107-A2EE-5B3CF75F7905}" type="doc">
      <dgm:prSet loTypeId="urn:microsoft.com/office/officeart/2016/7/layout/RepeatingBendingProcessNew" loCatId="process" qsTypeId="urn:microsoft.com/office/officeart/2005/8/quickstyle/simple4" qsCatId="simple" csTypeId="urn:microsoft.com/office/officeart/2005/8/colors/accent2_2" csCatId="accent2" phldr="1"/>
      <dgm:spPr/>
      <dgm:t>
        <a:bodyPr/>
        <a:lstStyle/>
        <a:p>
          <a:endParaRPr lang="en-US"/>
        </a:p>
      </dgm:t>
    </dgm:pt>
    <dgm:pt modelId="{669D09A9-5DCF-4EE0-A946-7E20C2F4D56B}">
      <dgm:prSet/>
      <dgm:spPr>
        <a:effectLst/>
      </dgm:spPr>
      <dgm:t>
        <a:bodyPr/>
        <a:lstStyle/>
        <a:p>
          <a:r>
            <a:rPr lang="en-US" dirty="0"/>
            <a:t>Overview</a:t>
          </a:r>
        </a:p>
      </dgm:t>
    </dgm:pt>
    <dgm:pt modelId="{60C11076-9824-4DFE-9846-31DC391CEB6D}" type="parTrans" cxnId="{6696683C-6493-437B-BABE-BD4D4B9549D3}">
      <dgm:prSet/>
      <dgm:spPr/>
      <dgm:t>
        <a:bodyPr/>
        <a:lstStyle/>
        <a:p>
          <a:endParaRPr lang="en-US"/>
        </a:p>
      </dgm:t>
    </dgm:pt>
    <dgm:pt modelId="{1CAF6ACB-C909-4501-A52E-ECA9B36F5B02}" type="sibTrans" cxnId="{6696683C-6493-437B-BABE-BD4D4B9549D3}">
      <dgm:prSet/>
      <dgm:spPr/>
      <dgm:t>
        <a:bodyPr/>
        <a:lstStyle/>
        <a:p>
          <a:endParaRPr lang="en-US"/>
        </a:p>
      </dgm:t>
    </dgm:pt>
    <dgm:pt modelId="{3B183BFB-9A94-479E-BCB8-D154E3C2AC4F}">
      <dgm:prSet/>
      <dgm:spPr>
        <a:effectLst/>
      </dgm:spPr>
      <dgm:t>
        <a:bodyPr/>
        <a:lstStyle/>
        <a:p>
          <a:r>
            <a:rPr lang="en-US" dirty="0"/>
            <a:t>Scope of Project</a:t>
          </a:r>
        </a:p>
      </dgm:t>
    </dgm:pt>
    <dgm:pt modelId="{F4E1EF89-EDEE-4803-B37D-231002AFBD7B}" type="parTrans" cxnId="{5471FC27-ABFD-4F29-B844-D0A4C5994DC3}">
      <dgm:prSet/>
      <dgm:spPr/>
      <dgm:t>
        <a:bodyPr/>
        <a:lstStyle/>
        <a:p>
          <a:endParaRPr lang="en-US"/>
        </a:p>
      </dgm:t>
    </dgm:pt>
    <dgm:pt modelId="{460031CA-25CA-42B4-8B52-9BEEC2969A65}" type="sibTrans" cxnId="{5471FC27-ABFD-4F29-B844-D0A4C5994DC3}">
      <dgm:prSet/>
      <dgm:spPr/>
      <dgm:t>
        <a:bodyPr/>
        <a:lstStyle/>
        <a:p>
          <a:endParaRPr lang="en-US"/>
        </a:p>
      </dgm:t>
    </dgm:pt>
    <dgm:pt modelId="{C2D224E9-92D3-4B4B-B374-86A2D1D7D318}">
      <dgm:prSet/>
      <dgm:spPr>
        <a:effectLst/>
      </dgm:spPr>
      <dgm:t>
        <a:bodyPr/>
        <a:lstStyle/>
        <a:p>
          <a:r>
            <a:rPr lang="en-US" dirty="0"/>
            <a:t>Exploratory Data Analysis (EDA)</a:t>
          </a:r>
        </a:p>
      </dgm:t>
    </dgm:pt>
    <dgm:pt modelId="{6D235094-F095-451A-A0AB-6FDE6B2CCA02}" type="parTrans" cxnId="{984255F3-E236-4117-A471-52DA39C19C26}">
      <dgm:prSet/>
      <dgm:spPr/>
      <dgm:t>
        <a:bodyPr/>
        <a:lstStyle/>
        <a:p>
          <a:endParaRPr lang="en-US"/>
        </a:p>
      </dgm:t>
    </dgm:pt>
    <dgm:pt modelId="{F72019E9-61B1-4802-8728-7DF8D972554E}" type="sibTrans" cxnId="{984255F3-E236-4117-A471-52DA39C19C26}">
      <dgm:prSet/>
      <dgm:spPr/>
      <dgm:t>
        <a:bodyPr/>
        <a:lstStyle/>
        <a:p>
          <a:endParaRPr lang="en-US"/>
        </a:p>
      </dgm:t>
    </dgm:pt>
    <dgm:pt modelId="{EFDA1D55-BF4B-42B6-8391-C1D466A9D361}">
      <dgm:prSet/>
      <dgm:spPr>
        <a:effectLst/>
      </dgm:spPr>
      <dgm:t>
        <a:bodyPr/>
        <a:lstStyle/>
        <a:p>
          <a:r>
            <a:rPr lang="en-US" dirty="0"/>
            <a:t>Application to Analytical Methods</a:t>
          </a:r>
        </a:p>
      </dgm:t>
    </dgm:pt>
    <dgm:pt modelId="{8663520B-60DA-40A9-8201-E171A3FDDAF8}" type="parTrans" cxnId="{560EDCB6-D490-4EF1-B065-9D849A0494EE}">
      <dgm:prSet/>
      <dgm:spPr/>
      <dgm:t>
        <a:bodyPr/>
        <a:lstStyle/>
        <a:p>
          <a:endParaRPr lang="en-US"/>
        </a:p>
      </dgm:t>
    </dgm:pt>
    <dgm:pt modelId="{B8B6BD91-DE04-4D60-9D4D-1D40EB2C90F4}" type="sibTrans" cxnId="{560EDCB6-D490-4EF1-B065-9D849A0494EE}">
      <dgm:prSet/>
      <dgm:spPr/>
      <dgm:t>
        <a:bodyPr/>
        <a:lstStyle/>
        <a:p>
          <a:endParaRPr lang="en-US"/>
        </a:p>
      </dgm:t>
    </dgm:pt>
    <dgm:pt modelId="{6F832843-EB2E-4626-A9B0-F674C502EC5B}">
      <dgm:prSet/>
      <dgm:spPr>
        <a:effectLst/>
      </dgm:spPr>
      <dgm:t>
        <a:bodyPr/>
        <a:lstStyle/>
        <a:p>
          <a:r>
            <a:rPr lang="en-US" dirty="0"/>
            <a:t>Results &amp; Conclusion</a:t>
          </a:r>
        </a:p>
      </dgm:t>
    </dgm:pt>
    <dgm:pt modelId="{32ABF6CC-0A91-4FD1-9E51-F607B1755F1F}" type="parTrans" cxnId="{6F957F18-3E56-4DF8-B233-A7503A54575C}">
      <dgm:prSet/>
      <dgm:spPr/>
      <dgm:t>
        <a:bodyPr/>
        <a:lstStyle/>
        <a:p>
          <a:endParaRPr lang="en-US"/>
        </a:p>
      </dgm:t>
    </dgm:pt>
    <dgm:pt modelId="{44F8147C-C158-4248-A690-E130A56E942C}" type="sibTrans" cxnId="{6F957F18-3E56-4DF8-B233-A7503A54575C}">
      <dgm:prSet/>
      <dgm:spPr/>
      <dgm:t>
        <a:bodyPr/>
        <a:lstStyle/>
        <a:p>
          <a:endParaRPr lang="en-US"/>
        </a:p>
      </dgm:t>
    </dgm:pt>
    <dgm:pt modelId="{C454036F-A9D4-48DA-9ED0-5DD81983826B}">
      <dgm:prSet/>
      <dgm:spPr>
        <a:effectLst/>
      </dgm:spPr>
      <dgm:t>
        <a:bodyPr/>
        <a:lstStyle/>
        <a:p>
          <a:r>
            <a:rPr lang="en-US" dirty="0"/>
            <a:t>Further Improvements</a:t>
          </a:r>
        </a:p>
      </dgm:t>
    </dgm:pt>
    <dgm:pt modelId="{A30EAA48-031F-4536-9EF7-62FEAA29039A}" type="parTrans" cxnId="{20194C1A-77F4-4E86-BEA3-68A683D7691F}">
      <dgm:prSet/>
      <dgm:spPr/>
      <dgm:t>
        <a:bodyPr/>
        <a:lstStyle/>
        <a:p>
          <a:endParaRPr lang="en-US"/>
        </a:p>
      </dgm:t>
    </dgm:pt>
    <dgm:pt modelId="{BC442B75-90B7-4890-A927-03CBF4054198}" type="sibTrans" cxnId="{20194C1A-77F4-4E86-BEA3-68A683D7691F}">
      <dgm:prSet/>
      <dgm:spPr/>
      <dgm:t>
        <a:bodyPr/>
        <a:lstStyle/>
        <a:p>
          <a:endParaRPr lang="en-US"/>
        </a:p>
      </dgm:t>
    </dgm:pt>
    <dgm:pt modelId="{7FE310FB-DB64-B14C-8E9C-EF6543436C0A}" type="pres">
      <dgm:prSet presAssocID="{D786C63C-705D-4107-A2EE-5B3CF75F7905}" presName="Name0" presStyleCnt="0">
        <dgm:presLayoutVars>
          <dgm:dir/>
          <dgm:resizeHandles val="exact"/>
        </dgm:presLayoutVars>
      </dgm:prSet>
      <dgm:spPr/>
    </dgm:pt>
    <dgm:pt modelId="{BEF5761B-5B09-1D40-953A-DEFF890463D6}" type="pres">
      <dgm:prSet presAssocID="{669D09A9-5DCF-4EE0-A946-7E20C2F4D56B}" presName="node" presStyleLbl="node1" presStyleIdx="0" presStyleCnt="6">
        <dgm:presLayoutVars>
          <dgm:bulletEnabled val="1"/>
        </dgm:presLayoutVars>
      </dgm:prSet>
      <dgm:spPr>
        <a:prstGeom prst="roundRect">
          <a:avLst/>
        </a:prstGeom>
      </dgm:spPr>
    </dgm:pt>
    <dgm:pt modelId="{CE6D238A-823F-AC40-BA65-F38DEC7D18DC}" type="pres">
      <dgm:prSet presAssocID="{1CAF6ACB-C909-4501-A52E-ECA9B36F5B02}" presName="sibTrans" presStyleLbl="sibTrans1D1" presStyleIdx="0" presStyleCnt="5"/>
      <dgm:spPr/>
    </dgm:pt>
    <dgm:pt modelId="{361B0C9F-5E92-D947-86E5-277011925184}" type="pres">
      <dgm:prSet presAssocID="{1CAF6ACB-C909-4501-A52E-ECA9B36F5B02}" presName="connectorText" presStyleLbl="sibTrans1D1" presStyleIdx="0" presStyleCnt="5"/>
      <dgm:spPr/>
    </dgm:pt>
    <dgm:pt modelId="{637B03F8-DB3D-EC43-81B3-CB05BD9BA87D}" type="pres">
      <dgm:prSet presAssocID="{3B183BFB-9A94-479E-BCB8-D154E3C2AC4F}" presName="node" presStyleLbl="node1" presStyleIdx="1" presStyleCnt="6">
        <dgm:presLayoutVars>
          <dgm:bulletEnabled val="1"/>
        </dgm:presLayoutVars>
      </dgm:prSet>
      <dgm:spPr>
        <a:prstGeom prst="roundRect">
          <a:avLst/>
        </a:prstGeom>
      </dgm:spPr>
    </dgm:pt>
    <dgm:pt modelId="{F94B2489-F106-904E-8CFD-55CEA227D222}" type="pres">
      <dgm:prSet presAssocID="{460031CA-25CA-42B4-8B52-9BEEC2969A65}" presName="sibTrans" presStyleLbl="sibTrans1D1" presStyleIdx="1" presStyleCnt="5"/>
      <dgm:spPr/>
    </dgm:pt>
    <dgm:pt modelId="{7429E338-D688-B34B-9CAA-F07CAE873495}" type="pres">
      <dgm:prSet presAssocID="{460031CA-25CA-42B4-8B52-9BEEC2969A65}" presName="connectorText" presStyleLbl="sibTrans1D1" presStyleIdx="1" presStyleCnt="5"/>
      <dgm:spPr/>
    </dgm:pt>
    <dgm:pt modelId="{BDAC9AA6-B062-E640-AC61-F51E6B58E88D}" type="pres">
      <dgm:prSet presAssocID="{C2D224E9-92D3-4B4B-B374-86A2D1D7D318}" presName="node" presStyleLbl="node1" presStyleIdx="2" presStyleCnt="6">
        <dgm:presLayoutVars>
          <dgm:bulletEnabled val="1"/>
        </dgm:presLayoutVars>
      </dgm:prSet>
      <dgm:spPr>
        <a:prstGeom prst="roundRect">
          <a:avLst/>
        </a:prstGeom>
      </dgm:spPr>
    </dgm:pt>
    <dgm:pt modelId="{FABEE1F5-6AD7-064B-AB80-36D90ABA9D54}" type="pres">
      <dgm:prSet presAssocID="{F72019E9-61B1-4802-8728-7DF8D972554E}" presName="sibTrans" presStyleLbl="sibTrans1D1" presStyleIdx="2" presStyleCnt="5"/>
      <dgm:spPr/>
    </dgm:pt>
    <dgm:pt modelId="{5FE220A8-FB6D-D54A-A133-60CFC767D3B7}" type="pres">
      <dgm:prSet presAssocID="{F72019E9-61B1-4802-8728-7DF8D972554E}" presName="connectorText" presStyleLbl="sibTrans1D1" presStyleIdx="2" presStyleCnt="5"/>
      <dgm:spPr/>
    </dgm:pt>
    <dgm:pt modelId="{CD8855EC-D2B9-884C-A6CC-D8925B6BD2BE}" type="pres">
      <dgm:prSet presAssocID="{EFDA1D55-BF4B-42B6-8391-C1D466A9D361}" presName="node" presStyleLbl="node1" presStyleIdx="3" presStyleCnt="6" custLinFactNeighborX="-266" custLinFactNeighborY="98">
        <dgm:presLayoutVars>
          <dgm:bulletEnabled val="1"/>
        </dgm:presLayoutVars>
      </dgm:prSet>
      <dgm:spPr>
        <a:prstGeom prst="roundRect">
          <a:avLst/>
        </a:prstGeom>
      </dgm:spPr>
    </dgm:pt>
    <dgm:pt modelId="{9C894702-5A77-3F4B-A61E-E4962D1F840D}" type="pres">
      <dgm:prSet presAssocID="{B8B6BD91-DE04-4D60-9D4D-1D40EB2C90F4}" presName="sibTrans" presStyleLbl="sibTrans1D1" presStyleIdx="3" presStyleCnt="5"/>
      <dgm:spPr/>
    </dgm:pt>
    <dgm:pt modelId="{770B12EA-4FB1-1045-B473-8676AF9C55C5}" type="pres">
      <dgm:prSet presAssocID="{B8B6BD91-DE04-4D60-9D4D-1D40EB2C90F4}" presName="connectorText" presStyleLbl="sibTrans1D1" presStyleIdx="3" presStyleCnt="5"/>
      <dgm:spPr/>
    </dgm:pt>
    <dgm:pt modelId="{A9EB1516-0EA9-4C4A-91B7-D9E501D55A16}" type="pres">
      <dgm:prSet presAssocID="{6F832843-EB2E-4626-A9B0-F674C502EC5B}" presName="node" presStyleLbl="node1" presStyleIdx="4" presStyleCnt="6" custLinFactNeighborX="-575">
        <dgm:presLayoutVars>
          <dgm:bulletEnabled val="1"/>
        </dgm:presLayoutVars>
      </dgm:prSet>
      <dgm:spPr>
        <a:prstGeom prst="roundRect">
          <a:avLst/>
        </a:prstGeom>
      </dgm:spPr>
    </dgm:pt>
    <dgm:pt modelId="{C0851E2E-DA18-394B-A093-F1C7406A2B36}" type="pres">
      <dgm:prSet presAssocID="{44F8147C-C158-4248-A690-E130A56E942C}" presName="sibTrans" presStyleLbl="sibTrans1D1" presStyleIdx="4" presStyleCnt="5"/>
      <dgm:spPr/>
    </dgm:pt>
    <dgm:pt modelId="{7ED985E8-6EB8-0648-976D-F25F9C5BE848}" type="pres">
      <dgm:prSet presAssocID="{44F8147C-C158-4248-A690-E130A56E942C}" presName="connectorText" presStyleLbl="sibTrans1D1" presStyleIdx="4" presStyleCnt="5"/>
      <dgm:spPr/>
    </dgm:pt>
    <dgm:pt modelId="{22E97A90-0766-144C-9045-E6A092D5D2DA}" type="pres">
      <dgm:prSet presAssocID="{C454036F-A9D4-48DA-9ED0-5DD81983826B}" presName="node" presStyleLbl="node1" presStyleIdx="5" presStyleCnt="6">
        <dgm:presLayoutVars>
          <dgm:bulletEnabled val="1"/>
        </dgm:presLayoutVars>
      </dgm:prSet>
      <dgm:spPr>
        <a:prstGeom prst="roundRect">
          <a:avLst/>
        </a:prstGeom>
      </dgm:spPr>
    </dgm:pt>
  </dgm:ptLst>
  <dgm:cxnLst>
    <dgm:cxn modelId="{64003210-589C-D645-8725-FB1E8B1F960F}" type="presOf" srcId="{F72019E9-61B1-4802-8728-7DF8D972554E}" destId="{5FE220A8-FB6D-D54A-A133-60CFC767D3B7}" srcOrd="1" destOrd="0" presId="urn:microsoft.com/office/officeart/2016/7/layout/RepeatingBendingProcessNew"/>
    <dgm:cxn modelId="{6F957F18-3E56-4DF8-B233-A7503A54575C}" srcId="{D786C63C-705D-4107-A2EE-5B3CF75F7905}" destId="{6F832843-EB2E-4626-A9B0-F674C502EC5B}" srcOrd="4" destOrd="0" parTransId="{32ABF6CC-0A91-4FD1-9E51-F607B1755F1F}" sibTransId="{44F8147C-C158-4248-A690-E130A56E942C}"/>
    <dgm:cxn modelId="{E712A518-6F6D-0049-B592-571ECABD5189}" type="presOf" srcId="{B8B6BD91-DE04-4D60-9D4D-1D40EB2C90F4}" destId="{770B12EA-4FB1-1045-B473-8676AF9C55C5}" srcOrd="1" destOrd="0" presId="urn:microsoft.com/office/officeart/2016/7/layout/RepeatingBendingProcessNew"/>
    <dgm:cxn modelId="{20194C1A-77F4-4E86-BEA3-68A683D7691F}" srcId="{D786C63C-705D-4107-A2EE-5B3CF75F7905}" destId="{C454036F-A9D4-48DA-9ED0-5DD81983826B}" srcOrd="5" destOrd="0" parTransId="{A30EAA48-031F-4536-9EF7-62FEAA29039A}" sibTransId="{BC442B75-90B7-4890-A927-03CBF4054198}"/>
    <dgm:cxn modelId="{29A10C1C-345F-E141-9464-56061C0A4595}" type="presOf" srcId="{460031CA-25CA-42B4-8B52-9BEEC2969A65}" destId="{F94B2489-F106-904E-8CFD-55CEA227D222}" srcOrd="0" destOrd="0" presId="urn:microsoft.com/office/officeart/2016/7/layout/RepeatingBendingProcessNew"/>
    <dgm:cxn modelId="{5D632A1D-5E28-C042-A5F6-2CCACDC1E499}" type="presOf" srcId="{C454036F-A9D4-48DA-9ED0-5DD81983826B}" destId="{22E97A90-0766-144C-9045-E6A092D5D2DA}" srcOrd="0" destOrd="0" presId="urn:microsoft.com/office/officeart/2016/7/layout/RepeatingBendingProcessNew"/>
    <dgm:cxn modelId="{5471FC27-ABFD-4F29-B844-D0A4C5994DC3}" srcId="{D786C63C-705D-4107-A2EE-5B3CF75F7905}" destId="{3B183BFB-9A94-479E-BCB8-D154E3C2AC4F}" srcOrd="1" destOrd="0" parTransId="{F4E1EF89-EDEE-4803-B37D-231002AFBD7B}" sibTransId="{460031CA-25CA-42B4-8B52-9BEEC2969A65}"/>
    <dgm:cxn modelId="{BF94102B-2160-944A-8C0C-7B5A4C74EAC5}" type="presOf" srcId="{44F8147C-C158-4248-A690-E130A56E942C}" destId="{C0851E2E-DA18-394B-A093-F1C7406A2B36}" srcOrd="0" destOrd="0" presId="urn:microsoft.com/office/officeart/2016/7/layout/RepeatingBendingProcessNew"/>
    <dgm:cxn modelId="{6696683C-6493-437B-BABE-BD4D4B9549D3}" srcId="{D786C63C-705D-4107-A2EE-5B3CF75F7905}" destId="{669D09A9-5DCF-4EE0-A946-7E20C2F4D56B}" srcOrd="0" destOrd="0" parTransId="{60C11076-9824-4DFE-9846-31DC391CEB6D}" sibTransId="{1CAF6ACB-C909-4501-A52E-ECA9B36F5B02}"/>
    <dgm:cxn modelId="{E9AFFF3D-8334-454D-8006-1A4E42B8D12F}" type="presOf" srcId="{B8B6BD91-DE04-4D60-9D4D-1D40EB2C90F4}" destId="{9C894702-5A77-3F4B-A61E-E4962D1F840D}" srcOrd="0" destOrd="0" presId="urn:microsoft.com/office/officeart/2016/7/layout/RepeatingBendingProcessNew"/>
    <dgm:cxn modelId="{46532944-AD69-1940-8504-269F18F06643}" type="presOf" srcId="{F72019E9-61B1-4802-8728-7DF8D972554E}" destId="{FABEE1F5-6AD7-064B-AB80-36D90ABA9D54}" srcOrd="0" destOrd="0" presId="urn:microsoft.com/office/officeart/2016/7/layout/RepeatingBendingProcessNew"/>
    <dgm:cxn modelId="{BFCEDF69-B539-3641-A0E3-F2C392BEE555}" type="presOf" srcId="{C2D224E9-92D3-4B4B-B374-86A2D1D7D318}" destId="{BDAC9AA6-B062-E640-AC61-F51E6B58E88D}" srcOrd="0" destOrd="0" presId="urn:microsoft.com/office/officeart/2016/7/layout/RepeatingBendingProcessNew"/>
    <dgm:cxn modelId="{D6EDAD6E-AD88-6B44-A813-BB82D618559B}" type="presOf" srcId="{669D09A9-5DCF-4EE0-A946-7E20C2F4D56B}" destId="{BEF5761B-5B09-1D40-953A-DEFF890463D6}" srcOrd="0" destOrd="0" presId="urn:microsoft.com/office/officeart/2016/7/layout/RepeatingBendingProcessNew"/>
    <dgm:cxn modelId="{16B35476-DF0A-3747-927F-819715D50FFC}" type="presOf" srcId="{6F832843-EB2E-4626-A9B0-F674C502EC5B}" destId="{A9EB1516-0EA9-4C4A-91B7-D9E501D55A16}" srcOrd="0" destOrd="0" presId="urn:microsoft.com/office/officeart/2016/7/layout/RepeatingBendingProcessNew"/>
    <dgm:cxn modelId="{46AB2279-8E77-5342-930D-217EBC889D3E}" type="presOf" srcId="{460031CA-25CA-42B4-8B52-9BEEC2969A65}" destId="{7429E338-D688-B34B-9CAA-F07CAE873495}" srcOrd="1" destOrd="0" presId="urn:microsoft.com/office/officeart/2016/7/layout/RepeatingBendingProcessNew"/>
    <dgm:cxn modelId="{69EFA77A-5631-BF47-A7D2-57C1FC47B6E2}" type="presOf" srcId="{3B183BFB-9A94-479E-BCB8-D154E3C2AC4F}" destId="{637B03F8-DB3D-EC43-81B3-CB05BD9BA87D}" srcOrd="0" destOrd="0" presId="urn:microsoft.com/office/officeart/2016/7/layout/RepeatingBendingProcessNew"/>
    <dgm:cxn modelId="{A5AB0E7C-BE6A-B142-8153-E851D29BF3B8}" type="presOf" srcId="{D786C63C-705D-4107-A2EE-5B3CF75F7905}" destId="{7FE310FB-DB64-B14C-8E9C-EF6543436C0A}" srcOrd="0" destOrd="0" presId="urn:microsoft.com/office/officeart/2016/7/layout/RepeatingBendingProcessNew"/>
    <dgm:cxn modelId="{C724AB9D-BA55-DF43-BA11-CD99A0384152}" type="presOf" srcId="{44F8147C-C158-4248-A690-E130A56E942C}" destId="{7ED985E8-6EB8-0648-976D-F25F9C5BE848}" srcOrd="1" destOrd="0" presId="urn:microsoft.com/office/officeart/2016/7/layout/RepeatingBendingProcessNew"/>
    <dgm:cxn modelId="{560EDCB6-D490-4EF1-B065-9D849A0494EE}" srcId="{D786C63C-705D-4107-A2EE-5B3CF75F7905}" destId="{EFDA1D55-BF4B-42B6-8391-C1D466A9D361}" srcOrd="3" destOrd="0" parTransId="{8663520B-60DA-40A9-8201-E171A3FDDAF8}" sibTransId="{B8B6BD91-DE04-4D60-9D4D-1D40EB2C90F4}"/>
    <dgm:cxn modelId="{78FEB8BA-D746-C642-8722-ADB0B15C2D74}" type="presOf" srcId="{1CAF6ACB-C909-4501-A52E-ECA9B36F5B02}" destId="{CE6D238A-823F-AC40-BA65-F38DEC7D18DC}" srcOrd="0" destOrd="0" presId="urn:microsoft.com/office/officeart/2016/7/layout/RepeatingBendingProcessNew"/>
    <dgm:cxn modelId="{76E759DE-864A-9D4E-8099-25184666B942}" type="presOf" srcId="{EFDA1D55-BF4B-42B6-8391-C1D466A9D361}" destId="{CD8855EC-D2B9-884C-A6CC-D8925B6BD2BE}" srcOrd="0" destOrd="0" presId="urn:microsoft.com/office/officeart/2016/7/layout/RepeatingBendingProcessNew"/>
    <dgm:cxn modelId="{C07180E4-6C9B-974D-9CB5-BA867D504DEB}" type="presOf" srcId="{1CAF6ACB-C909-4501-A52E-ECA9B36F5B02}" destId="{361B0C9F-5E92-D947-86E5-277011925184}" srcOrd="1" destOrd="0" presId="urn:microsoft.com/office/officeart/2016/7/layout/RepeatingBendingProcessNew"/>
    <dgm:cxn modelId="{984255F3-E236-4117-A471-52DA39C19C26}" srcId="{D786C63C-705D-4107-A2EE-5B3CF75F7905}" destId="{C2D224E9-92D3-4B4B-B374-86A2D1D7D318}" srcOrd="2" destOrd="0" parTransId="{6D235094-F095-451A-A0AB-6FDE6B2CCA02}" sibTransId="{F72019E9-61B1-4802-8728-7DF8D972554E}"/>
    <dgm:cxn modelId="{AEB12BCD-FB27-3E4D-8668-34CB5BD702F0}" type="presParOf" srcId="{7FE310FB-DB64-B14C-8E9C-EF6543436C0A}" destId="{BEF5761B-5B09-1D40-953A-DEFF890463D6}" srcOrd="0" destOrd="0" presId="urn:microsoft.com/office/officeart/2016/7/layout/RepeatingBendingProcessNew"/>
    <dgm:cxn modelId="{BA654D94-58CE-8049-A7EE-4B9175F844C9}" type="presParOf" srcId="{7FE310FB-DB64-B14C-8E9C-EF6543436C0A}" destId="{CE6D238A-823F-AC40-BA65-F38DEC7D18DC}" srcOrd="1" destOrd="0" presId="urn:microsoft.com/office/officeart/2016/7/layout/RepeatingBendingProcessNew"/>
    <dgm:cxn modelId="{FE3974E5-377D-0B47-BBE9-73C54B6B1BF6}" type="presParOf" srcId="{CE6D238A-823F-AC40-BA65-F38DEC7D18DC}" destId="{361B0C9F-5E92-D947-86E5-277011925184}" srcOrd="0" destOrd="0" presId="urn:microsoft.com/office/officeart/2016/7/layout/RepeatingBendingProcessNew"/>
    <dgm:cxn modelId="{F9A7A651-5FD6-D641-AC90-0709DC7ECEEB}" type="presParOf" srcId="{7FE310FB-DB64-B14C-8E9C-EF6543436C0A}" destId="{637B03F8-DB3D-EC43-81B3-CB05BD9BA87D}" srcOrd="2" destOrd="0" presId="urn:microsoft.com/office/officeart/2016/7/layout/RepeatingBendingProcessNew"/>
    <dgm:cxn modelId="{CDA3DB1F-4F3B-5E4D-BF1E-7018E0C98C59}" type="presParOf" srcId="{7FE310FB-DB64-B14C-8E9C-EF6543436C0A}" destId="{F94B2489-F106-904E-8CFD-55CEA227D222}" srcOrd="3" destOrd="0" presId="urn:microsoft.com/office/officeart/2016/7/layout/RepeatingBendingProcessNew"/>
    <dgm:cxn modelId="{78B5B7D2-2432-EB4E-BDC3-D9B4C563BBE8}" type="presParOf" srcId="{F94B2489-F106-904E-8CFD-55CEA227D222}" destId="{7429E338-D688-B34B-9CAA-F07CAE873495}" srcOrd="0" destOrd="0" presId="urn:microsoft.com/office/officeart/2016/7/layout/RepeatingBendingProcessNew"/>
    <dgm:cxn modelId="{90EB1DF0-F58F-6B45-85FC-FF3E5FA36D36}" type="presParOf" srcId="{7FE310FB-DB64-B14C-8E9C-EF6543436C0A}" destId="{BDAC9AA6-B062-E640-AC61-F51E6B58E88D}" srcOrd="4" destOrd="0" presId="urn:microsoft.com/office/officeart/2016/7/layout/RepeatingBendingProcessNew"/>
    <dgm:cxn modelId="{56DB7418-E6A6-AB4C-B577-C70882D88E17}" type="presParOf" srcId="{7FE310FB-DB64-B14C-8E9C-EF6543436C0A}" destId="{FABEE1F5-6AD7-064B-AB80-36D90ABA9D54}" srcOrd="5" destOrd="0" presId="urn:microsoft.com/office/officeart/2016/7/layout/RepeatingBendingProcessNew"/>
    <dgm:cxn modelId="{73E216A0-824A-7947-A725-FE11BAC6EE82}" type="presParOf" srcId="{FABEE1F5-6AD7-064B-AB80-36D90ABA9D54}" destId="{5FE220A8-FB6D-D54A-A133-60CFC767D3B7}" srcOrd="0" destOrd="0" presId="urn:microsoft.com/office/officeart/2016/7/layout/RepeatingBendingProcessNew"/>
    <dgm:cxn modelId="{2823BAE2-5C7A-ED48-A9D4-5454E0BDCE38}" type="presParOf" srcId="{7FE310FB-DB64-B14C-8E9C-EF6543436C0A}" destId="{CD8855EC-D2B9-884C-A6CC-D8925B6BD2BE}" srcOrd="6" destOrd="0" presId="urn:microsoft.com/office/officeart/2016/7/layout/RepeatingBendingProcessNew"/>
    <dgm:cxn modelId="{7A462D3D-B98D-E94C-911C-ED466508BB30}" type="presParOf" srcId="{7FE310FB-DB64-B14C-8E9C-EF6543436C0A}" destId="{9C894702-5A77-3F4B-A61E-E4962D1F840D}" srcOrd="7" destOrd="0" presId="urn:microsoft.com/office/officeart/2016/7/layout/RepeatingBendingProcessNew"/>
    <dgm:cxn modelId="{7FA28658-D45D-7845-A2EF-CDB35440CC23}" type="presParOf" srcId="{9C894702-5A77-3F4B-A61E-E4962D1F840D}" destId="{770B12EA-4FB1-1045-B473-8676AF9C55C5}" srcOrd="0" destOrd="0" presId="urn:microsoft.com/office/officeart/2016/7/layout/RepeatingBendingProcessNew"/>
    <dgm:cxn modelId="{ABFC2C03-8C31-5B4C-8EAB-36C7971C0048}" type="presParOf" srcId="{7FE310FB-DB64-B14C-8E9C-EF6543436C0A}" destId="{A9EB1516-0EA9-4C4A-91B7-D9E501D55A16}" srcOrd="8" destOrd="0" presId="urn:microsoft.com/office/officeart/2016/7/layout/RepeatingBendingProcessNew"/>
    <dgm:cxn modelId="{03ACFAE2-F947-B144-B788-AB34987CABE5}" type="presParOf" srcId="{7FE310FB-DB64-B14C-8E9C-EF6543436C0A}" destId="{C0851E2E-DA18-394B-A093-F1C7406A2B36}" srcOrd="9" destOrd="0" presId="urn:microsoft.com/office/officeart/2016/7/layout/RepeatingBendingProcessNew"/>
    <dgm:cxn modelId="{4D77E74D-7652-8C45-81D5-3CC2BB9900E4}" type="presParOf" srcId="{C0851E2E-DA18-394B-A093-F1C7406A2B36}" destId="{7ED985E8-6EB8-0648-976D-F25F9C5BE848}" srcOrd="0" destOrd="0" presId="urn:microsoft.com/office/officeart/2016/7/layout/RepeatingBendingProcessNew"/>
    <dgm:cxn modelId="{EA170070-6C3F-3D43-95B6-4B28B9B6B396}" type="presParOf" srcId="{7FE310FB-DB64-B14C-8E9C-EF6543436C0A}" destId="{22E97A90-0766-144C-9045-E6A092D5D2DA}"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6D238A-823F-AC40-BA65-F38DEC7D18DC}">
      <dsp:nvSpPr>
        <dsp:cNvPr id="0" name=""/>
        <dsp:cNvSpPr/>
      </dsp:nvSpPr>
      <dsp:spPr>
        <a:xfrm>
          <a:off x="2291168" y="1176919"/>
          <a:ext cx="495385" cy="91440"/>
        </a:xfrm>
        <a:custGeom>
          <a:avLst/>
          <a:gdLst/>
          <a:ahLst/>
          <a:cxnLst/>
          <a:rect l="0" t="0" r="0" b="0"/>
          <a:pathLst>
            <a:path>
              <a:moveTo>
                <a:pt x="0" y="45720"/>
              </a:moveTo>
              <a:lnTo>
                <a:pt x="495385"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25711" y="1220009"/>
        <a:ext cx="26299" cy="5259"/>
      </dsp:txXfrm>
    </dsp:sp>
    <dsp:sp modelId="{BEF5761B-5B09-1D40-953A-DEFF890463D6}">
      <dsp:nvSpPr>
        <dsp:cNvPr id="0" name=""/>
        <dsp:cNvSpPr/>
      </dsp:nvSpPr>
      <dsp:spPr>
        <a:xfrm>
          <a:off x="6075" y="536571"/>
          <a:ext cx="2286892" cy="1372135"/>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2060" tIns="117626" rIns="112060" bIns="117626" numCol="1" spcCol="1270" anchor="ctr" anchorCtr="0">
          <a:noAutofit/>
        </a:bodyPr>
        <a:lstStyle/>
        <a:p>
          <a:pPr marL="0" lvl="0" indent="0" algn="ctr" defTabSz="1022350">
            <a:lnSpc>
              <a:spcPct val="90000"/>
            </a:lnSpc>
            <a:spcBef>
              <a:spcPct val="0"/>
            </a:spcBef>
            <a:spcAft>
              <a:spcPct val="35000"/>
            </a:spcAft>
            <a:buNone/>
          </a:pPr>
          <a:r>
            <a:rPr lang="en-US" sz="2300" kern="1200" dirty="0"/>
            <a:t>Overview</a:t>
          </a:r>
        </a:p>
      </dsp:txBody>
      <dsp:txXfrm>
        <a:off x="73057" y="603553"/>
        <a:ext cx="2152928" cy="1238171"/>
      </dsp:txXfrm>
    </dsp:sp>
    <dsp:sp modelId="{F94B2489-F106-904E-8CFD-55CEA227D222}">
      <dsp:nvSpPr>
        <dsp:cNvPr id="0" name=""/>
        <dsp:cNvSpPr/>
      </dsp:nvSpPr>
      <dsp:spPr>
        <a:xfrm>
          <a:off x="5104046" y="1176919"/>
          <a:ext cx="495385" cy="91440"/>
        </a:xfrm>
        <a:custGeom>
          <a:avLst/>
          <a:gdLst/>
          <a:ahLst/>
          <a:cxnLst/>
          <a:rect l="0" t="0" r="0" b="0"/>
          <a:pathLst>
            <a:path>
              <a:moveTo>
                <a:pt x="0" y="45720"/>
              </a:moveTo>
              <a:lnTo>
                <a:pt x="495385"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38589" y="1220009"/>
        <a:ext cx="26299" cy="5259"/>
      </dsp:txXfrm>
    </dsp:sp>
    <dsp:sp modelId="{637B03F8-DB3D-EC43-81B3-CB05BD9BA87D}">
      <dsp:nvSpPr>
        <dsp:cNvPr id="0" name=""/>
        <dsp:cNvSpPr/>
      </dsp:nvSpPr>
      <dsp:spPr>
        <a:xfrm>
          <a:off x="2818953" y="536571"/>
          <a:ext cx="2286892" cy="1372135"/>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2060" tIns="117626" rIns="112060" bIns="117626" numCol="1" spcCol="1270" anchor="ctr" anchorCtr="0">
          <a:noAutofit/>
        </a:bodyPr>
        <a:lstStyle/>
        <a:p>
          <a:pPr marL="0" lvl="0" indent="0" algn="ctr" defTabSz="1022350">
            <a:lnSpc>
              <a:spcPct val="90000"/>
            </a:lnSpc>
            <a:spcBef>
              <a:spcPct val="0"/>
            </a:spcBef>
            <a:spcAft>
              <a:spcPct val="35000"/>
            </a:spcAft>
            <a:buNone/>
          </a:pPr>
          <a:r>
            <a:rPr lang="en-US" sz="2300" kern="1200" dirty="0"/>
            <a:t>Scope of Project</a:t>
          </a:r>
        </a:p>
      </dsp:txBody>
      <dsp:txXfrm>
        <a:off x="2885935" y="603553"/>
        <a:ext cx="2152928" cy="1238171"/>
      </dsp:txXfrm>
    </dsp:sp>
    <dsp:sp modelId="{FABEE1F5-6AD7-064B-AB80-36D90ABA9D54}">
      <dsp:nvSpPr>
        <dsp:cNvPr id="0" name=""/>
        <dsp:cNvSpPr/>
      </dsp:nvSpPr>
      <dsp:spPr>
        <a:xfrm>
          <a:off x="1143446" y="1906907"/>
          <a:ext cx="5631831" cy="496730"/>
        </a:xfrm>
        <a:custGeom>
          <a:avLst/>
          <a:gdLst/>
          <a:ahLst/>
          <a:cxnLst/>
          <a:rect l="0" t="0" r="0" b="0"/>
          <a:pathLst>
            <a:path>
              <a:moveTo>
                <a:pt x="5631831" y="0"/>
              </a:moveTo>
              <a:lnTo>
                <a:pt x="5631831" y="265465"/>
              </a:lnTo>
              <a:lnTo>
                <a:pt x="0" y="265465"/>
              </a:lnTo>
              <a:lnTo>
                <a:pt x="0" y="49673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17950" y="2152642"/>
        <a:ext cx="282823" cy="5259"/>
      </dsp:txXfrm>
    </dsp:sp>
    <dsp:sp modelId="{BDAC9AA6-B062-E640-AC61-F51E6B58E88D}">
      <dsp:nvSpPr>
        <dsp:cNvPr id="0" name=""/>
        <dsp:cNvSpPr/>
      </dsp:nvSpPr>
      <dsp:spPr>
        <a:xfrm>
          <a:off x="5631831" y="536571"/>
          <a:ext cx="2286892" cy="1372135"/>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2060" tIns="117626" rIns="112060" bIns="117626" numCol="1" spcCol="1270" anchor="ctr" anchorCtr="0">
          <a:noAutofit/>
        </a:bodyPr>
        <a:lstStyle/>
        <a:p>
          <a:pPr marL="0" lvl="0" indent="0" algn="ctr" defTabSz="1022350">
            <a:lnSpc>
              <a:spcPct val="90000"/>
            </a:lnSpc>
            <a:spcBef>
              <a:spcPct val="0"/>
            </a:spcBef>
            <a:spcAft>
              <a:spcPct val="35000"/>
            </a:spcAft>
            <a:buNone/>
          </a:pPr>
          <a:r>
            <a:rPr lang="en-US" sz="2300" kern="1200" dirty="0"/>
            <a:t>Exploratory Data Analysis (EDA)</a:t>
          </a:r>
        </a:p>
      </dsp:txBody>
      <dsp:txXfrm>
        <a:off x="5698813" y="603553"/>
        <a:ext cx="2152928" cy="1238171"/>
      </dsp:txXfrm>
    </dsp:sp>
    <dsp:sp modelId="{9C894702-5A77-3F4B-A61E-E4962D1F840D}">
      <dsp:nvSpPr>
        <dsp:cNvPr id="0" name=""/>
        <dsp:cNvSpPr/>
      </dsp:nvSpPr>
      <dsp:spPr>
        <a:xfrm>
          <a:off x="2285092" y="3075040"/>
          <a:ext cx="488310" cy="91440"/>
        </a:xfrm>
        <a:custGeom>
          <a:avLst/>
          <a:gdLst/>
          <a:ahLst/>
          <a:cxnLst/>
          <a:rect l="0" t="0" r="0" b="0"/>
          <a:pathLst>
            <a:path>
              <a:moveTo>
                <a:pt x="0" y="47064"/>
              </a:moveTo>
              <a:lnTo>
                <a:pt x="261255" y="47064"/>
              </a:lnTo>
              <a:lnTo>
                <a:pt x="261255" y="45720"/>
              </a:lnTo>
              <a:lnTo>
                <a:pt x="488310"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6275" y="3118130"/>
        <a:ext cx="25945" cy="5259"/>
      </dsp:txXfrm>
    </dsp:sp>
    <dsp:sp modelId="{CD8855EC-D2B9-884C-A6CC-D8925B6BD2BE}">
      <dsp:nvSpPr>
        <dsp:cNvPr id="0" name=""/>
        <dsp:cNvSpPr/>
      </dsp:nvSpPr>
      <dsp:spPr>
        <a:xfrm>
          <a:off x="0" y="2436037"/>
          <a:ext cx="2286892" cy="1372135"/>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2060" tIns="117626" rIns="112060" bIns="117626" numCol="1" spcCol="1270" anchor="ctr" anchorCtr="0">
          <a:noAutofit/>
        </a:bodyPr>
        <a:lstStyle/>
        <a:p>
          <a:pPr marL="0" lvl="0" indent="0" algn="ctr" defTabSz="1022350">
            <a:lnSpc>
              <a:spcPct val="90000"/>
            </a:lnSpc>
            <a:spcBef>
              <a:spcPct val="0"/>
            </a:spcBef>
            <a:spcAft>
              <a:spcPct val="35000"/>
            </a:spcAft>
            <a:buNone/>
          </a:pPr>
          <a:r>
            <a:rPr lang="en-US" sz="2300" kern="1200" dirty="0"/>
            <a:t>Application to Analytical Methods</a:t>
          </a:r>
        </a:p>
      </dsp:txBody>
      <dsp:txXfrm>
        <a:off x="66982" y="2503019"/>
        <a:ext cx="2152928" cy="1238171"/>
      </dsp:txXfrm>
    </dsp:sp>
    <dsp:sp modelId="{C0851E2E-DA18-394B-A093-F1C7406A2B36}">
      <dsp:nvSpPr>
        <dsp:cNvPr id="0" name=""/>
        <dsp:cNvSpPr/>
      </dsp:nvSpPr>
      <dsp:spPr>
        <a:xfrm>
          <a:off x="5090896" y="3075040"/>
          <a:ext cx="508535" cy="91440"/>
        </a:xfrm>
        <a:custGeom>
          <a:avLst/>
          <a:gdLst/>
          <a:ahLst/>
          <a:cxnLst/>
          <a:rect l="0" t="0" r="0" b="0"/>
          <a:pathLst>
            <a:path>
              <a:moveTo>
                <a:pt x="0" y="45720"/>
              </a:moveTo>
              <a:lnTo>
                <a:pt x="508535"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31685" y="3118130"/>
        <a:ext cx="26956" cy="5259"/>
      </dsp:txXfrm>
    </dsp:sp>
    <dsp:sp modelId="{A9EB1516-0EA9-4C4A-91B7-D9E501D55A16}">
      <dsp:nvSpPr>
        <dsp:cNvPr id="0" name=""/>
        <dsp:cNvSpPr/>
      </dsp:nvSpPr>
      <dsp:spPr>
        <a:xfrm>
          <a:off x="2805803" y="2434692"/>
          <a:ext cx="2286892" cy="1372135"/>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2060" tIns="117626" rIns="112060" bIns="117626" numCol="1" spcCol="1270" anchor="ctr" anchorCtr="0">
          <a:noAutofit/>
        </a:bodyPr>
        <a:lstStyle/>
        <a:p>
          <a:pPr marL="0" lvl="0" indent="0" algn="ctr" defTabSz="1022350">
            <a:lnSpc>
              <a:spcPct val="90000"/>
            </a:lnSpc>
            <a:spcBef>
              <a:spcPct val="0"/>
            </a:spcBef>
            <a:spcAft>
              <a:spcPct val="35000"/>
            </a:spcAft>
            <a:buNone/>
          </a:pPr>
          <a:r>
            <a:rPr lang="en-US" sz="2300" kern="1200" dirty="0"/>
            <a:t>Results &amp; Conclusion</a:t>
          </a:r>
        </a:p>
      </dsp:txBody>
      <dsp:txXfrm>
        <a:off x="2872785" y="2501674"/>
        <a:ext cx="2152928" cy="1238171"/>
      </dsp:txXfrm>
    </dsp:sp>
    <dsp:sp modelId="{22E97A90-0766-144C-9045-E6A092D5D2DA}">
      <dsp:nvSpPr>
        <dsp:cNvPr id="0" name=""/>
        <dsp:cNvSpPr/>
      </dsp:nvSpPr>
      <dsp:spPr>
        <a:xfrm>
          <a:off x="5631831" y="2434692"/>
          <a:ext cx="2286892" cy="1372135"/>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2060" tIns="117626" rIns="112060" bIns="117626" numCol="1" spcCol="1270" anchor="ctr" anchorCtr="0">
          <a:noAutofit/>
        </a:bodyPr>
        <a:lstStyle/>
        <a:p>
          <a:pPr marL="0" lvl="0" indent="0" algn="ctr" defTabSz="1022350">
            <a:lnSpc>
              <a:spcPct val="90000"/>
            </a:lnSpc>
            <a:spcBef>
              <a:spcPct val="0"/>
            </a:spcBef>
            <a:spcAft>
              <a:spcPct val="35000"/>
            </a:spcAft>
            <a:buNone/>
          </a:pPr>
          <a:r>
            <a:rPr lang="en-US" sz="2300" kern="1200" dirty="0"/>
            <a:t>Further Improvements</a:t>
          </a:r>
        </a:p>
      </dsp:txBody>
      <dsp:txXfrm>
        <a:off x="5698813" y="2501674"/>
        <a:ext cx="2152928" cy="1238171"/>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EA590F-A513-42B1-89D4-B7C08C22AC93}" type="datetimeFigureOut">
              <a:rPr lang="en-US" smtClean="0"/>
              <a:t>3/29/2022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DE4BCC-A504-456C-B2F6-D0C009C36368}" type="slidenum">
              <a:rPr lang="en-US" smtClean="0"/>
              <a:t>‹#›</a:t>
            </a:fld>
            <a:endParaRPr lang="en-US"/>
          </a:p>
        </p:txBody>
      </p:sp>
    </p:spTree>
    <p:extLst>
      <p:ext uri="{BB962C8B-B14F-4D97-AF65-F5344CB8AC3E}">
        <p14:creationId xmlns:p14="http://schemas.microsoft.com/office/powerpoint/2010/main" val="604477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with body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2E855-0F77-4FC4-93A7-7DB5078BECCD}"/>
              </a:ext>
            </a:extLst>
          </p:cNvPr>
          <p:cNvSpPr txBox="1">
            <a:spLocks/>
          </p:cNvSpPr>
          <p:nvPr userDrawn="1"/>
        </p:nvSpPr>
        <p:spPr bwMode="auto">
          <a:xfrm>
            <a:off x="457200" y="838200"/>
            <a:ext cx="82296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3600" dirty="0">
                <a:solidFill>
                  <a:srgbClr val="C12030"/>
                </a:solidFill>
                <a:latin typeface="Helvetica CE" charset="0"/>
                <a:cs typeface="Helvetica CE" charset="0"/>
              </a:rPr>
              <a:t>Headline </a:t>
            </a:r>
            <a:r>
              <a:rPr lang="en-US" sz="3600" dirty="0" err="1">
                <a:solidFill>
                  <a:srgbClr val="C12030"/>
                </a:solidFill>
                <a:latin typeface="Helvetica CE" charset="0"/>
                <a:cs typeface="Helvetica CE" charset="0"/>
              </a:rPr>
              <a:t>Lorem</a:t>
            </a:r>
            <a:r>
              <a:rPr lang="en-US" sz="3600" dirty="0">
                <a:solidFill>
                  <a:srgbClr val="C12030"/>
                </a:solidFill>
                <a:latin typeface="Helvetica CE" charset="0"/>
                <a:cs typeface="Helvetica CE" charset="0"/>
              </a:rPr>
              <a:t> </a:t>
            </a:r>
            <a:r>
              <a:rPr lang="en-US" sz="3600" dirty="0" err="1">
                <a:solidFill>
                  <a:srgbClr val="C12030"/>
                </a:solidFill>
                <a:latin typeface="Helvetica CE" charset="0"/>
                <a:cs typeface="Helvetica CE" charset="0"/>
              </a:rPr>
              <a:t>Ipsum</a:t>
            </a:r>
            <a:br>
              <a:rPr lang="en-US" sz="3600" dirty="0">
                <a:solidFill>
                  <a:srgbClr val="C12030"/>
                </a:solidFill>
                <a:latin typeface="Helvetica CE" charset="0"/>
                <a:cs typeface="Helvetica CE" charset="0"/>
              </a:rPr>
            </a:br>
            <a:br>
              <a:rPr lang="en-US" sz="3600" dirty="0">
                <a:latin typeface="Helvetica CE" charset="0"/>
                <a:cs typeface="Helvetica CE" charset="0"/>
              </a:rPr>
            </a:br>
            <a:endParaRPr lang="en-US" sz="3600" dirty="0">
              <a:solidFill>
                <a:srgbClr val="C12030"/>
              </a:solidFill>
              <a:latin typeface="Helvetica CE" charset="0"/>
              <a:cs typeface="Helvetica CE" charset="0"/>
            </a:endParaRPr>
          </a:p>
        </p:txBody>
      </p:sp>
      <p:sp>
        <p:nvSpPr>
          <p:cNvPr id="3" name="TextBox 2">
            <a:extLst>
              <a:ext uri="{FF2B5EF4-FFF2-40B4-BE49-F238E27FC236}">
                <a16:creationId xmlns:a16="http://schemas.microsoft.com/office/drawing/2014/main" id="{C1C0D253-B5A7-4DD4-BDD0-58FBB1C2A1DC}"/>
              </a:ext>
            </a:extLst>
          </p:cNvPr>
          <p:cNvSpPr txBox="1">
            <a:spLocks noChangeArrowheads="1"/>
          </p:cNvSpPr>
          <p:nvPr userDrawn="1"/>
        </p:nvSpPr>
        <p:spPr bwMode="auto">
          <a:xfrm>
            <a:off x="457200" y="1600200"/>
            <a:ext cx="82296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dirty="0">
                <a:latin typeface="ITC New Baskerville Roman" charset="0"/>
              </a:rPr>
              <a:t>Body content.</a:t>
            </a:r>
          </a:p>
        </p:txBody>
      </p:sp>
      <p:sp>
        <p:nvSpPr>
          <p:cNvPr id="4" name="Date Placeholder 3">
            <a:extLst>
              <a:ext uri="{FF2B5EF4-FFF2-40B4-BE49-F238E27FC236}">
                <a16:creationId xmlns:a16="http://schemas.microsoft.com/office/drawing/2014/main" id="{0AC62737-5180-4066-B944-CE502C451B1A}"/>
              </a:ext>
            </a:extLst>
          </p:cNvPr>
          <p:cNvSpPr>
            <a:spLocks noGrp="1"/>
          </p:cNvSpPr>
          <p:nvPr>
            <p:ph type="dt" sz="half" idx="10"/>
          </p:nvPr>
        </p:nvSpPr>
        <p:spPr/>
        <p:txBody>
          <a:bodyPr/>
          <a:lstStyle>
            <a:lvl1pPr>
              <a:defRPr/>
            </a:lvl1pPr>
          </a:lstStyle>
          <a:p>
            <a:fld id="{1210D201-B81E-470F-A152-87DB35E113A8}" type="datetimeFigureOut">
              <a:rPr lang="en-US" altLang="en-US"/>
              <a:pPr/>
              <a:t>3/29/2022</a:t>
            </a:fld>
            <a:endParaRPr lang="en-US" altLang="en-US"/>
          </a:p>
        </p:txBody>
      </p:sp>
      <p:sp>
        <p:nvSpPr>
          <p:cNvPr id="5" name="Footer Placeholder 4">
            <a:extLst>
              <a:ext uri="{FF2B5EF4-FFF2-40B4-BE49-F238E27FC236}">
                <a16:creationId xmlns:a16="http://schemas.microsoft.com/office/drawing/2014/main" id="{9D222139-93B4-40CC-89BD-0B3AF6C81A0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C0E00AC-0E31-4E33-898F-C95D0CA5C2AB}"/>
              </a:ext>
            </a:extLst>
          </p:cNvPr>
          <p:cNvSpPr>
            <a:spLocks noGrp="1"/>
          </p:cNvSpPr>
          <p:nvPr>
            <p:ph type="sldNum" sz="quarter" idx="12"/>
          </p:nvPr>
        </p:nvSpPr>
        <p:spPr/>
        <p:txBody>
          <a:bodyPr/>
          <a:lstStyle>
            <a:lvl1pPr>
              <a:defRPr/>
            </a:lvl1pPr>
          </a:lstStyle>
          <a:p>
            <a:fld id="{FE6FB135-70D7-4D79-9C5C-D3BF7EF341B2}" type="slidenum">
              <a:rPr lang="en-US" altLang="en-US"/>
              <a:pPr/>
              <a:t>‹#›</a:t>
            </a:fld>
            <a:endParaRPr lang="en-US" altLang="en-US"/>
          </a:p>
        </p:txBody>
      </p:sp>
    </p:spTree>
    <p:extLst>
      <p:ext uri="{BB962C8B-B14F-4D97-AF65-F5344CB8AC3E}">
        <p14:creationId xmlns:p14="http://schemas.microsoft.com/office/powerpoint/2010/main" val="263137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2" name="Picture 6" descr="title.png">
            <a:extLst>
              <a:ext uri="{FF2B5EF4-FFF2-40B4-BE49-F238E27FC236}">
                <a16:creationId xmlns:a16="http://schemas.microsoft.com/office/drawing/2014/main" id="{FE3F6816-96E8-490D-A0FD-0D405EFE26A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9" descr="title.png">
            <a:extLst>
              <a:ext uri="{FF2B5EF4-FFF2-40B4-BE49-F238E27FC236}">
                <a16:creationId xmlns:a16="http://schemas.microsoft.com/office/drawing/2014/main" id="{0D3F5F2B-FACA-4D8B-B76D-C5A56D5A613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4623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p:cNvSpPr>
            <a:spLocks noGrp="1"/>
          </p:cNvSpPr>
          <p:nvPr>
            <p:ph type="ctrTitle"/>
          </p:nvPr>
        </p:nvSpPr>
        <p:spPr>
          <a:xfrm>
            <a:off x="457200" y="838201"/>
            <a:ext cx="8229600" cy="762000"/>
          </a:xfrm>
          <a:prstGeom prst="rect">
            <a:avLst/>
          </a:prstGeom>
        </p:spPr>
        <p:txBody>
          <a:bodyPr anchor="t">
            <a:noAutofit/>
          </a:body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EADDD437-4AF4-4B28-8C0D-6C76D74179F8}"/>
              </a:ext>
            </a:extLst>
          </p:cNvPr>
          <p:cNvSpPr>
            <a:spLocks noGrp="1"/>
          </p:cNvSpPr>
          <p:nvPr>
            <p:ph type="dt" sz="half" idx="10"/>
          </p:nvPr>
        </p:nvSpPr>
        <p:spPr/>
        <p:txBody>
          <a:bodyPr/>
          <a:lstStyle>
            <a:lvl1pPr>
              <a:defRPr/>
            </a:lvl1pPr>
          </a:lstStyle>
          <a:p>
            <a:fld id="{065B2143-4885-47E3-A9EB-607A302E185E}" type="datetimeFigureOut">
              <a:rPr lang="en-US" altLang="en-US"/>
              <a:pPr/>
              <a:t>3/29/2022</a:t>
            </a:fld>
            <a:endParaRPr lang="en-US" altLang="en-US"/>
          </a:p>
        </p:txBody>
      </p:sp>
      <p:sp>
        <p:nvSpPr>
          <p:cNvPr id="5" name="Footer Placeholder 4">
            <a:extLst>
              <a:ext uri="{FF2B5EF4-FFF2-40B4-BE49-F238E27FC236}">
                <a16:creationId xmlns:a16="http://schemas.microsoft.com/office/drawing/2014/main" id="{37C47638-4ADF-496A-BC19-79732E612DC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1BE3D02-125F-4EA1-ACA5-AB2353BBD3B3}"/>
              </a:ext>
            </a:extLst>
          </p:cNvPr>
          <p:cNvSpPr>
            <a:spLocks noGrp="1"/>
          </p:cNvSpPr>
          <p:nvPr>
            <p:ph type="sldNum" sz="quarter" idx="12"/>
          </p:nvPr>
        </p:nvSpPr>
        <p:spPr/>
        <p:txBody>
          <a:bodyPr/>
          <a:lstStyle>
            <a:lvl1pPr>
              <a:defRPr/>
            </a:lvl1pPr>
          </a:lstStyle>
          <a:p>
            <a:fld id="{CB233ABC-A898-4A67-A15E-CE46029DE73A}" type="slidenum">
              <a:rPr lang="en-US" altLang="en-US"/>
              <a:pPr/>
              <a:t>‹#›</a:t>
            </a:fld>
            <a:endParaRPr lang="en-US" altLang="en-US"/>
          </a:p>
        </p:txBody>
      </p:sp>
    </p:spTree>
    <p:extLst>
      <p:ext uri="{BB962C8B-B14F-4D97-AF65-F5344CB8AC3E}">
        <p14:creationId xmlns:p14="http://schemas.microsoft.com/office/powerpoint/2010/main" val="545176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406900"/>
            <a:ext cx="8229600" cy="1304421"/>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457200" y="2906713"/>
            <a:ext cx="8229600" cy="14366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C5E79E-DC64-420D-91F7-32B0F491E3C7}"/>
              </a:ext>
            </a:extLst>
          </p:cNvPr>
          <p:cNvSpPr>
            <a:spLocks noGrp="1"/>
          </p:cNvSpPr>
          <p:nvPr>
            <p:ph type="dt" sz="half" idx="10"/>
          </p:nvPr>
        </p:nvSpPr>
        <p:spPr/>
        <p:txBody>
          <a:bodyPr/>
          <a:lstStyle>
            <a:lvl1pPr>
              <a:defRPr/>
            </a:lvl1pPr>
          </a:lstStyle>
          <a:p>
            <a:fld id="{FE7ACBF5-1757-4FA1-8770-7D42E8AB3403}" type="datetimeFigureOut">
              <a:rPr lang="en-US" altLang="en-US"/>
              <a:pPr/>
              <a:t>3/29/2022</a:t>
            </a:fld>
            <a:endParaRPr lang="en-US" altLang="en-US"/>
          </a:p>
        </p:txBody>
      </p:sp>
      <p:sp>
        <p:nvSpPr>
          <p:cNvPr id="5" name="Footer Placeholder 4">
            <a:extLst>
              <a:ext uri="{FF2B5EF4-FFF2-40B4-BE49-F238E27FC236}">
                <a16:creationId xmlns:a16="http://schemas.microsoft.com/office/drawing/2014/main" id="{AA723321-19CF-4FE8-86AB-929513373F7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29FD736-86DB-477B-998C-310F0A2A0E2C}"/>
              </a:ext>
            </a:extLst>
          </p:cNvPr>
          <p:cNvSpPr>
            <a:spLocks noGrp="1"/>
          </p:cNvSpPr>
          <p:nvPr>
            <p:ph type="sldNum" sz="quarter" idx="12"/>
          </p:nvPr>
        </p:nvSpPr>
        <p:spPr/>
        <p:txBody>
          <a:bodyPr/>
          <a:lstStyle>
            <a:lvl1pPr>
              <a:defRPr/>
            </a:lvl1pPr>
          </a:lstStyle>
          <a:p>
            <a:fld id="{C2612FF1-CA76-4B30-8AC3-6F2FCD24FFD9}" type="slidenum">
              <a:rPr lang="en-US" altLang="en-US"/>
              <a:pPr/>
              <a:t>‹#›</a:t>
            </a:fld>
            <a:endParaRPr lang="en-US" altLang="en-US"/>
          </a:p>
        </p:txBody>
      </p:sp>
    </p:spTree>
    <p:extLst>
      <p:ext uri="{BB962C8B-B14F-4D97-AF65-F5344CB8AC3E}">
        <p14:creationId xmlns:p14="http://schemas.microsoft.com/office/powerpoint/2010/main" val="1682438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ctrTitle"/>
          </p:nvPr>
        </p:nvSpPr>
        <p:spPr>
          <a:xfrm>
            <a:off x="457200" y="838201"/>
            <a:ext cx="8229600" cy="762000"/>
          </a:xfrm>
          <a:prstGeom prst="rect">
            <a:avLst/>
          </a:prstGeom>
        </p:spPr>
        <p:txBody>
          <a:bodyPr anchor="t">
            <a:noAutofit/>
          </a:bodyPr>
          <a:lstStyle/>
          <a:p>
            <a:r>
              <a:rPr lang="en-US"/>
              <a:t>Click to edit Master title style</a:t>
            </a:r>
            <a:endParaRPr lang="en-US" dirty="0"/>
          </a:p>
        </p:txBody>
      </p:sp>
      <p:sp>
        <p:nvSpPr>
          <p:cNvPr id="5" name="Date Placeholder 3">
            <a:extLst>
              <a:ext uri="{FF2B5EF4-FFF2-40B4-BE49-F238E27FC236}">
                <a16:creationId xmlns:a16="http://schemas.microsoft.com/office/drawing/2014/main" id="{D2B2FE22-F707-47A4-BCB1-A08CC82F8516}"/>
              </a:ext>
            </a:extLst>
          </p:cNvPr>
          <p:cNvSpPr>
            <a:spLocks noGrp="1"/>
          </p:cNvSpPr>
          <p:nvPr>
            <p:ph type="dt" sz="half" idx="10"/>
          </p:nvPr>
        </p:nvSpPr>
        <p:spPr/>
        <p:txBody>
          <a:bodyPr/>
          <a:lstStyle>
            <a:lvl1pPr>
              <a:defRPr/>
            </a:lvl1pPr>
          </a:lstStyle>
          <a:p>
            <a:fld id="{31EC4CDC-1D50-43D9-92DD-EC1F6918FC5E}" type="datetimeFigureOut">
              <a:rPr lang="en-US" altLang="en-US"/>
              <a:pPr/>
              <a:t>3/29/2022</a:t>
            </a:fld>
            <a:endParaRPr lang="en-US" altLang="en-US"/>
          </a:p>
        </p:txBody>
      </p:sp>
      <p:sp>
        <p:nvSpPr>
          <p:cNvPr id="6" name="Footer Placeholder 4">
            <a:extLst>
              <a:ext uri="{FF2B5EF4-FFF2-40B4-BE49-F238E27FC236}">
                <a16:creationId xmlns:a16="http://schemas.microsoft.com/office/drawing/2014/main" id="{5347AEE9-413C-4A63-8F48-FE87CD79B79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4962F41-9205-4EC6-9E35-F814B03BE527}"/>
              </a:ext>
            </a:extLst>
          </p:cNvPr>
          <p:cNvSpPr>
            <a:spLocks noGrp="1"/>
          </p:cNvSpPr>
          <p:nvPr>
            <p:ph type="sldNum" sz="quarter" idx="12"/>
          </p:nvPr>
        </p:nvSpPr>
        <p:spPr/>
        <p:txBody>
          <a:bodyPr/>
          <a:lstStyle>
            <a:lvl1pPr>
              <a:defRPr/>
            </a:lvl1pPr>
          </a:lstStyle>
          <a:p>
            <a:fld id="{4875A822-6D0C-4282-B0D4-895A07FF694D}" type="slidenum">
              <a:rPr lang="en-US" altLang="en-US"/>
              <a:pPr/>
              <a:t>‹#›</a:t>
            </a:fld>
            <a:endParaRPr lang="en-US" altLang="en-US"/>
          </a:p>
        </p:txBody>
      </p:sp>
    </p:spTree>
    <p:extLst>
      <p:ext uri="{BB962C8B-B14F-4D97-AF65-F5344CB8AC3E}">
        <p14:creationId xmlns:p14="http://schemas.microsoft.com/office/powerpoint/2010/main" val="2124536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08038"/>
          </a:xfrm>
          <a:prstGeom prst="rect">
            <a:avLst/>
          </a:prstGeo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DF69E1D8-7778-4715-B6B1-2225EE00C3EE}"/>
              </a:ext>
            </a:extLst>
          </p:cNvPr>
          <p:cNvSpPr>
            <a:spLocks noGrp="1"/>
          </p:cNvSpPr>
          <p:nvPr>
            <p:ph type="dt" sz="half" idx="10"/>
          </p:nvPr>
        </p:nvSpPr>
        <p:spPr/>
        <p:txBody>
          <a:bodyPr/>
          <a:lstStyle>
            <a:lvl1pPr>
              <a:defRPr/>
            </a:lvl1pPr>
          </a:lstStyle>
          <a:p>
            <a:fld id="{B29945B5-1676-4A4A-9769-87262D092169}" type="datetimeFigureOut">
              <a:rPr lang="en-US" altLang="en-US"/>
              <a:pPr/>
              <a:t>3/29/2022</a:t>
            </a:fld>
            <a:endParaRPr lang="en-US" altLang="en-US"/>
          </a:p>
        </p:txBody>
      </p:sp>
      <p:sp>
        <p:nvSpPr>
          <p:cNvPr id="8" name="Footer Placeholder 4">
            <a:extLst>
              <a:ext uri="{FF2B5EF4-FFF2-40B4-BE49-F238E27FC236}">
                <a16:creationId xmlns:a16="http://schemas.microsoft.com/office/drawing/2014/main" id="{672F080C-2270-4940-B1BB-C5388C05D133}"/>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A88EBCF5-7527-4548-8A13-1D4B6B653EA7}"/>
              </a:ext>
            </a:extLst>
          </p:cNvPr>
          <p:cNvSpPr>
            <a:spLocks noGrp="1"/>
          </p:cNvSpPr>
          <p:nvPr>
            <p:ph type="sldNum" sz="quarter" idx="12"/>
          </p:nvPr>
        </p:nvSpPr>
        <p:spPr/>
        <p:txBody>
          <a:bodyPr/>
          <a:lstStyle>
            <a:lvl1pPr>
              <a:defRPr/>
            </a:lvl1pPr>
          </a:lstStyle>
          <a:p>
            <a:fld id="{931F5381-6561-4150-B8FB-99CBCDE157B8}" type="slidenum">
              <a:rPr lang="en-US" altLang="en-US"/>
              <a:pPr/>
              <a:t>‹#›</a:t>
            </a:fld>
            <a:endParaRPr lang="en-US" altLang="en-US"/>
          </a:p>
        </p:txBody>
      </p:sp>
    </p:spTree>
    <p:extLst>
      <p:ext uri="{BB962C8B-B14F-4D97-AF65-F5344CB8AC3E}">
        <p14:creationId xmlns:p14="http://schemas.microsoft.com/office/powerpoint/2010/main" val="983174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92162"/>
            <a:ext cx="8229600" cy="960438"/>
          </a:xfrm>
          <a:prstGeom prst="rect">
            <a:avLst/>
          </a:prstGeom>
        </p:spPr>
        <p:txBody>
          <a:bodyPr>
            <a:normAutofit/>
          </a:bodyPr>
          <a:lstStyle>
            <a:lvl1pPr>
              <a:defRPr sz="3200"/>
            </a:lvl1pPr>
          </a:lstStyle>
          <a:p>
            <a:r>
              <a:rPr lang="en-US" dirty="0"/>
              <a:t>Click to edit Master title style</a:t>
            </a:r>
          </a:p>
        </p:txBody>
      </p:sp>
      <p:sp>
        <p:nvSpPr>
          <p:cNvPr id="3" name="Date Placeholder 3">
            <a:extLst>
              <a:ext uri="{FF2B5EF4-FFF2-40B4-BE49-F238E27FC236}">
                <a16:creationId xmlns:a16="http://schemas.microsoft.com/office/drawing/2014/main" id="{89F87347-1B1B-4E63-A541-6CD0F9076AB5}"/>
              </a:ext>
            </a:extLst>
          </p:cNvPr>
          <p:cNvSpPr>
            <a:spLocks noGrp="1"/>
          </p:cNvSpPr>
          <p:nvPr>
            <p:ph type="dt" sz="half" idx="10"/>
          </p:nvPr>
        </p:nvSpPr>
        <p:spPr/>
        <p:txBody>
          <a:bodyPr/>
          <a:lstStyle>
            <a:lvl1pPr>
              <a:defRPr/>
            </a:lvl1pPr>
          </a:lstStyle>
          <a:p>
            <a:fld id="{15EA8BE1-029F-4049-94C0-3048ABCECBF1}" type="datetimeFigureOut">
              <a:rPr lang="en-US" altLang="en-US"/>
              <a:pPr/>
              <a:t>3/29/2022</a:t>
            </a:fld>
            <a:endParaRPr lang="en-US" altLang="en-US"/>
          </a:p>
        </p:txBody>
      </p:sp>
      <p:sp>
        <p:nvSpPr>
          <p:cNvPr id="4" name="Footer Placeholder 4">
            <a:extLst>
              <a:ext uri="{FF2B5EF4-FFF2-40B4-BE49-F238E27FC236}">
                <a16:creationId xmlns:a16="http://schemas.microsoft.com/office/drawing/2014/main" id="{A3063BF6-3B87-4457-9BEE-B323DF68022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D33DAA51-2D10-4970-9A98-7F02235C9422}"/>
              </a:ext>
            </a:extLst>
          </p:cNvPr>
          <p:cNvSpPr>
            <a:spLocks noGrp="1"/>
          </p:cNvSpPr>
          <p:nvPr>
            <p:ph type="sldNum" sz="quarter" idx="12"/>
          </p:nvPr>
        </p:nvSpPr>
        <p:spPr/>
        <p:txBody>
          <a:bodyPr/>
          <a:lstStyle>
            <a:lvl1pPr>
              <a:defRPr/>
            </a:lvl1pPr>
          </a:lstStyle>
          <a:p>
            <a:fld id="{CC4F319B-00D1-475C-B456-44FBA00A0562}" type="slidenum">
              <a:rPr lang="en-US" altLang="en-US"/>
              <a:pPr/>
              <a:t>‹#›</a:t>
            </a:fld>
            <a:endParaRPr lang="en-US" altLang="en-US"/>
          </a:p>
        </p:txBody>
      </p:sp>
    </p:spTree>
    <p:extLst>
      <p:ext uri="{BB962C8B-B14F-4D97-AF65-F5344CB8AC3E}">
        <p14:creationId xmlns:p14="http://schemas.microsoft.com/office/powerpoint/2010/main" val="2728004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438CB7C3-62BA-482E-9828-7A50A01CEA17}"/>
              </a:ext>
            </a:extLst>
          </p:cNvPr>
          <p:cNvSpPr>
            <a:spLocks noGrp="1"/>
          </p:cNvSpPr>
          <p:nvPr>
            <p:ph type="dt" sz="half" idx="10"/>
          </p:nvPr>
        </p:nvSpPr>
        <p:spPr/>
        <p:txBody>
          <a:bodyPr/>
          <a:lstStyle>
            <a:lvl1pPr>
              <a:defRPr/>
            </a:lvl1pPr>
          </a:lstStyle>
          <a:p>
            <a:fld id="{AE94213C-83F6-4CB9-84A6-5E06AF59783F}" type="datetimeFigureOut">
              <a:rPr lang="en-US" altLang="en-US"/>
              <a:pPr/>
              <a:t>3/29/2022</a:t>
            </a:fld>
            <a:endParaRPr lang="en-US" altLang="en-US"/>
          </a:p>
        </p:txBody>
      </p:sp>
      <p:sp>
        <p:nvSpPr>
          <p:cNvPr id="3" name="Footer Placeholder 4">
            <a:extLst>
              <a:ext uri="{FF2B5EF4-FFF2-40B4-BE49-F238E27FC236}">
                <a16:creationId xmlns:a16="http://schemas.microsoft.com/office/drawing/2014/main" id="{7AE5515B-2561-4220-B0DF-3CCF2559506D}"/>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AC9F2AC5-E4CD-4DF6-89BA-950A4CC4C61D}"/>
              </a:ext>
            </a:extLst>
          </p:cNvPr>
          <p:cNvSpPr>
            <a:spLocks noGrp="1"/>
          </p:cNvSpPr>
          <p:nvPr>
            <p:ph type="sldNum" sz="quarter" idx="12"/>
          </p:nvPr>
        </p:nvSpPr>
        <p:spPr/>
        <p:txBody>
          <a:bodyPr/>
          <a:lstStyle>
            <a:lvl1pPr>
              <a:defRPr/>
            </a:lvl1pPr>
          </a:lstStyle>
          <a:p>
            <a:fld id="{0DCA0250-9AC9-4137-8C4D-DDB3E8FC2627}" type="slidenum">
              <a:rPr lang="en-US" altLang="en-US"/>
              <a:pPr/>
              <a:t>‹#›</a:t>
            </a:fld>
            <a:endParaRPr lang="en-US" altLang="en-US"/>
          </a:p>
        </p:txBody>
      </p:sp>
    </p:spTree>
    <p:extLst>
      <p:ext uri="{BB962C8B-B14F-4D97-AF65-F5344CB8AC3E}">
        <p14:creationId xmlns:p14="http://schemas.microsoft.com/office/powerpoint/2010/main" val="584958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673100"/>
          </a:xfrm>
          <a:prstGeom prst="rect">
            <a:avLst/>
          </a:prstGeo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762000"/>
            <a:ext cx="5111750" cy="53641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524000"/>
            <a:ext cx="3008313" cy="4602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97E1139A-17F9-4AD5-8B56-85A74FF98F16}"/>
              </a:ext>
            </a:extLst>
          </p:cNvPr>
          <p:cNvSpPr>
            <a:spLocks noGrp="1"/>
          </p:cNvSpPr>
          <p:nvPr>
            <p:ph type="dt" sz="half" idx="10"/>
          </p:nvPr>
        </p:nvSpPr>
        <p:spPr/>
        <p:txBody>
          <a:bodyPr/>
          <a:lstStyle>
            <a:lvl1pPr>
              <a:defRPr/>
            </a:lvl1pPr>
          </a:lstStyle>
          <a:p>
            <a:fld id="{923DF63F-B3A0-44E6-BDF4-2B9B8EC924BB}" type="datetimeFigureOut">
              <a:rPr lang="en-US" altLang="en-US"/>
              <a:pPr/>
              <a:t>3/29/2022</a:t>
            </a:fld>
            <a:endParaRPr lang="en-US" altLang="en-US"/>
          </a:p>
        </p:txBody>
      </p:sp>
      <p:sp>
        <p:nvSpPr>
          <p:cNvPr id="6" name="Footer Placeholder 4">
            <a:extLst>
              <a:ext uri="{FF2B5EF4-FFF2-40B4-BE49-F238E27FC236}">
                <a16:creationId xmlns:a16="http://schemas.microsoft.com/office/drawing/2014/main" id="{25025AE0-2B9C-4FF8-B269-D200613A93F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367148C-C1D4-41B1-B5CA-BED257D336AA}"/>
              </a:ext>
            </a:extLst>
          </p:cNvPr>
          <p:cNvSpPr>
            <a:spLocks noGrp="1"/>
          </p:cNvSpPr>
          <p:nvPr>
            <p:ph type="sldNum" sz="quarter" idx="12"/>
          </p:nvPr>
        </p:nvSpPr>
        <p:spPr/>
        <p:txBody>
          <a:bodyPr/>
          <a:lstStyle>
            <a:lvl1pPr>
              <a:defRPr/>
            </a:lvl1pPr>
          </a:lstStyle>
          <a:p>
            <a:fld id="{2BF6ACFC-752E-4DDA-811C-AC4E1E9C11CB}" type="slidenum">
              <a:rPr lang="en-US" altLang="en-US"/>
              <a:pPr/>
              <a:t>‹#›</a:t>
            </a:fld>
            <a:endParaRPr lang="en-US" altLang="en-US"/>
          </a:p>
        </p:txBody>
      </p:sp>
    </p:spTree>
    <p:extLst>
      <p:ext uri="{BB962C8B-B14F-4D97-AF65-F5344CB8AC3E}">
        <p14:creationId xmlns:p14="http://schemas.microsoft.com/office/powerpoint/2010/main" val="31549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38199"/>
            <a:ext cx="5486400" cy="38893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A5ABB325-E49B-4825-8F06-0F05EA3BD7A2}"/>
              </a:ext>
            </a:extLst>
          </p:cNvPr>
          <p:cNvSpPr>
            <a:spLocks noGrp="1"/>
          </p:cNvSpPr>
          <p:nvPr>
            <p:ph type="dt" sz="half" idx="10"/>
          </p:nvPr>
        </p:nvSpPr>
        <p:spPr/>
        <p:txBody>
          <a:bodyPr/>
          <a:lstStyle>
            <a:lvl1pPr>
              <a:defRPr/>
            </a:lvl1pPr>
          </a:lstStyle>
          <a:p>
            <a:fld id="{B151E1F3-2510-46B4-B4CA-F46EB747AB32}" type="datetimeFigureOut">
              <a:rPr lang="en-US" altLang="en-US"/>
              <a:pPr/>
              <a:t>3/29/2022</a:t>
            </a:fld>
            <a:endParaRPr lang="en-US" altLang="en-US"/>
          </a:p>
        </p:txBody>
      </p:sp>
      <p:sp>
        <p:nvSpPr>
          <p:cNvPr id="6" name="Footer Placeholder 4">
            <a:extLst>
              <a:ext uri="{FF2B5EF4-FFF2-40B4-BE49-F238E27FC236}">
                <a16:creationId xmlns:a16="http://schemas.microsoft.com/office/drawing/2014/main" id="{60326D50-6D44-47BA-9921-BF821F58922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A7E4CBF-3375-47BA-AF18-F5EFD38B3D75}"/>
              </a:ext>
            </a:extLst>
          </p:cNvPr>
          <p:cNvSpPr>
            <a:spLocks noGrp="1"/>
          </p:cNvSpPr>
          <p:nvPr>
            <p:ph type="sldNum" sz="quarter" idx="12"/>
          </p:nvPr>
        </p:nvSpPr>
        <p:spPr/>
        <p:txBody>
          <a:bodyPr/>
          <a:lstStyle>
            <a:lvl1pPr>
              <a:defRPr/>
            </a:lvl1pPr>
          </a:lstStyle>
          <a:p>
            <a:fld id="{4091E749-F046-4703-A894-0A826F47B55A}" type="slidenum">
              <a:rPr lang="en-US" altLang="en-US"/>
              <a:pPr/>
              <a:t>‹#›</a:t>
            </a:fld>
            <a:endParaRPr lang="en-US" altLang="en-US"/>
          </a:p>
        </p:txBody>
      </p:sp>
    </p:spTree>
    <p:extLst>
      <p:ext uri="{BB962C8B-B14F-4D97-AF65-F5344CB8AC3E}">
        <p14:creationId xmlns:p14="http://schemas.microsoft.com/office/powerpoint/2010/main" val="4050915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Placeholder 2">
            <a:extLst>
              <a:ext uri="{FF2B5EF4-FFF2-40B4-BE49-F238E27FC236}">
                <a16:creationId xmlns:a16="http://schemas.microsoft.com/office/drawing/2014/main" id="{DEDB5FEE-F9A5-4199-968E-C45380C256F4}"/>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D58CBB5-05A8-475E-A506-F17E5F4A0288}"/>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anose="020F0502020204030204" pitchFamily="34" charset="0"/>
              </a:defRPr>
            </a:lvl1pPr>
          </a:lstStyle>
          <a:p>
            <a:fld id="{C11C1CF1-2F3A-4423-90F7-0EB150F19318}" type="datetimeFigureOut">
              <a:rPr lang="en-US" altLang="en-US"/>
              <a:pPr/>
              <a:t>3/29/2022</a:t>
            </a:fld>
            <a:endParaRPr lang="en-US" altLang="en-US"/>
          </a:p>
        </p:txBody>
      </p:sp>
      <p:sp>
        <p:nvSpPr>
          <p:cNvPr id="5" name="Footer Placeholder 4">
            <a:extLst>
              <a:ext uri="{FF2B5EF4-FFF2-40B4-BE49-F238E27FC236}">
                <a16:creationId xmlns:a16="http://schemas.microsoft.com/office/drawing/2014/main" id="{F52B7A0A-A849-44A0-9044-8B5C90D8A4F5}"/>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3782C273-DDAA-4CFD-B543-80435E3FA810}"/>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C892F874-8B36-4C0E-8FC7-9C854478FCF0}" type="slidenum">
              <a:rPr lang="en-US" altLang="en-US"/>
              <a:pPr/>
              <a:t>‹#›</a:t>
            </a:fld>
            <a:endParaRPr lang="en-US" altLang="en-US"/>
          </a:p>
        </p:txBody>
      </p:sp>
      <p:sp>
        <p:nvSpPr>
          <p:cNvPr id="1030" name="Title Placeholder 1">
            <a:extLst>
              <a:ext uri="{FF2B5EF4-FFF2-40B4-BE49-F238E27FC236}">
                <a16:creationId xmlns:a16="http://schemas.microsoft.com/office/drawing/2014/main" id="{6C015CBC-1C0E-4287-AD34-D482D83F00A0}"/>
              </a:ext>
            </a:extLst>
          </p:cNvPr>
          <p:cNvSpPr>
            <a:spLocks noGrp="1"/>
          </p:cNvSpPr>
          <p:nvPr>
            <p:ph type="title"/>
          </p:nvPr>
        </p:nvSpPr>
        <p:spPr bwMode="auto">
          <a:xfrm>
            <a:off x="457200" y="762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pic>
        <p:nvPicPr>
          <p:cNvPr id="1031" name="Picture 1" descr="red_neu_logo.png">
            <a:extLst>
              <a:ext uri="{FF2B5EF4-FFF2-40B4-BE49-F238E27FC236}">
                <a16:creationId xmlns:a16="http://schemas.microsoft.com/office/drawing/2014/main" id="{BA7355B2-AF02-4859-9BD7-D597949F47E9}"/>
              </a:ext>
            </a:extLst>
          </p:cNvPr>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457200" y="274638"/>
            <a:ext cx="27432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C14D5F46-83AD-4A61-9FBF-9C89ABF082B2}"/>
              </a:ext>
            </a:extLst>
          </p:cNvPr>
          <p:cNvCxnSpPr/>
          <p:nvPr userDrawn="1"/>
        </p:nvCxnSpPr>
        <p:spPr>
          <a:xfrm>
            <a:off x="457200" y="609600"/>
            <a:ext cx="8229600"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66"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7" r:id="rId10"/>
  </p:sldLayoutIdLst>
  <p:txStyles>
    <p:titleStyle>
      <a:lvl1pPr algn="ctr" defTabSz="457200" rtl="0" eaLnBrk="0" fontAlgn="base" hangingPunct="0">
        <a:spcBef>
          <a:spcPct val="0"/>
        </a:spcBef>
        <a:spcAft>
          <a:spcPct val="0"/>
        </a:spcAft>
        <a:defRPr sz="3600" kern="1200">
          <a:solidFill>
            <a:srgbClr val="C12030"/>
          </a:solidFill>
          <a:latin typeface="Helvetica"/>
          <a:ea typeface="ＭＳ Ｐゴシック" charset="0"/>
          <a:cs typeface="ＭＳ Ｐゴシック" charset="0"/>
        </a:defRPr>
      </a:lvl1pPr>
      <a:lvl2pPr algn="ctr" defTabSz="457200" rtl="0" eaLnBrk="0" fontAlgn="base" hangingPunct="0">
        <a:spcBef>
          <a:spcPct val="0"/>
        </a:spcBef>
        <a:spcAft>
          <a:spcPct val="0"/>
        </a:spcAft>
        <a:defRPr sz="3600">
          <a:solidFill>
            <a:srgbClr val="C12030"/>
          </a:solidFill>
          <a:latin typeface="Helvetica" pitchFamily="34" charset="0"/>
          <a:ea typeface="ＭＳ Ｐゴシック" charset="0"/>
          <a:cs typeface="ＭＳ Ｐゴシック" charset="0"/>
        </a:defRPr>
      </a:lvl2pPr>
      <a:lvl3pPr algn="ctr" defTabSz="457200" rtl="0" eaLnBrk="0" fontAlgn="base" hangingPunct="0">
        <a:spcBef>
          <a:spcPct val="0"/>
        </a:spcBef>
        <a:spcAft>
          <a:spcPct val="0"/>
        </a:spcAft>
        <a:defRPr sz="3600">
          <a:solidFill>
            <a:srgbClr val="C12030"/>
          </a:solidFill>
          <a:latin typeface="Helvetica" pitchFamily="34" charset="0"/>
          <a:ea typeface="ＭＳ Ｐゴシック" charset="0"/>
          <a:cs typeface="ＭＳ Ｐゴシック" charset="0"/>
        </a:defRPr>
      </a:lvl3pPr>
      <a:lvl4pPr algn="ctr" defTabSz="457200" rtl="0" eaLnBrk="0" fontAlgn="base" hangingPunct="0">
        <a:spcBef>
          <a:spcPct val="0"/>
        </a:spcBef>
        <a:spcAft>
          <a:spcPct val="0"/>
        </a:spcAft>
        <a:defRPr sz="3600">
          <a:solidFill>
            <a:srgbClr val="C12030"/>
          </a:solidFill>
          <a:latin typeface="Helvetica" pitchFamily="34" charset="0"/>
          <a:ea typeface="ＭＳ Ｐゴシック" charset="0"/>
          <a:cs typeface="ＭＳ Ｐゴシック" charset="0"/>
        </a:defRPr>
      </a:lvl4pPr>
      <a:lvl5pPr algn="ctr" defTabSz="457200" rtl="0" eaLnBrk="0" fontAlgn="base" hangingPunct="0">
        <a:spcBef>
          <a:spcPct val="0"/>
        </a:spcBef>
        <a:spcAft>
          <a:spcPct val="0"/>
        </a:spcAft>
        <a:defRPr sz="3600">
          <a:solidFill>
            <a:srgbClr val="C12030"/>
          </a:solidFill>
          <a:latin typeface="Helvetica" pitchFamily="34" charset="0"/>
          <a:ea typeface="ＭＳ Ｐゴシック" charset="0"/>
          <a:cs typeface="ＭＳ Ｐゴシック" charset="0"/>
        </a:defRPr>
      </a:lvl5pPr>
      <a:lvl6pPr marL="457200" algn="ctr" defTabSz="457200" rtl="0" fontAlgn="base">
        <a:spcBef>
          <a:spcPct val="0"/>
        </a:spcBef>
        <a:spcAft>
          <a:spcPct val="0"/>
        </a:spcAft>
        <a:defRPr sz="3600">
          <a:solidFill>
            <a:srgbClr val="C12030"/>
          </a:solidFill>
          <a:latin typeface="Helvetica" pitchFamily="34" charset="0"/>
        </a:defRPr>
      </a:lvl6pPr>
      <a:lvl7pPr marL="914400" algn="ctr" defTabSz="457200" rtl="0" fontAlgn="base">
        <a:spcBef>
          <a:spcPct val="0"/>
        </a:spcBef>
        <a:spcAft>
          <a:spcPct val="0"/>
        </a:spcAft>
        <a:defRPr sz="3600">
          <a:solidFill>
            <a:srgbClr val="C12030"/>
          </a:solidFill>
          <a:latin typeface="Helvetica" pitchFamily="34" charset="0"/>
        </a:defRPr>
      </a:lvl7pPr>
      <a:lvl8pPr marL="1371600" algn="ctr" defTabSz="457200" rtl="0" fontAlgn="base">
        <a:spcBef>
          <a:spcPct val="0"/>
        </a:spcBef>
        <a:spcAft>
          <a:spcPct val="0"/>
        </a:spcAft>
        <a:defRPr sz="3600">
          <a:solidFill>
            <a:srgbClr val="C12030"/>
          </a:solidFill>
          <a:latin typeface="Helvetica" pitchFamily="34" charset="0"/>
        </a:defRPr>
      </a:lvl8pPr>
      <a:lvl9pPr marL="1828800" algn="ctr" defTabSz="457200" rtl="0" fontAlgn="base">
        <a:spcBef>
          <a:spcPct val="0"/>
        </a:spcBef>
        <a:spcAft>
          <a:spcPct val="0"/>
        </a:spcAft>
        <a:defRPr sz="3600">
          <a:solidFill>
            <a:srgbClr val="C12030"/>
          </a:solidFill>
          <a:latin typeface="Helvetica" pitchFamily="34"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Helvetica"/>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Helvetica"/>
          <a:ea typeface="ＭＳ Ｐゴシック" charset="0"/>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a:ea typeface="ＭＳ Ｐゴシック" charset="0"/>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a:ea typeface="ＭＳ Ｐゴシック" charset="0"/>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7.jpeg"/><Relationship Id="rId7" Type="http://schemas.microsoft.com/office/2007/relationships/hdphoto" Target="../media/hdphoto3.wdp"/><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8.jpeg"/><Relationship Id="rId10" Type="http://schemas.microsoft.com/office/2007/relationships/hdphoto" Target="../media/hdphoto7.wdp"/><Relationship Id="rId4" Type="http://schemas.openxmlformats.org/officeDocument/2006/relationships/image" Target="../media/image11.jpg"/><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microsoft.com/office/2007/relationships/hdphoto" Target="../media/hdphoto4.wdp"/><Relationship Id="rId3" Type="http://schemas.microsoft.com/office/2007/relationships/hdphoto" Target="../media/hdphoto2.wdp"/><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 Id="rId6" Type="http://schemas.microsoft.com/office/2007/relationships/hdphoto" Target="../media/hdphoto3.wdp"/><Relationship Id="rId11" Type="http://schemas.microsoft.com/office/2007/relationships/hdphoto" Target="../media/hdphoto5.wdp"/><Relationship Id="rId5" Type="http://schemas.openxmlformats.org/officeDocument/2006/relationships/image" Target="../media/image9.png"/><Relationship Id="rId10" Type="http://schemas.openxmlformats.org/officeDocument/2006/relationships/image" Target="../media/image12.png"/><Relationship Id="rId4" Type="http://schemas.openxmlformats.org/officeDocument/2006/relationships/image" Target="../media/image8.png"/><Relationship Id="rId9"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neu logo">
            <a:extLst>
              <a:ext uri="{FF2B5EF4-FFF2-40B4-BE49-F238E27FC236}">
                <a16:creationId xmlns:a16="http://schemas.microsoft.com/office/drawing/2014/main" id="{4E318EB2-DC13-4AB5-97B0-B3936E0454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0545" y="685800"/>
            <a:ext cx="1995855" cy="199585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6675D40-7508-9D47-87D6-DE89F9F2EAD6}"/>
              </a:ext>
            </a:extLst>
          </p:cNvPr>
          <p:cNvSpPr>
            <a:spLocks noGrp="1"/>
          </p:cNvSpPr>
          <p:nvPr>
            <p:ph type="ctrTitle"/>
          </p:nvPr>
        </p:nvSpPr>
        <p:spPr>
          <a:xfrm>
            <a:off x="457200" y="2743201"/>
            <a:ext cx="8229600" cy="2133599"/>
          </a:xfrm>
        </p:spPr>
        <p:txBody>
          <a:bodyPr/>
          <a:lstStyle/>
          <a:p>
            <a:r>
              <a:rPr lang="en-IN" sz="3200" b="1" dirty="0"/>
              <a:t>ALY 6015 - 21454</a:t>
            </a:r>
            <a:br>
              <a:rPr lang="en-IN" sz="3200" b="1" dirty="0"/>
            </a:br>
            <a:r>
              <a:rPr lang="en-IN" sz="3200" b="1" dirty="0"/>
              <a:t>Intermediate Analytics</a:t>
            </a:r>
            <a:br>
              <a:rPr lang="en-IN" sz="3200" b="1" dirty="0"/>
            </a:br>
            <a:br>
              <a:rPr lang="en-IN" sz="3200" b="1" dirty="0"/>
            </a:br>
            <a:r>
              <a:rPr lang="en-IN" sz="3200" b="1" dirty="0"/>
              <a:t>Presidential Election Analysis</a:t>
            </a:r>
            <a:endParaRPr lang="en-US" sz="3200" dirty="0"/>
          </a:p>
        </p:txBody>
      </p:sp>
      <p:sp>
        <p:nvSpPr>
          <p:cNvPr id="7" name="Title 1">
            <a:extLst>
              <a:ext uri="{FF2B5EF4-FFF2-40B4-BE49-F238E27FC236}">
                <a16:creationId xmlns:a16="http://schemas.microsoft.com/office/drawing/2014/main" id="{020F3307-7FD0-2E48-B6B3-09BBF8D9E9E2}"/>
              </a:ext>
            </a:extLst>
          </p:cNvPr>
          <p:cNvSpPr txBox="1">
            <a:spLocks/>
          </p:cNvSpPr>
          <p:nvPr/>
        </p:nvSpPr>
        <p:spPr bwMode="auto">
          <a:xfrm>
            <a:off x="1219200" y="5334001"/>
            <a:ext cx="6858000" cy="137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ctr" defTabSz="457200" rtl="0" eaLnBrk="0" fontAlgn="base" hangingPunct="0">
              <a:spcBef>
                <a:spcPct val="0"/>
              </a:spcBef>
              <a:spcAft>
                <a:spcPct val="0"/>
              </a:spcAft>
              <a:defRPr sz="3600" kern="1200">
                <a:solidFill>
                  <a:srgbClr val="C12030"/>
                </a:solidFill>
                <a:latin typeface="Helvetica"/>
                <a:ea typeface="ＭＳ Ｐゴシック" charset="0"/>
                <a:cs typeface="ＭＳ Ｐゴシック" charset="0"/>
              </a:defRPr>
            </a:lvl1pPr>
            <a:lvl2pPr algn="ctr" defTabSz="457200" rtl="0" eaLnBrk="0" fontAlgn="base" hangingPunct="0">
              <a:spcBef>
                <a:spcPct val="0"/>
              </a:spcBef>
              <a:spcAft>
                <a:spcPct val="0"/>
              </a:spcAft>
              <a:defRPr sz="3600">
                <a:solidFill>
                  <a:srgbClr val="C12030"/>
                </a:solidFill>
                <a:latin typeface="Helvetica" pitchFamily="34" charset="0"/>
                <a:ea typeface="ＭＳ Ｐゴシック" charset="0"/>
                <a:cs typeface="ＭＳ Ｐゴシック" charset="0"/>
              </a:defRPr>
            </a:lvl2pPr>
            <a:lvl3pPr algn="ctr" defTabSz="457200" rtl="0" eaLnBrk="0" fontAlgn="base" hangingPunct="0">
              <a:spcBef>
                <a:spcPct val="0"/>
              </a:spcBef>
              <a:spcAft>
                <a:spcPct val="0"/>
              </a:spcAft>
              <a:defRPr sz="3600">
                <a:solidFill>
                  <a:srgbClr val="C12030"/>
                </a:solidFill>
                <a:latin typeface="Helvetica" pitchFamily="34" charset="0"/>
                <a:ea typeface="ＭＳ Ｐゴシック" charset="0"/>
                <a:cs typeface="ＭＳ Ｐゴシック" charset="0"/>
              </a:defRPr>
            </a:lvl3pPr>
            <a:lvl4pPr algn="ctr" defTabSz="457200" rtl="0" eaLnBrk="0" fontAlgn="base" hangingPunct="0">
              <a:spcBef>
                <a:spcPct val="0"/>
              </a:spcBef>
              <a:spcAft>
                <a:spcPct val="0"/>
              </a:spcAft>
              <a:defRPr sz="3600">
                <a:solidFill>
                  <a:srgbClr val="C12030"/>
                </a:solidFill>
                <a:latin typeface="Helvetica" pitchFamily="34" charset="0"/>
                <a:ea typeface="ＭＳ Ｐゴシック" charset="0"/>
                <a:cs typeface="ＭＳ Ｐゴシック" charset="0"/>
              </a:defRPr>
            </a:lvl4pPr>
            <a:lvl5pPr algn="ctr" defTabSz="457200" rtl="0" eaLnBrk="0" fontAlgn="base" hangingPunct="0">
              <a:spcBef>
                <a:spcPct val="0"/>
              </a:spcBef>
              <a:spcAft>
                <a:spcPct val="0"/>
              </a:spcAft>
              <a:defRPr sz="3600">
                <a:solidFill>
                  <a:srgbClr val="C12030"/>
                </a:solidFill>
                <a:latin typeface="Helvetica" pitchFamily="34" charset="0"/>
                <a:ea typeface="ＭＳ Ｐゴシック" charset="0"/>
                <a:cs typeface="ＭＳ Ｐゴシック" charset="0"/>
              </a:defRPr>
            </a:lvl5pPr>
            <a:lvl6pPr marL="457200" algn="ctr" defTabSz="457200" rtl="0" fontAlgn="base">
              <a:spcBef>
                <a:spcPct val="0"/>
              </a:spcBef>
              <a:spcAft>
                <a:spcPct val="0"/>
              </a:spcAft>
              <a:defRPr sz="3600">
                <a:solidFill>
                  <a:srgbClr val="C12030"/>
                </a:solidFill>
                <a:latin typeface="Helvetica" pitchFamily="34" charset="0"/>
              </a:defRPr>
            </a:lvl6pPr>
            <a:lvl7pPr marL="914400" algn="ctr" defTabSz="457200" rtl="0" fontAlgn="base">
              <a:spcBef>
                <a:spcPct val="0"/>
              </a:spcBef>
              <a:spcAft>
                <a:spcPct val="0"/>
              </a:spcAft>
              <a:defRPr sz="3600">
                <a:solidFill>
                  <a:srgbClr val="C12030"/>
                </a:solidFill>
                <a:latin typeface="Helvetica" pitchFamily="34" charset="0"/>
              </a:defRPr>
            </a:lvl7pPr>
            <a:lvl8pPr marL="1371600" algn="ctr" defTabSz="457200" rtl="0" fontAlgn="base">
              <a:spcBef>
                <a:spcPct val="0"/>
              </a:spcBef>
              <a:spcAft>
                <a:spcPct val="0"/>
              </a:spcAft>
              <a:defRPr sz="3600">
                <a:solidFill>
                  <a:srgbClr val="C12030"/>
                </a:solidFill>
                <a:latin typeface="Helvetica" pitchFamily="34" charset="0"/>
              </a:defRPr>
            </a:lvl8pPr>
            <a:lvl9pPr marL="1828800" algn="ctr" defTabSz="457200" rtl="0" fontAlgn="base">
              <a:spcBef>
                <a:spcPct val="0"/>
              </a:spcBef>
              <a:spcAft>
                <a:spcPct val="0"/>
              </a:spcAft>
              <a:defRPr sz="3600">
                <a:solidFill>
                  <a:srgbClr val="C12030"/>
                </a:solidFill>
                <a:latin typeface="Helvetica" pitchFamily="34" charset="0"/>
              </a:defRPr>
            </a:lvl9pPr>
          </a:lstStyle>
          <a:p>
            <a:r>
              <a:rPr lang="en-IN" sz="2400" b="1" dirty="0"/>
              <a:t>By – </a:t>
            </a:r>
          </a:p>
          <a:p>
            <a:r>
              <a:rPr lang="en-IN" sz="2400" b="1" dirty="0"/>
              <a:t>Akash Raj, Harshit Gaur &amp; Mirav Ajay Parekh</a:t>
            </a:r>
          </a:p>
          <a:p>
            <a:r>
              <a:rPr lang="en-IN" sz="2400" b="1" dirty="0"/>
              <a:t>Group 8</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182AF2A2-2D86-42E6-83FF-C772A0A50C4A}"/>
              </a:ext>
            </a:extLst>
          </p:cNvPr>
          <p:cNvSpPr/>
          <p:nvPr/>
        </p:nvSpPr>
        <p:spPr>
          <a:xfrm>
            <a:off x="411481" y="1546995"/>
            <a:ext cx="3474719" cy="4885964"/>
          </a:xfrm>
          <a:prstGeom prst="roundRect">
            <a:avLst/>
          </a:prstGeom>
          <a:noFill/>
          <a:ln w="63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Chart, bubble chart&#10;&#10;Description automatically generated">
            <a:extLst>
              <a:ext uri="{FF2B5EF4-FFF2-40B4-BE49-F238E27FC236}">
                <a16:creationId xmlns:a16="http://schemas.microsoft.com/office/drawing/2014/main" id="{146B268D-C744-1844-A580-FF5D019BB4F3}"/>
              </a:ext>
            </a:extLst>
          </p:cNvPr>
          <p:cNvPicPr>
            <a:picLocks noChangeAspect="1"/>
          </p:cNvPicPr>
          <p:nvPr/>
        </p:nvPicPr>
        <p:blipFill rotWithShape="1">
          <a:blip r:embed="rId2"/>
          <a:srcRect l="25552" t="13445" r="6197"/>
          <a:stretch/>
        </p:blipFill>
        <p:spPr>
          <a:xfrm>
            <a:off x="4024543" y="1600200"/>
            <a:ext cx="4738457" cy="4648200"/>
          </a:xfrm>
          <a:prstGeom prst="rect">
            <a:avLst/>
          </a:prstGeom>
        </p:spPr>
      </p:pic>
      <p:sp>
        <p:nvSpPr>
          <p:cNvPr id="8" name="Title 2">
            <a:extLst>
              <a:ext uri="{FF2B5EF4-FFF2-40B4-BE49-F238E27FC236}">
                <a16:creationId xmlns:a16="http://schemas.microsoft.com/office/drawing/2014/main" id="{7DCFE6DF-F9D0-4E58-9194-6AEDB1D13BAB}"/>
              </a:ext>
            </a:extLst>
          </p:cNvPr>
          <p:cNvSpPr>
            <a:spLocks noGrp="1"/>
          </p:cNvSpPr>
          <p:nvPr>
            <p:ph type="ctrTitle"/>
          </p:nvPr>
        </p:nvSpPr>
        <p:spPr>
          <a:xfrm>
            <a:off x="457200" y="685800"/>
            <a:ext cx="8229600" cy="762000"/>
          </a:xfrm>
        </p:spPr>
        <p:txBody>
          <a:bodyPr wrap="square" anchor="t">
            <a:normAutofit/>
          </a:bodyPr>
          <a:lstStyle/>
          <a:p>
            <a:r>
              <a:rPr lang="en-US" dirty="0"/>
              <a:t>Correlation</a:t>
            </a:r>
          </a:p>
        </p:txBody>
      </p:sp>
      <p:pic>
        <p:nvPicPr>
          <p:cNvPr id="4" name="Picture 3" descr="Icon&#10;&#10;Description automatically generated">
            <a:extLst>
              <a:ext uri="{FF2B5EF4-FFF2-40B4-BE49-F238E27FC236}">
                <a16:creationId xmlns:a16="http://schemas.microsoft.com/office/drawing/2014/main" id="{16F2B7EA-4211-46CF-B443-BBFA7C8EB74D}"/>
              </a:ext>
            </a:extLst>
          </p:cNvPr>
          <p:cNvPicPr>
            <a:picLocks noChangeAspect="1"/>
          </p:cNvPicPr>
          <p:nvPr/>
        </p:nvPicPr>
        <p:blipFill rotWithShape="1">
          <a:blip r:embed="rId3"/>
          <a:srcRect l="5000" t="5000" r="5000" b="5000"/>
          <a:stretch/>
        </p:blipFill>
        <p:spPr>
          <a:xfrm>
            <a:off x="2930717" y="3446790"/>
            <a:ext cx="585952" cy="585952"/>
          </a:xfrm>
          <a:prstGeom prst="rect">
            <a:avLst/>
          </a:prstGeom>
        </p:spPr>
      </p:pic>
      <p:sp>
        <p:nvSpPr>
          <p:cNvPr id="6" name="8-point Star 4">
            <a:extLst>
              <a:ext uri="{FF2B5EF4-FFF2-40B4-BE49-F238E27FC236}">
                <a16:creationId xmlns:a16="http://schemas.microsoft.com/office/drawing/2014/main" id="{9E63825A-F432-4897-AF03-4C74D19ADE54}"/>
              </a:ext>
            </a:extLst>
          </p:cNvPr>
          <p:cNvSpPr/>
          <p:nvPr/>
        </p:nvSpPr>
        <p:spPr>
          <a:xfrm>
            <a:off x="1869979" y="1814861"/>
            <a:ext cx="533400" cy="472722"/>
          </a:xfrm>
          <a:prstGeom prst="star8">
            <a:avLst/>
          </a:prstGeom>
          <a:solidFill>
            <a:srgbClr val="88B0E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8</a:t>
            </a:r>
          </a:p>
        </p:txBody>
      </p:sp>
      <p:sp>
        <p:nvSpPr>
          <p:cNvPr id="7" name="TextBox 6">
            <a:extLst>
              <a:ext uri="{FF2B5EF4-FFF2-40B4-BE49-F238E27FC236}">
                <a16:creationId xmlns:a16="http://schemas.microsoft.com/office/drawing/2014/main" id="{F50C9B26-0A40-4E0B-8D0C-163F88A91D94}"/>
              </a:ext>
            </a:extLst>
          </p:cNvPr>
          <p:cNvSpPr txBox="1"/>
          <p:nvPr/>
        </p:nvSpPr>
        <p:spPr>
          <a:xfrm>
            <a:off x="738352" y="2362200"/>
            <a:ext cx="2919248" cy="461665"/>
          </a:xfrm>
          <a:prstGeom prst="rect">
            <a:avLst/>
          </a:prstGeom>
          <a:noFill/>
        </p:spPr>
        <p:txBody>
          <a:bodyPr wrap="square" rtlCol="0">
            <a:spAutoFit/>
          </a:bodyPr>
          <a:lstStyle/>
          <a:p>
            <a:r>
              <a:rPr lang="en-US" sz="1200" b="1" dirty="0">
                <a:solidFill>
                  <a:schemeClr val="tx2">
                    <a:lumMod val="60000"/>
                    <a:lumOff val="40000"/>
                  </a:schemeClr>
                </a:solidFill>
                <a:latin typeface="+mn-lt"/>
              </a:rPr>
              <a:t>Poverty estimators are highly correlated with crime rate.</a:t>
            </a:r>
          </a:p>
        </p:txBody>
      </p:sp>
      <p:pic>
        <p:nvPicPr>
          <p:cNvPr id="9" name="Picture 8" descr="A picture containing scissors, brass knucks, tool&#10;&#10;Description automatically generated">
            <a:extLst>
              <a:ext uri="{FF2B5EF4-FFF2-40B4-BE49-F238E27FC236}">
                <a16:creationId xmlns:a16="http://schemas.microsoft.com/office/drawing/2014/main" id="{846DCDD7-B8AF-430E-B34A-8C5640944929}"/>
              </a:ext>
            </a:extLst>
          </p:cNvPr>
          <p:cNvPicPr>
            <a:picLocks noChangeAspect="1"/>
          </p:cNvPicPr>
          <p:nvPr/>
        </p:nvPicPr>
        <p:blipFill>
          <a:blip r:embed="rId4"/>
          <a:stretch>
            <a:fillRect/>
          </a:stretch>
        </p:blipFill>
        <p:spPr>
          <a:xfrm>
            <a:off x="2884698" y="1814861"/>
            <a:ext cx="681077" cy="536464"/>
          </a:xfrm>
          <a:prstGeom prst="rect">
            <a:avLst/>
          </a:prstGeom>
        </p:spPr>
      </p:pic>
      <p:sp>
        <p:nvSpPr>
          <p:cNvPr id="10" name="8-point Star 24">
            <a:extLst>
              <a:ext uri="{FF2B5EF4-FFF2-40B4-BE49-F238E27FC236}">
                <a16:creationId xmlns:a16="http://schemas.microsoft.com/office/drawing/2014/main" id="{C616C240-F217-4495-9866-63EC2730BFEB}"/>
              </a:ext>
            </a:extLst>
          </p:cNvPr>
          <p:cNvSpPr/>
          <p:nvPr/>
        </p:nvSpPr>
        <p:spPr>
          <a:xfrm>
            <a:off x="1875292" y="3525598"/>
            <a:ext cx="533400" cy="472722"/>
          </a:xfrm>
          <a:prstGeom prst="star8">
            <a:avLst/>
          </a:prstGeom>
          <a:solidFill>
            <a:srgbClr val="88B0E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6</a:t>
            </a:r>
          </a:p>
        </p:txBody>
      </p:sp>
      <p:sp>
        <p:nvSpPr>
          <p:cNvPr id="11" name="TextBox 10">
            <a:extLst>
              <a:ext uri="{FF2B5EF4-FFF2-40B4-BE49-F238E27FC236}">
                <a16:creationId xmlns:a16="http://schemas.microsoft.com/office/drawing/2014/main" id="{15209C80-9491-4DB1-BCD9-DF96E32C4337}"/>
              </a:ext>
            </a:extLst>
          </p:cNvPr>
          <p:cNvSpPr txBox="1"/>
          <p:nvPr/>
        </p:nvSpPr>
        <p:spPr>
          <a:xfrm>
            <a:off x="738352" y="4110335"/>
            <a:ext cx="3147848" cy="461665"/>
          </a:xfrm>
          <a:prstGeom prst="rect">
            <a:avLst/>
          </a:prstGeom>
          <a:noFill/>
        </p:spPr>
        <p:txBody>
          <a:bodyPr wrap="square" rtlCol="0">
            <a:spAutoFit/>
          </a:bodyPr>
          <a:lstStyle/>
          <a:p>
            <a:r>
              <a:rPr lang="en-US" sz="1200" b="1" dirty="0">
                <a:solidFill>
                  <a:schemeClr val="tx2">
                    <a:lumMod val="60000"/>
                    <a:lumOff val="40000"/>
                  </a:schemeClr>
                </a:solidFill>
                <a:latin typeface="+mn-lt"/>
              </a:rPr>
              <a:t>Vote percentage is significantly correlated with population demography</a:t>
            </a:r>
          </a:p>
        </p:txBody>
      </p:sp>
      <p:sp>
        <p:nvSpPr>
          <p:cNvPr id="13" name="8-point Star 32">
            <a:extLst>
              <a:ext uri="{FF2B5EF4-FFF2-40B4-BE49-F238E27FC236}">
                <a16:creationId xmlns:a16="http://schemas.microsoft.com/office/drawing/2014/main" id="{0A85302D-B525-46CA-A338-E9A10531A3A8}"/>
              </a:ext>
            </a:extLst>
          </p:cNvPr>
          <p:cNvSpPr/>
          <p:nvPr/>
        </p:nvSpPr>
        <p:spPr>
          <a:xfrm>
            <a:off x="1869979" y="5320061"/>
            <a:ext cx="533400" cy="472722"/>
          </a:xfrm>
          <a:prstGeom prst="star8">
            <a:avLst/>
          </a:prstGeom>
          <a:solidFill>
            <a:srgbClr val="88B0E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9</a:t>
            </a:r>
          </a:p>
        </p:txBody>
      </p:sp>
      <p:sp>
        <p:nvSpPr>
          <p:cNvPr id="14" name="TextBox 13">
            <a:extLst>
              <a:ext uri="{FF2B5EF4-FFF2-40B4-BE49-F238E27FC236}">
                <a16:creationId xmlns:a16="http://schemas.microsoft.com/office/drawing/2014/main" id="{A3461A6A-F162-4001-B06B-8D9C4FEB6A55}"/>
              </a:ext>
            </a:extLst>
          </p:cNvPr>
          <p:cNvSpPr txBox="1"/>
          <p:nvPr/>
        </p:nvSpPr>
        <p:spPr>
          <a:xfrm>
            <a:off x="685800" y="5867400"/>
            <a:ext cx="3200400" cy="461665"/>
          </a:xfrm>
          <a:prstGeom prst="rect">
            <a:avLst/>
          </a:prstGeom>
          <a:noFill/>
        </p:spPr>
        <p:txBody>
          <a:bodyPr wrap="square" rtlCol="0">
            <a:spAutoFit/>
          </a:bodyPr>
          <a:lstStyle/>
          <a:p>
            <a:r>
              <a:rPr lang="en-US" sz="1200" b="1" dirty="0">
                <a:solidFill>
                  <a:schemeClr val="tx2">
                    <a:lumMod val="60000"/>
                    <a:lumOff val="40000"/>
                  </a:schemeClr>
                </a:solidFill>
                <a:latin typeface="+mn-lt"/>
              </a:rPr>
              <a:t>Employment indicators are highly correlated with the household income attributes</a:t>
            </a:r>
          </a:p>
        </p:txBody>
      </p:sp>
      <p:pic>
        <p:nvPicPr>
          <p:cNvPr id="15" name="Picture 14" descr="Icon&#10;&#10;Description automatically generated">
            <a:extLst>
              <a:ext uri="{FF2B5EF4-FFF2-40B4-BE49-F238E27FC236}">
                <a16:creationId xmlns:a16="http://schemas.microsoft.com/office/drawing/2014/main" id="{DB05643C-B952-43EC-AD81-DA9E25EC08E8}"/>
              </a:ext>
            </a:extLst>
          </p:cNvPr>
          <p:cNvPicPr>
            <a:picLocks noChangeAspect="1"/>
          </p:cNvPicPr>
          <p:nvPr/>
        </p:nvPicPr>
        <p:blipFill rotWithShape="1">
          <a:blip r:embed="rId5"/>
          <a:srcRect l="12300" t="12488" r="10000" b="12677"/>
          <a:stretch/>
        </p:blipFill>
        <p:spPr>
          <a:xfrm>
            <a:off x="775346" y="5238688"/>
            <a:ext cx="697475" cy="671751"/>
          </a:xfrm>
          <a:prstGeom prst="rect">
            <a:avLst/>
          </a:prstGeom>
        </p:spPr>
      </p:pic>
      <p:pic>
        <p:nvPicPr>
          <p:cNvPr id="17" name="Picture 16" descr="Icon&#10;&#10;Description automatically generated">
            <a:extLst>
              <a:ext uri="{FF2B5EF4-FFF2-40B4-BE49-F238E27FC236}">
                <a16:creationId xmlns:a16="http://schemas.microsoft.com/office/drawing/2014/main" id="{1E3839C7-2AD5-4010-878C-1D441D90C543}"/>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foregroundMark x1="66204" y1="29185" x2="66204" y2="29185"/>
                        <a14:foregroundMark x1="22222" y1="82403" x2="22222" y2="82403"/>
                        <a14:foregroundMark x1="51852" y1="73391" x2="51852" y2="73391"/>
                        <a14:foregroundMark x1="75463" y1="63948" x2="75463" y2="63948"/>
                      </a14:backgroundRemoval>
                    </a14:imgEffect>
                  </a14:imgLayer>
                </a14:imgProps>
              </a:ext>
            </a:extLst>
          </a:blip>
          <a:stretch>
            <a:fillRect/>
          </a:stretch>
        </p:blipFill>
        <p:spPr>
          <a:xfrm>
            <a:off x="708447" y="1725506"/>
            <a:ext cx="652852" cy="704234"/>
          </a:xfrm>
          <a:prstGeom prst="rect">
            <a:avLst/>
          </a:prstGeom>
        </p:spPr>
      </p:pic>
      <p:pic>
        <p:nvPicPr>
          <p:cNvPr id="19" name="Picture 18" descr="Shape&#10;&#10;Description automatically generated with low confidence">
            <a:extLst>
              <a:ext uri="{FF2B5EF4-FFF2-40B4-BE49-F238E27FC236}">
                <a16:creationId xmlns:a16="http://schemas.microsoft.com/office/drawing/2014/main" id="{BC597733-6C98-489B-A3AD-A47883AA836E}"/>
              </a:ext>
            </a:extLst>
          </p:cNvPr>
          <p:cNvPicPr>
            <a:picLocks noChangeAspect="1"/>
          </p:cNvPicPr>
          <p:nvPr/>
        </p:nvPicPr>
        <p:blipFill>
          <a:blip r:embed="rId8"/>
          <a:stretch>
            <a:fillRect/>
          </a:stretch>
        </p:blipFill>
        <p:spPr>
          <a:xfrm>
            <a:off x="3009706" y="5320061"/>
            <a:ext cx="533400" cy="533400"/>
          </a:xfrm>
          <a:prstGeom prst="rect">
            <a:avLst/>
          </a:prstGeom>
        </p:spPr>
      </p:pic>
      <p:pic>
        <p:nvPicPr>
          <p:cNvPr id="20" name="Picture 19" descr="A picture containing text, businesscard&#10;&#10;Description automatically generated">
            <a:extLst>
              <a:ext uri="{FF2B5EF4-FFF2-40B4-BE49-F238E27FC236}">
                <a16:creationId xmlns:a16="http://schemas.microsoft.com/office/drawing/2014/main" id="{3261CBEF-7530-4741-B879-05E3BE8433FA}"/>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2391" y1="50087" x2="62935" y2="50435"/>
                        <a14:foregroundMark x1="22065" y1="54000" x2="20761" y2="58609"/>
                        <a14:foregroundMark x1="60217" y1="23913" x2="60000" y2="29913"/>
                        <a14:foregroundMark x1="79130" y1="23391" x2="86413" y2="24087"/>
                      </a14:backgroundRemoval>
                    </a14:imgEffect>
                  </a14:imgLayer>
                </a14:imgProps>
              </a:ext>
            </a:extLst>
          </a:blip>
          <a:stretch>
            <a:fillRect/>
          </a:stretch>
        </p:blipFill>
        <p:spPr>
          <a:xfrm>
            <a:off x="775346" y="3396450"/>
            <a:ext cx="672399" cy="840498"/>
          </a:xfrm>
          <a:prstGeom prst="rect">
            <a:avLst/>
          </a:prstGeom>
        </p:spPr>
      </p:pic>
      <p:cxnSp>
        <p:nvCxnSpPr>
          <p:cNvPr id="22" name="Straight Connector 21">
            <a:extLst>
              <a:ext uri="{FF2B5EF4-FFF2-40B4-BE49-F238E27FC236}">
                <a16:creationId xmlns:a16="http://schemas.microsoft.com/office/drawing/2014/main" id="{FBAB904A-27FA-47A3-9A79-2A7D0B8174EB}"/>
              </a:ext>
            </a:extLst>
          </p:cNvPr>
          <p:cNvCxnSpPr/>
          <p:nvPr/>
        </p:nvCxnSpPr>
        <p:spPr>
          <a:xfrm>
            <a:off x="738352" y="2819400"/>
            <a:ext cx="2855842" cy="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B745CFA-D3D2-4F58-B9F2-6A7A9145457F}"/>
              </a:ext>
            </a:extLst>
          </p:cNvPr>
          <p:cNvCxnSpPr/>
          <p:nvPr/>
        </p:nvCxnSpPr>
        <p:spPr>
          <a:xfrm>
            <a:off x="801758" y="4572000"/>
            <a:ext cx="2855842" cy="0"/>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3528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
            <a:extLst>
              <a:ext uri="{FF2B5EF4-FFF2-40B4-BE49-F238E27FC236}">
                <a16:creationId xmlns:a16="http://schemas.microsoft.com/office/drawing/2014/main" id="{D7792D65-0D51-0742-BB11-BE4EEF40D16B}"/>
              </a:ext>
            </a:extLst>
          </p:cNvPr>
          <p:cNvSpPr txBox="1">
            <a:spLocks/>
          </p:cNvSpPr>
          <p:nvPr/>
        </p:nvSpPr>
        <p:spPr bwMode="auto">
          <a:xfrm>
            <a:off x="533400" y="4419600"/>
            <a:ext cx="82296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Helvetica"/>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Helvetica"/>
                <a:ea typeface="ＭＳ Ｐゴシック" charset="0"/>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a:ea typeface="ＭＳ Ｐゴシック" charset="0"/>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a:ea typeface="ＭＳ Ｐゴシック" charset="0"/>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sz="1100" dirty="0">
              <a:latin typeface="+mn-lt"/>
            </a:endParaRPr>
          </a:p>
          <a:p>
            <a:pPr marL="0" indent="0">
              <a:buFont typeface="Arial" panose="020B0604020202020204" pitchFamily="34" charset="0"/>
              <a:buNone/>
            </a:pPr>
            <a:endParaRPr lang="en-US" sz="1100" dirty="0">
              <a:latin typeface="+mn-lt"/>
            </a:endParaRPr>
          </a:p>
        </p:txBody>
      </p:sp>
      <p:sp>
        <p:nvSpPr>
          <p:cNvPr id="5" name="Title 2">
            <a:extLst>
              <a:ext uri="{FF2B5EF4-FFF2-40B4-BE49-F238E27FC236}">
                <a16:creationId xmlns:a16="http://schemas.microsoft.com/office/drawing/2014/main" id="{C7B3E1ED-D462-4459-B5B0-03807F84ABE3}"/>
              </a:ext>
            </a:extLst>
          </p:cNvPr>
          <p:cNvSpPr>
            <a:spLocks noGrp="1"/>
          </p:cNvSpPr>
          <p:nvPr>
            <p:ph type="ctrTitle"/>
          </p:nvPr>
        </p:nvSpPr>
        <p:spPr>
          <a:xfrm>
            <a:off x="457200" y="685800"/>
            <a:ext cx="8229600" cy="762000"/>
          </a:xfrm>
        </p:spPr>
        <p:txBody>
          <a:bodyPr wrap="square" anchor="t">
            <a:normAutofit/>
          </a:bodyPr>
          <a:lstStyle/>
          <a:p>
            <a:r>
              <a:rPr lang="en-US" dirty="0"/>
              <a:t>Stepwise and Linear Regression</a:t>
            </a:r>
          </a:p>
        </p:txBody>
      </p:sp>
    </p:spTree>
    <p:extLst>
      <p:ext uri="{BB962C8B-B14F-4D97-AF65-F5344CB8AC3E}">
        <p14:creationId xmlns:p14="http://schemas.microsoft.com/office/powerpoint/2010/main" val="1109621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A68DEC-C01D-F84E-A131-FCFD04704A6E}"/>
              </a:ext>
            </a:extLst>
          </p:cNvPr>
          <p:cNvSpPr>
            <a:spLocks noGrp="1"/>
          </p:cNvSpPr>
          <p:nvPr>
            <p:ph idx="1"/>
          </p:nvPr>
        </p:nvSpPr>
        <p:spPr/>
        <p:txBody>
          <a:bodyPr/>
          <a:lstStyle/>
          <a:p>
            <a:r>
              <a:rPr lang="en-US" dirty="0" err="1"/>
              <a:t>rmse</a:t>
            </a:r>
            <a:r>
              <a:rPr lang="en-US" dirty="0"/>
              <a:t>(</a:t>
            </a:r>
            <a:r>
              <a:rPr lang="en-US" dirty="0" err="1"/>
              <a:t>test_y</a:t>
            </a:r>
            <a:r>
              <a:rPr lang="en-US" dirty="0"/>
              <a:t>, predict.lasso.1se)</a:t>
            </a:r>
          </a:p>
          <a:p>
            <a:r>
              <a:rPr lang="en-US" dirty="0"/>
              <a:t>0.1251411</a:t>
            </a:r>
          </a:p>
          <a:p>
            <a:r>
              <a:rPr lang="en-US" dirty="0" err="1"/>
              <a:t>mape</a:t>
            </a:r>
            <a:r>
              <a:rPr lang="en-US" dirty="0"/>
              <a:t>(</a:t>
            </a:r>
            <a:r>
              <a:rPr lang="en-US" dirty="0" err="1"/>
              <a:t>test_y</a:t>
            </a:r>
            <a:r>
              <a:rPr lang="en-US" dirty="0"/>
              <a:t>, predict.lasso.1se)</a:t>
            </a:r>
          </a:p>
          <a:p>
            <a:r>
              <a:rPr lang="en-US" dirty="0"/>
              <a:t>0.4979245</a:t>
            </a:r>
          </a:p>
        </p:txBody>
      </p:sp>
      <p:sp>
        <p:nvSpPr>
          <p:cNvPr id="5" name="Title 2">
            <a:extLst>
              <a:ext uri="{FF2B5EF4-FFF2-40B4-BE49-F238E27FC236}">
                <a16:creationId xmlns:a16="http://schemas.microsoft.com/office/drawing/2014/main" id="{2AEFDFD8-CEE9-41D2-9F89-54296340D420}"/>
              </a:ext>
            </a:extLst>
          </p:cNvPr>
          <p:cNvSpPr>
            <a:spLocks noGrp="1"/>
          </p:cNvSpPr>
          <p:nvPr>
            <p:ph type="ctrTitle"/>
          </p:nvPr>
        </p:nvSpPr>
        <p:spPr>
          <a:xfrm>
            <a:off x="457200" y="685800"/>
            <a:ext cx="8229600" cy="762000"/>
          </a:xfrm>
        </p:spPr>
        <p:txBody>
          <a:bodyPr wrap="square" anchor="t">
            <a:normAutofit/>
          </a:bodyPr>
          <a:lstStyle/>
          <a:p>
            <a:r>
              <a:rPr lang="en-US" dirty="0"/>
              <a:t>Lasso Regularization</a:t>
            </a:r>
          </a:p>
        </p:txBody>
      </p:sp>
    </p:spTree>
    <p:extLst>
      <p:ext uri="{BB962C8B-B14F-4D97-AF65-F5344CB8AC3E}">
        <p14:creationId xmlns:p14="http://schemas.microsoft.com/office/powerpoint/2010/main" val="1433147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2EDE6439-EA2D-4642-8138-8935529E1636}"/>
              </a:ext>
            </a:extLst>
          </p:cNvPr>
          <p:cNvSpPr>
            <a:spLocks noGrp="1"/>
          </p:cNvSpPr>
          <p:nvPr>
            <p:ph type="ctrTitle"/>
          </p:nvPr>
        </p:nvSpPr>
        <p:spPr>
          <a:xfrm>
            <a:off x="457200" y="685800"/>
            <a:ext cx="8229600" cy="762000"/>
          </a:xfrm>
        </p:spPr>
        <p:txBody>
          <a:bodyPr wrap="square" anchor="t">
            <a:normAutofit/>
          </a:bodyPr>
          <a:lstStyle/>
          <a:p>
            <a:r>
              <a:rPr lang="en-US" dirty="0"/>
              <a:t>Recommendation</a:t>
            </a:r>
          </a:p>
        </p:txBody>
      </p:sp>
    </p:spTree>
    <p:extLst>
      <p:ext uri="{BB962C8B-B14F-4D97-AF65-F5344CB8AC3E}">
        <p14:creationId xmlns:p14="http://schemas.microsoft.com/office/powerpoint/2010/main" val="2383867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47FFD90C-7D91-4613-8229-E8555B2E7070}"/>
              </a:ext>
            </a:extLst>
          </p:cNvPr>
          <p:cNvSpPr>
            <a:spLocks noGrp="1"/>
          </p:cNvSpPr>
          <p:nvPr>
            <p:ph type="ctrTitle"/>
          </p:nvPr>
        </p:nvSpPr>
        <p:spPr>
          <a:xfrm>
            <a:off x="457200" y="685800"/>
            <a:ext cx="8229600" cy="762000"/>
          </a:xfrm>
        </p:spPr>
        <p:txBody>
          <a:bodyPr wrap="square" anchor="t">
            <a:normAutofit/>
          </a:bodyPr>
          <a:lstStyle/>
          <a:p>
            <a:r>
              <a:rPr lang="en-US" dirty="0"/>
              <a:t>Further Improvements</a:t>
            </a:r>
          </a:p>
        </p:txBody>
      </p:sp>
      <p:sp>
        <p:nvSpPr>
          <p:cNvPr id="4" name="TextBox 3">
            <a:extLst>
              <a:ext uri="{FF2B5EF4-FFF2-40B4-BE49-F238E27FC236}">
                <a16:creationId xmlns:a16="http://schemas.microsoft.com/office/drawing/2014/main" id="{76358F44-F47E-4C14-8C11-5F40739E31DA}"/>
              </a:ext>
            </a:extLst>
          </p:cNvPr>
          <p:cNvSpPr txBox="1"/>
          <p:nvPr/>
        </p:nvSpPr>
        <p:spPr>
          <a:xfrm>
            <a:off x="1905000" y="1828800"/>
            <a:ext cx="6781800" cy="830997"/>
          </a:xfrm>
          <a:prstGeom prst="rect">
            <a:avLst/>
          </a:prstGeom>
          <a:noFill/>
        </p:spPr>
        <p:txBody>
          <a:bodyPr wrap="square" rtlCol="0">
            <a:spAutoFit/>
          </a:bodyPr>
          <a:lstStyle/>
          <a:p>
            <a:r>
              <a:rPr lang="en-US" sz="1600" dirty="0">
                <a:latin typeface="+mn-lt"/>
              </a:rPr>
              <a:t>The variables included in the model are not sufficient to explain the dependent variables. Other variables would be required to improve the model, like macro and micro economic variables, policy making, approval rating etc.</a:t>
            </a:r>
          </a:p>
        </p:txBody>
      </p:sp>
      <p:sp>
        <p:nvSpPr>
          <p:cNvPr id="7" name="TextBox 6">
            <a:extLst>
              <a:ext uri="{FF2B5EF4-FFF2-40B4-BE49-F238E27FC236}">
                <a16:creationId xmlns:a16="http://schemas.microsoft.com/office/drawing/2014/main" id="{9E46E372-F5C9-4283-945B-65955C85FD8C}"/>
              </a:ext>
            </a:extLst>
          </p:cNvPr>
          <p:cNvSpPr txBox="1"/>
          <p:nvPr/>
        </p:nvSpPr>
        <p:spPr>
          <a:xfrm>
            <a:off x="1877008" y="3040797"/>
            <a:ext cx="6781800" cy="830997"/>
          </a:xfrm>
          <a:prstGeom prst="rect">
            <a:avLst/>
          </a:prstGeom>
          <a:noFill/>
        </p:spPr>
        <p:txBody>
          <a:bodyPr wrap="square" rtlCol="0">
            <a:spAutoFit/>
          </a:bodyPr>
          <a:lstStyle/>
          <a:p>
            <a:r>
              <a:rPr lang="en-US" sz="1600" dirty="0">
                <a:latin typeface="+mn-lt"/>
              </a:rPr>
              <a:t>The dependent variable did not have linear relationship with some independent variables. A non-linear tree-based regression model like Random Forest or Gradient Boosting might work better.</a:t>
            </a:r>
          </a:p>
        </p:txBody>
      </p:sp>
      <p:sp>
        <p:nvSpPr>
          <p:cNvPr id="8" name="TextBox 7">
            <a:extLst>
              <a:ext uri="{FF2B5EF4-FFF2-40B4-BE49-F238E27FC236}">
                <a16:creationId xmlns:a16="http://schemas.microsoft.com/office/drawing/2014/main" id="{2A08E0EC-FE9F-42C8-A34E-C020BE6D37D6}"/>
              </a:ext>
            </a:extLst>
          </p:cNvPr>
          <p:cNvSpPr txBox="1"/>
          <p:nvPr/>
        </p:nvSpPr>
        <p:spPr>
          <a:xfrm>
            <a:off x="1877008" y="4252794"/>
            <a:ext cx="6781800" cy="830997"/>
          </a:xfrm>
          <a:prstGeom prst="rect">
            <a:avLst/>
          </a:prstGeom>
          <a:noFill/>
        </p:spPr>
        <p:txBody>
          <a:bodyPr wrap="square" rtlCol="0">
            <a:spAutoFit/>
          </a:bodyPr>
          <a:lstStyle/>
          <a:p>
            <a:r>
              <a:rPr lang="en-US" sz="1600" dirty="0">
                <a:latin typeface="+mn-lt"/>
              </a:rPr>
              <a:t>The dependent variable did not have linear relationship with some independent variables. A non-linear tree-based regression model like Random Forest or Gradient Boosting might work better.</a:t>
            </a:r>
          </a:p>
        </p:txBody>
      </p:sp>
    </p:spTree>
    <p:extLst>
      <p:ext uri="{BB962C8B-B14F-4D97-AF65-F5344CB8AC3E}">
        <p14:creationId xmlns:p14="http://schemas.microsoft.com/office/powerpoint/2010/main" val="402406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chart&#10;&#10;Description automatically generated">
            <a:extLst>
              <a:ext uri="{FF2B5EF4-FFF2-40B4-BE49-F238E27FC236}">
                <a16:creationId xmlns:a16="http://schemas.microsoft.com/office/drawing/2014/main" id="{69CF1080-1631-4E69-99FF-0ECF427ED22B}"/>
              </a:ext>
            </a:extLst>
          </p:cNvPr>
          <p:cNvPicPr>
            <a:picLocks noChangeAspect="1"/>
          </p:cNvPicPr>
          <p:nvPr/>
        </p:nvPicPr>
        <p:blipFill>
          <a:blip r:embed="rId2"/>
          <a:stretch>
            <a:fillRect/>
          </a:stretch>
        </p:blipFill>
        <p:spPr>
          <a:xfrm>
            <a:off x="1524000" y="1295400"/>
            <a:ext cx="5689600" cy="4267200"/>
          </a:xfrm>
          <a:prstGeom prst="rect">
            <a:avLst/>
          </a:prstGeom>
        </p:spPr>
      </p:pic>
    </p:spTree>
    <p:extLst>
      <p:ext uri="{BB962C8B-B14F-4D97-AF65-F5344CB8AC3E}">
        <p14:creationId xmlns:p14="http://schemas.microsoft.com/office/powerpoint/2010/main" val="3170060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1">
            <a:extLst>
              <a:ext uri="{FF2B5EF4-FFF2-40B4-BE49-F238E27FC236}">
                <a16:creationId xmlns:a16="http://schemas.microsoft.com/office/drawing/2014/main" id="{A9E18C31-DB99-45BF-AEBA-CB8C58D0BEA8}"/>
              </a:ext>
            </a:extLst>
          </p:cNvPr>
          <p:cNvGraphicFramePr>
            <a:graphicFrameLocks noGrp="1"/>
          </p:cNvGraphicFramePr>
          <p:nvPr>
            <p:ph idx="1"/>
            <p:extLst>
              <p:ext uri="{D42A27DB-BD31-4B8C-83A1-F6EECF244321}">
                <p14:modId xmlns:p14="http://schemas.microsoft.com/office/powerpoint/2010/main" val="1597315851"/>
              </p:ext>
            </p:extLst>
          </p:nvPr>
        </p:nvGraphicFramePr>
        <p:xfrm>
          <a:off x="609600" y="1828800"/>
          <a:ext cx="79248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2">
            <a:extLst>
              <a:ext uri="{FF2B5EF4-FFF2-40B4-BE49-F238E27FC236}">
                <a16:creationId xmlns:a16="http://schemas.microsoft.com/office/drawing/2014/main" id="{0C2D96A3-4DCC-4489-81DC-656695A70192}"/>
              </a:ext>
            </a:extLst>
          </p:cNvPr>
          <p:cNvSpPr>
            <a:spLocks noGrp="1"/>
          </p:cNvSpPr>
          <p:nvPr>
            <p:ph type="ctrTitle"/>
          </p:nvPr>
        </p:nvSpPr>
        <p:spPr>
          <a:xfrm>
            <a:off x="457200" y="685800"/>
            <a:ext cx="8229600" cy="762000"/>
          </a:xfrm>
        </p:spPr>
        <p:txBody>
          <a:bodyPr wrap="square" anchor="t">
            <a:normAutofit/>
          </a:bodyPr>
          <a:lstStyle/>
          <a:p>
            <a:r>
              <a:rPr lang="en-US" dirty="0"/>
              <a:t>Contents</a:t>
            </a:r>
          </a:p>
        </p:txBody>
      </p:sp>
    </p:spTree>
    <p:extLst>
      <p:ext uri="{BB962C8B-B14F-4D97-AF65-F5344CB8AC3E}">
        <p14:creationId xmlns:p14="http://schemas.microsoft.com/office/powerpoint/2010/main" val="1421792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C4A5D5-4113-4AFA-98C4-BE66DAF09FC5}"/>
              </a:ext>
            </a:extLst>
          </p:cNvPr>
          <p:cNvSpPr>
            <a:spLocks noGrp="1"/>
          </p:cNvSpPr>
          <p:nvPr>
            <p:ph sz="half" idx="1"/>
          </p:nvPr>
        </p:nvSpPr>
        <p:spPr>
          <a:xfrm>
            <a:off x="457200" y="1600200"/>
            <a:ext cx="4038600" cy="4525963"/>
          </a:xfrm>
        </p:spPr>
        <p:txBody>
          <a:bodyPr wrap="square" anchor="t">
            <a:normAutofit/>
          </a:bodyPr>
          <a:lstStyle/>
          <a:p>
            <a:pPr>
              <a:lnSpc>
                <a:spcPct val="90000"/>
              </a:lnSpc>
              <a:buFont typeface="Wingdings" panose="05000000000000000000" pitchFamily="2" charset="2"/>
              <a:buChar char="Ø"/>
            </a:pPr>
            <a:r>
              <a:rPr lang="en-US" sz="1500" dirty="0"/>
              <a:t>Every 4 years, the US general election is held to choose the president and the vice-president of the United States.</a:t>
            </a:r>
            <a:br>
              <a:rPr lang="en-US" sz="1500" dirty="0"/>
            </a:br>
            <a:endParaRPr lang="en-US" sz="1500" dirty="0"/>
          </a:p>
          <a:p>
            <a:pPr>
              <a:lnSpc>
                <a:spcPct val="90000"/>
              </a:lnSpc>
              <a:buFont typeface="Wingdings" panose="05000000000000000000" pitchFamily="2" charset="2"/>
              <a:buChar char="Ø"/>
            </a:pPr>
            <a:r>
              <a:rPr lang="en-US" sz="1500" dirty="0"/>
              <a:t>The 2 major political parties competing in the elections are the Democrats, and the Republicans. </a:t>
            </a:r>
            <a:br>
              <a:rPr lang="en-US" sz="1500" dirty="0"/>
            </a:br>
            <a:endParaRPr lang="en-US" sz="1500" dirty="0"/>
          </a:p>
          <a:p>
            <a:pPr>
              <a:lnSpc>
                <a:spcPct val="90000"/>
              </a:lnSpc>
              <a:buFont typeface="Wingdings" panose="05000000000000000000" pitchFamily="2" charset="2"/>
              <a:buChar char="Ø"/>
            </a:pPr>
            <a:r>
              <a:rPr lang="en-US" sz="1500" dirty="0"/>
              <a:t>In each counties, US citizens vote for their presidential choice in their respective electoral college.</a:t>
            </a:r>
            <a:br>
              <a:rPr lang="en-US" sz="1500" dirty="0"/>
            </a:br>
            <a:endParaRPr lang="en-US" sz="1500" dirty="0"/>
          </a:p>
          <a:p>
            <a:pPr>
              <a:lnSpc>
                <a:spcPct val="90000"/>
              </a:lnSpc>
              <a:buFont typeface="Wingdings" panose="05000000000000000000" pitchFamily="2" charset="2"/>
              <a:buChar char="Ø"/>
            </a:pPr>
            <a:r>
              <a:rPr lang="en-US" sz="1500" dirty="0"/>
              <a:t>Campaigns are run by the political parties in each county to gain support of people.</a:t>
            </a:r>
            <a:br>
              <a:rPr lang="en-US" sz="1500" dirty="0"/>
            </a:br>
            <a:endParaRPr lang="en-US" sz="1500" dirty="0"/>
          </a:p>
          <a:p>
            <a:pPr>
              <a:lnSpc>
                <a:spcPct val="90000"/>
              </a:lnSpc>
              <a:buFont typeface="Wingdings" panose="05000000000000000000" pitchFamily="2" charset="2"/>
              <a:buChar char="Ø"/>
            </a:pPr>
            <a:r>
              <a:rPr lang="en-US" sz="1500" dirty="0"/>
              <a:t>These campaigns are massive in the swing states of Florida, Ohio, Pennsylvania, also known as “Battleground States”.</a:t>
            </a:r>
          </a:p>
        </p:txBody>
      </p:sp>
      <p:pic>
        <p:nvPicPr>
          <p:cNvPr id="5" name="Picture 4" descr="A picture containing text, striped, blue, several&#10;&#10;Description automatically generated">
            <a:extLst>
              <a:ext uri="{FF2B5EF4-FFF2-40B4-BE49-F238E27FC236}">
                <a16:creationId xmlns:a16="http://schemas.microsoft.com/office/drawing/2014/main" id="{9CFAC658-D999-0C43-B861-6FE90B59773D}"/>
              </a:ext>
            </a:extLst>
          </p:cNvPr>
          <p:cNvPicPr>
            <a:picLocks noChangeAspect="1"/>
          </p:cNvPicPr>
          <p:nvPr/>
        </p:nvPicPr>
        <p:blipFill rotWithShape="1">
          <a:blip r:embed="rId2"/>
          <a:srcRect l="14476" r="18602" b="3"/>
          <a:stretch/>
        </p:blipFill>
        <p:spPr>
          <a:xfrm>
            <a:off x="4648200" y="1600200"/>
            <a:ext cx="4038600" cy="4525963"/>
          </a:xfrm>
          <a:prstGeom prst="rect">
            <a:avLst/>
          </a:prstGeom>
          <a:noFill/>
        </p:spPr>
      </p:pic>
      <p:sp>
        <p:nvSpPr>
          <p:cNvPr id="3" name="Title 2">
            <a:extLst>
              <a:ext uri="{FF2B5EF4-FFF2-40B4-BE49-F238E27FC236}">
                <a16:creationId xmlns:a16="http://schemas.microsoft.com/office/drawing/2014/main" id="{0AAEE3FD-16D9-4A10-8FC9-C78B39E64AED}"/>
              </a:ext>
            </a:extLst>
          </p:cNvPr>
          <p:cNvSpPr>
            <a:spLocks noGrp="1"/>
          </p:cNvSpPr>
          <p:nvPr>
            <p:ph type="ctrTitle"/>
          </p:nvPr>
        </p:nvSpPr>
        <p:spPr>
          <a:xfrm>
            <a:off x="457200" y="685800"/>
            <a:ext cx="8229600" cy="762000"/>
          </a:xfrm>
        </p:spPr>
        <p:txBody>
          <a:bodyPr wrap="square" anchor="t">
            <a:normAutofit/>
          </a:bodyPr>
          <a:lstStyle/>
          <a:p>
            <a:r>
              <a:rPr lang="en-US" dirty="0"/>
              <a:t>Overview</a:t>
            </a:r>
          </a:p>
        </p:txBody>
      </p:sp>
    </p:spTree>
    <p:extLst>
      <p:ext uri="{BB962C8B-B14F-4D97-AF65-F5344CB8AC3E}">
        <p14:creationId xmlns:p14="http://schemas.microsoft.com/office/powerpoint/2010/main" val="3931447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7EC1AE-7A79-1047-95AE-1CF058DA5783}"/>
              </a:ext>
            </a:extLst>
          </p:cNvPr>
          <p:cNvSpPr>
            <a:spLocks noGrp="1"/>
          </p:cNvSpPr>
          <p:nvPr>
            <p:ph idx="1"/>
          </p:nvPr>
        </p:nvSpPr>
        <p:spPr>
          <a:xfrm>
            <a:off x="1371600" y="1600200"/>
            <a:ext cx="7315200" cy="1752599"/>
          </a:xfrm>
        </p:spPr>
        <p:txBody>
          <a:bodyPr/>
          <a:lstStyle/>
          <a:p>
            <a:pPr marL="0" indent="0">
              <a:buNone/>
            </a:pPr>
            <a:r>
              <a:rPr lang="en-US" sz="1800" dirty="0"/>
              <a:t>What factors and attributes of a county influence the results of presidential election?</a:t>
            </a:r>
          </a:p>
          <a:p>
            <a:endParaRPr lang="en-US" sz="1800" dirty="0"/>
          </a:p>
          <a:p>
            <a:pPr marL="0" indent="0">
              <a:buNone/>
            </a:pPr>
            <a:r>
              <a:rPr lang="en-US" sz="1800" dirty="0"/>
              <a:t>Can we predict which party will win the 2016 presidential election in each county?</a:t>
            </a:r>
          </a:p>
        </p:txBody>
      </p:sp>
      <p:pic>
        <p:nvPicPr>
          <p:cNvPr id="6" name="Picture 5" descr="A red and white flag&#10;&#10;Description automatically generated with medium confidence">
            <a:extLst>
              <a:ext uri="{FF2B5EF4-FFF2-40B4-BE49-F238E27FC236}">
                <a16:creationId xmlns:a16="http://schemas.microsoft.com/office/drawing/2014/main" id="{357872A7-A592-664C-9ADD-902C4F02F4EB}"/>
              </a:ext>
            </a:extLst>
          </p:cNvPr>
          <p:cNvPicPr>
            <a:picLocks noChangeAspect="1"/>
          </p:cNvPicPr>
          <p:nvPr/>
        </p:nvPicPr>
        <p:blipFill>
          <a:blip r:embed="rId2"/>
          <a:stretch>
            <a:fillRect/>
          </a:stretch>
        </p:blipFill>
        <p:spPr>
          <a:xfrm>
            <a:off x="1524000" y="3352800"/>
            <a:ext cx="5949950" cy="3105051"/>
          </a:xfrm>
          <a:prstGeom prst="rect">
            <a:avLst/>
          </a:prstGeom>
        </p:spPr>
      </p:pic>
      <p:pic>
        <p:nvPicPr>
          <p:cNvPr id="5" name="Picture 4" descr="Icon&#10;&#10;Description automatically generated">
            <a:extLst>
              <a:ext uri="{FF2B5EF4-FFF2-40B4-BE49-F238E27FC236}">
                <a16:creationId xmlns:a16="http://schemas.microsoft.com/office/drawing/2014/main" id="{47D56D3C-0C47-4E70-BE50-058AEE35A63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723900" y="1666467"/>
            <a:ext cx="647700" cy="390933"/>
          </a:xfrm>
          <a:prstGeom prst="rect">
            <a:avLst/>
          </a:prstGeom>
        </p:spPr>
      </p:pic>
      <p:pic>
        <p:nvPicPr>
          <p:cNvPr id="7" name="Picture 6" descr="Icon&#10;&#10;Description automatically generated">
            <a:extLst>
              <a:ext uri="{FF2B5EF4-FFF2-40B4-BE49-F238E27FC236}">
                <a16:creationId xmlns:a16="http://schemas.microsoft.com/office/drawing/2014/main" id="{D94FD9C7-1476-4855-AA80-0778142B4B0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723900" y="2504667"/>
            <a:ext cx="647700" cy="390933"/>
          </a:xfrm>
          <a:prstGeom prst="rect">
            <a:avLst/>
          </a:prstGeom>
        </p:spPr>
      </p:pic>
      <p:sp>
        <p:nvSpPr>
          <p:cNvPr id="9" name="Title 2">
            <a:extLst>
              <a:ext uri="{FF2B5EF4-FFF2-40B4-BE49-F238E27FC236}">
                <a16:creationId xmlns:a16="http://schemas.microsoft.com/office/drawing/2014/main" id="{7F31E320-460E-4881-B25D-64F1C9F0F836}"/>
              </a:ext>
            </a:extLst>
          </p:cNvPr>
          <p:cNvSpPr>
            <a:spLocks noGrp="1"/>
          </p:cNvSpPr>
          <p:nvPr>
            <p:ph type="ctrTitle"/>
          </p:nvPr>
        </p:nvSpPr>
        <p:spPr>
          <a:xfrm>
            <a:off x="457200" y="685800"/>
            <a:ext cx="8229600" cy="762000"/>
          </a:xfrm>
        </p:spPr>
        <p:txBody>
          <a:bodyPr wrap="square" anchor="t">
            <a:normAutofit/>
          </a:bodyPr>
          <a:lstStyle/>
          <a:p>
            <a:r>
              <a:rPr lang="en-US" dirty="0"/>
              <a:t>Scope of the project</a:t>
            </a:r>
          </a:p>
        </p:txBody>
      </p:sp>
    </p:spTree>
    <p:extLst>
      <p:ext uri="{BB962C8B-B14F-4D97-AF65-F5344CB8AC3E}">
        <p14:creationId xmlns:p14="http://schemas.microsoft.com/office/powerpoint/2010/main" val="4174999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7F31E320-460E-4881-B25D-64F1C9F0F836}"/>
              </a:ext>
            </a:extLst>
          </p:cNvPr>
          <p:cNvSpPr>
            <a:spLocks noGrp="1"/>
          </p:cNvSpPr>
          <p:nvPr>
            <p:ph type="ctrTitle"/>
          </p:nvPr>
        </p:nvSpPr>
        <p:spPr>
          <a:xfrm>
            <a:off x="457200" y="685800"/>
            <a:ext cx="8229600" cy="762000"/>
          </a:xfrm>
        </p:spPr>
        <p:txBody>
          <a:bodyPr wrap="square" anchor="t">
            <a:normAutofit/>
          </a:bodyPr>
          <a:lstStyle/>
          <a:p>
            <a:r>
              <a:rPr lang="en-US" dirty="0"/>
              <a:t>Exploratory Data Analysis</a:t>
            </a:r>
          </a:p>
        </p:txBody>
      </p:sp>
      <p:sp>
        <p:nvSpPr>
          <p:cNvPr id="12" name="Content Placeholder 11">
            <a:extLst>
              <a:ext uri="{FF2B5EF4-FFF2-40B4-BE49-F238E27FC236}">
                <a16:creationId xmlns:a16="http://schemas.microsoft.com/office/drawing/2014/main" id="{FA47CDB3-A286-4522-B1C0-EA6C8CCD80A2}"/>
              </a:ext>
            </a:extLst>
          </p:cNvPr>
          <p:cNvSpPr>
            <a:spLocks noGrp="1"/>
          </p:cNvSpPr>
          <p:nvPr>
            <p:ph idx="1"/>
          </p:nvPr>
        </p:nvSpPr>
        <p:spPr>
          <a:xfrm>
            <a:off x="457200" y="1600201"/>
            <a:ext cx="8229600" cy="593532"/>
          </a:xfrm>
        </p:spPr>
        <p:txBody>
          <a:bodyPr/>
          <a:lstStyle/>
          <a:p>
            <a:pPr marL="0" indent="0">
              <a:buNone/>
            </a:pPr>
            <a:r>
              <a:rPr lang="en-US" sz="1600" dirty="0">
                <a:latin typeface="Times New Roman" panose="02020603050405020304" pitchFamily="18" charset="0"/>
                <a:cs typeface="Times New Roman" panose="02020603050405020304" pitchFamily="18" charset="0"/>
              </a:rPr>
              <a:t>To perform the analysis, we used county-level voter data from the presidential elections of 2008, 2012, and 2016. The data set has 3,143 observations with 148 features.</a:t>
            </a:r>
          </a:p>
        </p:txBody>
      </p:sp>
      <p:pic>
        <p:nvPicPr>
          <p:cNvPr id="5" name="Picture 4" descr="Icon&#10;&#10;Description automatically generated">
            <a:extLst>
              <a:ext uri="{FF2B5EF4-FFF2-40B4-BE49-F238E27FC236}">
                <a16:creationId xmlns:a16="http://schemas.microsoft.com/office/drawing/2014/main" id="{3AF368FA-7E53-421F-B686-811B67C4B40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56667" y1="33333" x2="56667" y2="33333"/>
                        <a14:foregroundMark x1="60556" y1="50556" x2="60556" y2="50556"/>
                        <a14:foregroundMark x1="60833" y1="68333" x2="60833" y2="68333"/>
                        <a14:foregroundMark x1="39167" y1="61944" x2="39167" y2="61944"/>
                        <a14:foregroundMark x1="30833" y1="76667" x2="30833" y2="76667"/>
                      </a14:backgroundRemoval>
                    </a14:imgEffect>
                  </a14:imgLayer>
                </a14:imgProps>
              </a:ext>
            </a:extLst>
          </a:blip>
          <a:stretch>
            <a:fillRect/>
          </a:stretch>
        </p:blipFill>
        <p:spPr>
          <a:xfrm>
            <a:off x="1443220" y="4267200"/>
            <a:ext cx="925130" cy="925130"/>
          </a:xfrm>
          <a:prstGeom prst="rect">
            <a:avLst/>
          </a:prstGeom>
        </p:spPr>
      </p:pic>
      <p:pic>
        <p:nvPicPr>
          <p:cNvPr id="7" name="Picture 6" descr="Shape&#10;&#10;Description automatically generated with low confidence">
            <a:extLst>
              <a:ext uri="{FF2B5EF4-FFF2-40B4-BE49-F238E27FC236}">
                <a16:creationId xmlns:a16="http://schemas.microsoft.com/office/drawing/2014/main" id="{3AB64BF0-9721-4E41-9C31-D01565053074}"/>
              </a:ext>
            </a:extLst>
          </p:cNvPr>
          <p:cNvPicPr>
            <a:picLocks noChangeAspect="1"/>
          </p:cNvPicPr>
          <p:nvPr/>
        </p:nvPicPr>
        <p:blipFill>
          <a:blip r:embed="rId4"/>
          <a:stretch>
            <a:fillRect/>
          </a:stretch>
        </p:blipFill>
        <p:spPr>
          <a:xfrm>
            <a:off x="4629313" y="3597468"/>
            <a:ext cx="593532" cy="593532"/>
          </a:xfrm>
          <a:prstGeom prst="rect">
            <a:avLst/>
          </a:prstGeom>
        </p:spPr>
      </p:pic>
      <p:pic>
        <p:nvPicPr>
          <p:cNvPr id="10" name="Picture 9" descr="Icon&#10;&#10;Description automatically generated">
            <a:extLst>
              <a:ext uri="{FF2B5EF4-FFF2-40B4-BE49-F238E27FC236}">
                <a16:creationId xmlns:a16="http://schemas.microsoft.com/office/drawing/2014/main" id="{77B113D4-43AB-4D55-B8BE-2FBD0339E7A6}"/>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foregroundMark x1="66204" y1="29185" x2="66204" y2="29185"/>
                        <a14:foregroundMark x1="22222" y1="82403" x2="22222" y2="82403"/>
                        <a14:foregroundMark x1="51852" y1="73391" x2="51852" y2="73391"/>
                        <a14:foregroundMark x1="75463" y1="63948" x2="75463" y2="63948"/>
                      </a14:backgroundRemoval>
                    </a14:imgEffect>
                  </a14:imgLayer>
                </a14:imgProps>
              </a:ext>
            </a:extLst>
          </a:blip>
          <a:stretch>
            <a:fillRect/>
          </a:stretch>
        </p:blipFill>
        <p:spPr>
          <a:xfrm>
            <a:off x="4572000" y="4424976"/>
            <a:ext cx="675499" cy="728663"/>
          </a:xfrm>
          <a:prstGeom prst="rect">
            <a:avLst/>
          </a:prstGeom>
        </p:spPr>
      </p:pic>
      <p:pic>
        <p:nvPicPr>
          <p:cNvPr id="13" name="Picture 12" descr="A picture containing icon&#10;&#10;Description automatically generated">
            <a:extLst>
              <a:ext uri="{FF2B5EF4-FFF2-40B4-BE49-F238E27FC236}">
                <a16:creationId xmlns:a16="http://schemas.microsoft.com/office/drawing/2014/main" id="{337CFA85-AC15-4988-A897-A3FD23E6E16F}"/>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8584" b="89700" l="9722" r="89815">
                        <a14:foregroundMark x1="37500" y1="8584" x2="37500" y2="8584"/>
                        <a14:foregroundMark x1="67130" y1="15021" x2="67130" y2="15021"/>
                        <a14:foregroundMark x1="23611" y1="26609" x2="23611" y2="26609"/>
                        <a14:foregroundMark x1="28241" y1="22747" x2="28241" y2="22747"/>
                        <a14:foregroundMark x1="35648" y1="16738" x2="35648" y2="16738"/>
                        <a14:foregroundMark x1="41204" y1="15021" x2="41204" y2="15021"/>
                        <a14:foregroundMark x1="51852" y1="12017" x2="51852" y2="12017"/>
                        <a14:foregroundMark x1="60185" y1="12446" x2="60185" y2="12446"/>
                        <a14:foregroundMark x1="18981" y1="32189" x2="18981" y2="32189"/>
                        <a14:foregroundMark x1="75463" y1="33906" x2="75463" y2="33906"/>
                      </a14:backgroundRemoval>
                    </a14:imgEffect>
                  </a14:imgLayer>
                </a14:imgProps>
              </a:ext>
            </a:extLst>
          </a:blip>
          <a:stretch>
            <a:fillRect/>
          </a:stretch>
        </p:blipFill>
        <p:spPr>
          <a:xfrm>
            <a:off x="4588329" y="5410200"/>
            <a:ext cx="675499" cy="728663"/>
          </a:xfrm>
          <a:prstGeom prst="rect">
            <a:avLst/>
          </a:prstGeom>
        </p:spPr>
      </p:pic>
      <p:pic>
        <p:nvPicPr>
          <p:cNvPr id="15" name="Picture 14" descr="A picture containing scissors, brass knucks, tool, key&#10;&#10;Description automatically generated">
            <a:extLst>
              <a:ext uri="{FF2B5EF4-FFF2-40B4-BE49-F238E27FC236}">
                <a16:creationId xmlns:a16="http://schemas.microsoft.com/office/drawing/2014/main" id="{1B7F3C47-E046-4D90-900C-D649074FA593}"/>
              </a:ext>
            </a:extLst>
          </p:cNvPr>
          <p:cNvPicPr>
            <a:picLocks noChangeAspect="1"/>
          </p:cNvPicPr>
          <p:nvPr/>
        </p:nvPicPr>
        <p:blipFill>
          <a:blip r:embed="rId9"/>
          <a:stretch>
            <a:fillRect/>
          </a:stretch>
        </p:blipFill>
        <p:spPr>
          <a:xfrm>
            <a:off x="1492480" y="5442421"/>
            <a:ext cx="811276" cy="636294"/>
          </a:xfrm>
          <a:prstGeom prst="rect">
            <a:avLst/>
          </a:prstGeom>
        </p:spPr>
      </p:pic>
      <p:sp>
        <p:nvSpPr>
          <p:cNvPr id="16" name="TextBox 15">
            <a:extLst>
              <a:ext uri="{FF2B5EF4-FFF2-40B4-BE49-F238E27FC236}">
                <a16:creationId xmlns:a16="http://schemas.microsoft.com/office/drawing/2014/main" id="{7465EA68-632B-4A52-9A5E-7BF87EFE2092}"/>
              </a:ext>
            </a:extLst>
          </p:cNvPr>
          <p:cNvSpPr txBox="1"/>
          <p:nvPr/>
        </p:nvSpPr>
        <p:spPr>
          <a:xfrm>
            <a:off x="2368350" y="3704615"/>
            <a:ext cx="2047272" cy="307777"/>
          </a:xfrm>
          <a:prstGeom prst="rect">
            <a:avLst/>
          </a:prstGeom>
          <a:noFill/>
        </p:spPr>
        <p:txBody>
          <a:bodyPr wrap="square" rtlCol="0">
            <a:spAutoFit/>
          </a:bodyPr>
          <a:lstStyle/>
          <a:p>
            <a:r>
              <a:rPr lang="en-US" sz="1400" dirty="0">
                <a:latin typeface="+mj-lt"/>
              </a:rPr>
              <a:t>Population demography</a:t>
            </a:r>
          </a:p>
        </p:txBody>
      </p:sp>
      <p:sp>
        <p:nvSpPr>
          <p:cNvPr id="17" name="TextBox 16">
            <a:extLst>
              <a:ext uri="{FF2B5EF4-FFF2-40B4-BE49-F238E27FC236}">
                <a16:creationId xmlns:a16="http://schemas.microsoft.com/office/drawing/2014/main" id="{FA513796-3821-49AE-83D4-3A9AEAB95EE9}"/>
              </a:ext>
            </a:extLst>
          </p:cNvPr>
          <p:cNvSpPr txBox="1"/>
          <p:nvPr/>
        </p:nvSpPr>
        <p:spPr>
          <a:xfrm>
            <a:off x="2368350" y="4572000"/>
            <a:ext cx="2047272" cy="523220"/>
          </a:xfrm>
          <a:prstGeom prst="rect">
            <a:avLst/>
          </a:prstGeom>
          <a:noFill/>
        </p:spPr>
        <p:txBody>
          <a:bodyPr wrap="square" rtlCol="0">
            <a:spAutoFit/>
          </a:bodyPr>
          <a:lstStyle/>
          <a:p>
            <a:r>
              <a:rPr lang="en-US" sz="1400" dirty="0">
                <a:latin typeface="+mj-lt"/>
              </a:rPr>
              <a:t>Education and employment estimators</a:t>
            </a:r>
          </a:p>
        </p:txBody>
      </p:sp>
      <p:pic>
        <p:nvPicPr>
          <p:cNvPr id="19" name="Picture 18" descr="Icon&#10;&#10;Description automatically generated">
            <a:extLst>
              <a:ext uri="{FF2B5EF4-FFF2-40B4-BE49-F238E27FC236}">
                <a16:creationId xmlns:a16="http://schemas.microsoft.com/office/drawing/2014/main" id="{706E526E-9340-421B-83B7-69CFD2746623}"/>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5652" b="96540" l="2805" r="96829">
                        <a14:foregroundMark x1="6951" y1="25375" x2="6951" y2="25375"/>
                        <a14:foregroundMark x1="7927" y1="8881" x2="7927" y2="8881"/>
                        <a14:foregroundMark x1="9024" y1="20069" x2="9146" y2="33449"/>
                        <a14:foregroundMark x1="6951" y1="7151" x2="9390" y2="7843"/>
                        <a14:foregroundMark x1="2805" y1="23529" x2="2805" y2="20761"/>
                        <a14:foregroundMark x1="30244" y1="20185" x2="28902" y2="34602"/>
                        <a14:foregroundMark x1="30366" y1="10611" x2="30366" y2="10611"/>
                        <a14:foregroundMark x1="52317" y1="9804" x2="52317" y2="9804"/>
                        <a14:foregroundMark x1="70732" y1="10150" x2="70732" y2="10150"/>
                        <a14:foregroundMark x1="91829" y1="8881" x2="91829" y2="8881"/>
                        <a14:foregroundMark x1="27683" y1="10611" x2="29878" y2="8074"/>
                        <a14:foregroundMark x1="49024" y1="10611" x2="51585" y2="5998"/>
                        <a14:foregroundMark x1="90366" y1="9112" x2="90854" y2="5882"/>
                        <a14:foregroundMark x1="48171" y1="25029" x2="50976" y2="37024"/>
                        <a14:foregroundMark x1="75732" y1="20069" x2="71463" y2="33564"/>
                        <a14:foregroundMark x1="69146" y1="12341" x2="69390" y2="8189"/>
                        <a14:foregroundMark x1="90122" y1="23183" x2="90122" y2="35986"/>
                        <a14:foregroundMark x1="96585" y1="20185" x2="97073" y2="23299"/>
                        <a14:foregroundMark x1="18902" y1="91696" x2="17317" y2="79931"/>
                        <a14:foregroundMark x1="40488" y1="80277" x2="41220" y2="65629"/>
                        <a14:foregroundMark x1="18415" y1="96540" x2="19512" y2="96540"/>
                        <a14:foregroundMark x1="61707" y1="86044" x2="57195" y2="73587"/>
                        <a14:foregroundMark x1="80366" y1="85006" x2="80366" y2="73010"/>
                        <a14:foregroundMark x1="18537" y1="58939" x2="22195" y2="54210"/>
                        <a14:foregroundMark x1="38293" y1="58478" x2="40000" y2="57439"/>
                        <a14:foregroundMark x1="60854" y1="58131" x2="59756" y2="57093"/>
                        <a14:foregroundMark x1="80000" y1="59862" x2="80000" y2="57439"/>
                      </a14:backgroundRemoval>
                    </a14:imgEffect>
                  </a14:imgLayer>
                </a14:imgProps>
              </a:ext>
            </a:extLst>
          </a:blip>
          <a:stretch>
            <a:fillRect/>
          </a:stretch>
        </p:blipFill>
        <p:spPr>
          <a:xfrm>
            <a:off x="1645876" y="3579017"/>
            <a:ext cx="504484" cy="533399"/>
          </a:xfrm>
          <a:prstGeom prst="rect">
            <a:avLst/>
          </a:prstGeom>
        </p:spPr>
      </p:pic>
      <p:sp>
        <p:nvSpPr>
          <p:cNvPr id="20" name="TextBox 19">
            <a:extLst>
              <a:ext uri="{FF2B5EF4-FFF2-40B4-BE49-F238E27FC236}">
                <a16:creationId xmlns:a16="http://schemas.microsoft.com/office/drawing/2014/main" id="{80A32D2C-1E34-44C5-AD8D-F24E8F512688}"/>
              </a:ext>
            </a:extLst>
          </p:cNvPr>
          <p:cNvSpPr txBox="1"/>
          <p:nvPr/>
        </p:nvSpPr>
        <p:spPr>
          <a:xfrm>
            <a:off x="2372328" y="5621338"/>
            <a:ext cx="2047272" cy="307777"/>
          </a:xfrm>
          <a:prstGeom prst="rect">
            <a:avLst/>
          </a:prstGeom>
          <a:noFill/>
        </p:spPr>
        <p:txBody>
          <a:bodyPr wrap="square" rtlCol="0">
            <a:spAutoFit/>
          </a:bodyPr>
          <a:lstStyle/>
          <a:p>
            <a:r>
              <a:rPr lang="en-US" sz="1400" dirty="0">
                <a:latin typeface="+mj-lt"/>
              </a:rPr>
              <a:t>Criminal activities</a:t>
            </a:r>
          </a:p>
        </p:txBody>
      </p:sp>
      <p:sp>
        <p:nvSpPr>
          <p:cNvPr id="21" name="TextBox 20">
            <a:extLst>
              <a:ext uri="{FF2B5EF4-FFF2-40B4-BE49-F238E27FC236}">
                <a16:creationId xmlns:a16="http://schemas.microsoft.com/office/drawing/2014/main" id="{FB71E999-DCE9-4070-B77F-2E0E027673CB}"/>
              </a:ext>
            </a:extLst>
          </p:cNvPr>
          <p:cNvSpPr txBox="1"/>
          <p:nvPr/>
        </p:nvSpPr>
        <p:spPr>
          <a:xfrm>
            <a:off x="5365946" y="3704614"/>
            <a:ext cx="2047272" cy="307777"/>
          </a:xfrm>
          <a:prstGeom prst="rect">
            <a:avLst/>
          </a:prstGeom>
          <a:noFill/>
        </p:spPr>
        <p:txBody>
          <a:bodyPr wrap="square" rtlCol="0">
            <a:spAutoFit/>
          </a:bodyPr>
          <a:lstStyle/>
          <a:p>
            <a:r>
              <a:rPr lang="en-US" sz="1400" dirty="0">
                <a:latin typeface="+mj-lt"/>
              </a:rPr>
              <a:t>Household attributes</a:t>
            </a:r>
          </a:p>
        </p:txBody>
      </p:sp>
      <p:sp>
        <p:nvSpPr>
          <p:cNvPr id="22" name="TextBox 21">
            <a:extLst>
              <a:ext uri="{FF2B5EF4-FFF2-40B4-BE49-F238E27FC236}">
                <a16:creationId xmlns:a16="http://schemas.microsoft.com/office/drawing/2014/main" id="{E65584AC-6400-45CE-B0E0-08F71DC66828}"/>
              </a:ext>
            </a:extLst>
          </p:cNvPr>
          <p:cNvSpPr txBox="1"/>
          <p:nvPr/>
        </p:nvSpPr>
        <p:spPr>
          <a:xfrm>
            <a:off x="5365946" y="4683841"/>
            <a:ext cx="2047272" cy="307777"/>
          </a:xfrm>
          <a:prstGeom prst="rect">
            <a:avLst/>
          </a:prstGeom>
          <a:noFill/>
        </p:spPr>
        <p:txBody>
          <a:bodyPr wrap="square" rtlCol="0">
            <a:spAutoFit/>
          </a:bodyPr>
          <a:lstStyle/>
          <a:p>
            <a:r>
              <a:rPr lang="en-US" sz="1400" dirty="0">
                <a:latin typeface="+mj-lt"/>
              </a:rPr>
              <a:t>Poverty indicators</a:t>
            </a:r>
          </a:p>
        </p:txBody>
      </p:sp>
      <p:sp>
        <p:nvSpPr>
          <p:cNvPr id="23" name="TextBox 22">
            <a:extLst>
              <a:ext uri="{FF2B5EF4-FFF2-40B4-BE49-F238E27FC236}">
                <a16:creationId xmlns:a16="http://schemas.microsoft.com/office/drawing/2014/main" id="{98F9D43B-3366-4C7C-BD6F-C390FD25FB47}"/>
              </a:ext>
            </a:extLst>
          </p:cNvPr>
          <p:cNvSpPr txBox="1"/>
          <p:nvPr/>
        </p:nvSpPr>
        <p:spPr>
          <a:xfrm>
            <a:off x="5398603" y="5620644"/>
            <a:ext cx="2047272" cy="307777"/>
          </a:xfrm>
          <a:prstGeom prst="rect">
            <a:avLst/>
          </a:prstGeom>
          <a:noFill/>
        </p:spPr>
        <p:txBody>
          <a:bodyPr wrap="square" rtlCol="0">
            <a:spAutoFit/>
          </a:bodyPr>
          <a:lstStyle/>
          <a:p>
            <a:r>
              <a:rPr lang="en-US" sz="1400" dirty="0">
                <a:latin typeface="+mj-lt"/>
              </a:rPr>
              <a:t>Population migration</a:t>
            </a:r>
          </a:p>
        </p:txBody>
      </p:sp>
      <p:grpSp>
        <p:nvGrpSpPr>
          <p:cNvPr id="27" name="Group 26">
            <a:extLst>
              <a:ext uri="{FF2B5EF4-FFF2-40B4-BE49-F238E27FC236}">
                <a16:creationId xmlns:a16="http://schemas.microsoft.com/office/drawing/2014/main" id="{D7C0DEE7-3A50-4595-8974-83F205069FB6}"/>
              </a:ext>
            </a:extLst>
          </p:cNvPr>
          <p:cNvGrpSpPr/>
          <p:nvPr/>
        </p:nvGrpSpPr>
        <p:grpSpPr>
          <a:xfrm>
            <a:off x="890156" y="2342853"/>
            <a:ext cx="504484" cy="533399"/>
            <a:chOff x="113171" y="3526131"/>
            <a:chExt cx="685800" cy="685800"/>
          </a:xfrm>
        </p:grpSpPr>
        <p:sp>
          <p:nvSpPr>
            <p:cNvPr id="24" name="Oval 23">
              <a:extLst>
                <a:ext uri="{FF2B5EF4-FFF2-40B4-BE49-F238E27FC236}">
                  <a16:creationId xmlns:a16="http://schemas.microsoft.com/office/drawing/2014/main" id="{916A5515-1E2E-4393-9F77-AFE5C94C6501}"/>
                </a:ext>
              </a:extLst>
            </p:cNvPr>
            <p:cNvSpPr/>
            <p:nvPr/>
          </p:nvSpPr>
          <p:spPr>
            <a:xfrm>
              <a:off x="113171" y="3526131"/>
              <a:ext cx="685800" cy="6858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AEB48CC-7C58-4EFF-8DF8-3D926752D5DA}"/>
                </a:ext>
              </a:extLst>
            </p:cNvPr>
            <p:cNvSpPr/>
            <p:nvPr/>
          </p:nvSpPr>
          <p:spPr>
            <a:xfrm>
              <a:off x="237278" y="3637891"/>
              <a:ext cx="457200" cy="45731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523BB62-F177-431A-96BA-4DDFB1FA78BC}"/>
                </a:ext>
              </a:extLst>
            </p:cNvPr>
            <p:cNvSpPr/>
            <p:nvPr/>
          </p:nvSpPr>
          <p:spPr>
            <a:xfrm>
              <a:off x="305858" y="3706530"/>
              <a:ext cx="320040" cy="32004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TextBox 27">
            <a:extLst>
              <a:ext uri="{FF2B5EF4-FFF2-40B4-BE49-F238E27FC236}">
                <a16:creationId xmlns:a16="http://schemas.microsoft.com/office/drawing/2014/main" id="{08AAE306-CB2D-4623-A8C3-2F932A1BB27F}"/>
              </a:ext>
            </a:extLst>
          </p:cNvPr>
          <p:cNvSpPr txBox="1"/>
          <p:nvPr/>
        </p:nvSpPr>
        <p:spPr>
          <a:xfrm>
            <a:off x="1485935" y="2360600"/>
            <a:ext cx="251750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2 Categorical variables</a:t>
            </a:r>
          </a:p>
        </p:txBody>
      </p:sp>
      <p:grpSp>
        <p:nvGrpSpPr>
          <p:cNvPr id="35" name="Group 34">
            <a:extLst>
              <a:ext uri="{FF2B5EF4-FFF2-40B4-BE49-F238E27FC236}">
                <a16:creationId xmlns:a16="http://schemas.microsoft.com/office/drawing/2014/main" id="{C0631472-956B-44D9-A30E-B94F59E4AF89}"/>
              </a:ext>
            </a:extLst>
          </p:cNvPr>
          <p:cNvGrpSpPr/>
          <p:nvPr/>
        </p:nvGrpSpPr>
        <p:grpSpPr>
          <a:xfrm>
            <a:off x="4621843" y="2295434"/>
            <a:ext cx="504484" cy="499664"/>
            <a:chOff x="4619278" y="2257747"/>
            <a:chExt cx="429988" cy="499664"/>
          </a:xfrm>
        </p:grpSpPr>
        <p:sp>
          <p:nvSpPr>
            <p:cNvPr id="30" name="Oval 29">
              <a:extLst>
                <a:ext uri="{FF2B5EF4-FFF2-40B4-BE49-F238E27FC236}">
                  <a16:creationId xmlns:a16="http://schemas.microsoft.com/office/drawing/2014/main" id="{663A92B9-C9C7-45F7-892E-CD2FE472FD95}"/>
                </a:ext>
              </a:extLst>
            </p:cNvPr>
            <p:cNvSpPr/>
            <p:nvPr/>
          </p:nvSpPr>
          <p:spPr>
            <a:xfrm>
              <a:off x="4619278" y="2257747"/>
              <a:ext cx="429988" cy="499664"/>
            </a:xfrm>
            <a:prstGeom prst="ellipse">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3C095922-9C83-457F-85A5-4156714CE8D6}"/>
                </a:ext>
              </a:extLst>
            </p:cNvPr>
            <p:cNvSpPr/>
            <p:nvPr/>
          </p:nvSpPr>
          <p:spPr>
            <a:xfrm>
              <a:off x="4685741" y="2344670"/>
              <a:ext cx="286659" cy="33319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304AC9A2-C719-4CE7-A6C9-E7A226B5C6DC}"/>
                </a:ext>
              </a:extLst>
            </p:cNvPr>
            <p:cNvSpPr/>
            <p:nvPr/>
          </p:nvSpPr>
          <p:spPr>
            <a:xfrm>
              <a:off x="4721289" y="2398056"/>
              <a:ext cx="200661" cy="233177"/>
            </a:xfrm>
            <a:prstGeom prst="ellipse">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a:extLst>
              <a:ext uri="{FF2B5EF4-FFF2-40B4-BE49-F238E27FC236}">
                <a16:creationId xmlns:a16="http://schemas.microsoft.com/office/drawing/2014/main" id="{5BCC3A69-6EC7-4F04-9208-C83725464689}"/>
              </a:ext>
            </a:extLst>
          </p:cNvPr>
          <p:cNvSpPr txBox="1"/>
          <p:nvPr/>
        </p:nvSpPr>
        <p:spPr>
          <a:xfrm>
            <a:off x="5333999" y="2348096"/>
            <a:ext cx="2778101"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146 Continuous variables</a:t>
            </a:r>
          </a:p>
        </p:txBody>
      </p:sp>
      <p:sp>
        <p:nvSpPr>
          <p:cNvPr id="36" name="Rectangle: Rounded Corners 35">
            <a:extLst>
              <a:ext uri="{FF2B5EF4-FFF2-40B4-BE49-F238E27FC236}">
                <a16:creationId xmlns:a16="http://schemas.microsoft.com/office/drawing/2014/main" id="{61A6A115-C58B-43A9-89CD-0C9144305E5E}"/>
              </a:ext>
            </a:extLst>
          </p:cNvPr>
          <p:cNvSpPr/>
          <p:nvPr/>
        </p:nvSpPr>
        <p:spPr>
          <a:xfrm>
            <a:off x="762000" y="3352800"/>
            <a:ext cx="7162800" cy="2971800"/>
          </a:xfrm>
          <a:prstGeom prst="roundRect">
            <a:avLst/>
          </a:prstGeom>
          <a:no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643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695B0147-1DB9-4EDF-88C8-8B46C0599DCC}"/>
              </a:ext>
            </a:extLst>
          </p:cNvPr>
          <p:cNvSpPr/>
          <p:nvPr/>
        </p:nvSpPr>
        <p:spPr>
          <a:xfrm>
            <a:off x="3153054" y="2462203"/>
            <a:ext cx="1008975" cy="870539"/>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US" sz="1150" dirty="0">
              <a:solidFill>
                <a:srgbClr val="4BACC6"/>
              </a:solidFill>
              <a:latin typeface="Calibri"/>
            </a:endParaRPr>
          </a:p>
        </p:txBody>
      </p:sp>
      <p:sp>
        <p:nvSpPr>
          <p:cNvPr id="16" name="Oval 15">
            <a:extLst>
              <a:ext uri="{FF2B5EF4-FFF2-40B4-BE49-F238E27FC236}">
                <a16:creationId xmlns:a16="http://schemas.microsoft.com/office/drawing/2014/main" id="{A705AA90-6817-48C8-9380-E0F90BA546F9}"/>
              </a:ext>
            </a:extLst>
          </p:cNvPr>
          <p:cNvSpPr/>
          <p:nvPr/>
        </p:nvSpPr>
        <p:spPr>
          <a:xfrm>
            <a:off x="5151869" y="2462203"/>
            <a:ext cx="1008975" cy="870539"/>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US" sz="1200" dirty="0">
              <a:solidFill>
                <a:srgbClr val="00B0F0"/>
              </a:solidFill>
              <a:latin typeface="Calibri"/>
            </a:endParaRPr>
          </a:p>
        </p:txBody>
      </p:sp>
      <p:sp>
        <p:nvSpPr>
          <p:cNvPr id="17" name="Oval 16">
            <a:extLst>
              <a:ext uri="{FF2B5EF4-FFF2-40B4-BE49-F238E27FC236}">
                <a16:creationId xmlns:a16="http://schemas.microsoft.com/office/drawing/2014/main" id="{9432A903-7B89-43CC-A0E9-2C1CCB636C33}"/>
              </a:ext>
            </a:extLst>
          </p:cNvPr>
          <p:cNvSpPr/>
          <p:nvPr/>
        </p:nvSpPr>
        <p:spPr>
          <a:xfrm>
            <a:off x="7150685" y="2462203"/>
            <a:ext cx="1008975" cy="870539"/>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r>
              <a:rPr lang="en-US" sz="1150" b="1" dirty="0">
                <a:solidFill>
                  <a:srgbClr val="9BBB59"/>
                </a:solidFill>
                <a:latin typeface="Calibri"/>
              </a:rPr>
              <a:t>Finding Patterns</a:t>
            </a:r>
          </a:p>
        </p:txBody>
      </p:sp>
      <p:sp>
        <p:nvSpPr>
          <p:cNvPr id="18" name="Oval 17">
            <a:extLst>
              <a:ext uri="{FF2B5EF4-FFF2-40B4-BE49-F238E27FC236}">
                <a16:creationId xmlns:a16="http://schemas.microsoft.com/office/drawing/2014/main" id="{A79478DE-48C0-4CE9-AB39-C2F05FDE9E17}"/>
              </a:ext>
            </a:extLst>
          </p:cNvPr>
          <p:cNvSpPr/>
          <p:nvPr/>
        </p:nvSpPr>
        <p:spPr>
          <a:xfrm>
            <a:off x="1154238" y="2462203"/>
            <a:ext cx="1008975" cy="870539"/>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r>
              <a:rPr lang="en-US" sz="1150" b="1" dirty="0">
                <a:solidFill>
                  <a:srgbClr val="8064A2"/>
                </a:solidFill>
                <a:latin typeface="Calibri"/>
              </a:rPr>
              <a:t>Data Cleaning</a:t>
            </a:r>
          </a:p>
        </p:txBody>
      </p:sp>
      <p:sp>
        <p:nvSpPr>
          <p:cNvPr id="19" name="Freeform: Shape 18" descr="timeline ">
            <a:extLst>
              <a:ext uri="{FF2B5EF4-FFF2-40B4-BE49-F238E27FC236}">
                <a16:creationId xmlns:a16="http://schemas.microsoft.com/office/drawing/2014/main" id="{C082F489-308F-4D3F-A86D-8A77C89BE407}"/>
              </a:ext>
            </a:extLst>
          </p:cNvPr>
          <p:cNvSpPr/>
          <p:nvPr/>
        </p:nvSpPr>
        <p:spPr>
          <a:xfrm flipH="1" flipV="1">
            <a:off x="643120" y="1981200"/>
            <a:ext cx="8043680" cy="1807859"/>
          </a:xfrm>
          <a:custGeom>
            <a:avLst/>
            <a:gdLst>
              <a:gd name="connsiteX0" fmla="*/ 1192508 w 9252295"/>
              <a:gd name="connsiteY0" fmla="*/ 2410190 h 2410190"/>
              <a:gd name="connsiteX1" fmla="*/ 0 w 9252295"/>
              <a:gd name="connsiteY1" fmla="*/ 1217682 h 2410190"/>
              <a:gd name="connsiteX2" fmla="*/ 1107 w 9252295"/>
              <a:gd name="connsiteY2" fmla="*/ 1206703 h 2410190"/>
              <a:gd name="connsiteX3" fmla="*/ 96158 w 9252295"/>
              <a:gd name="connsiteY3" fmla="*/ 1206703 h 2410190"/>
              <a:gd name="connsiteX4" fmla="*/ 95051 w 9252295"/>
              <a:gd name="connsiteY4" fmla="*/ 1217682 h 2410190"/>
              <a:gd name="connsiteX5" fmla="*/ 1192508 w 9252295"/>
              <a:gd name="connsiteY5" fmla="*/ 2315139 h 2410190"/>
              <a:gd name="connsiteX6" fmla="*/ 2289965 w 9252295"/>
              <a:gd name="connsiteY6" fmla="*/ 1217682 h 2410190"/>
              <a:gd name="connsiteX7" fmla="*/ 2289554 w 9252295"/>
              <a:gd name="connsiteY7" fmla="*/ 1209531 h 2410190"/>
              <a:gd name="connsiteX8" fmla="*/ 2290085 w 9252295"/>
              <a:gd name="connsiteY8" fmla="*/ 1209531 h 2410190"/>
              <a:gd name="connsiteX9" fmla="*/ 2295831 w 9252295"/>
              <a:gd name="connsiteY9" fmla="*/ 1095755 h 2410190"/>
              <a:gd name="connsiteX10" fmla="*/ 3482182 w 9252295"/>
              <a:gd name="connsiteY10" fmla="*/ 25174 h 2410190"/>
              <a:gd name="connsiteX11" fmla="*/ 4668533 w 9252295"/>
              <a:gd name="connsiteY11" fmla="*/ 1095755 h 2410190"/>
              <a:gd name="connsiteX12" fmla="*/ 4674278 w 9252295"/>
              <a:gd name="connsiteY12" fmla="*/ 1209531 h 2410190"/>
              <a:gd name="connsiteX13" fmla="*/ 4673516 w 9252295"/>
              <a:gd name="connsiteY13" fmla="*/ 1209531 h 2410190"/>
              <a:gd name="connsiteX14" fmla="*/ 4678322 w 9252295"/>
              <a:gd name="connsiteY14" fmla="*/ 1304717 h 2410190"/>
              <a:gd name="connsiteX15" fmla="*/ 5770114 w 9252295"/>
              <a:gd name="connsiteY15" fmla="*/ 2289966 h 2410190"/>
              <a:gd name="connsiteX16" fmla="*/ 6861904 w 9252295"/>
              <a:gd name="connsiteY16" fmla="*/ 1304717 h 2410190"/>
              <a:gd name="connsiteX17" fmla="*/ 6867159 w 9252295"/>
              <a:gd name="connsiteY17" fmla="*/ 1200660 h 2410190"/>
              <a:gd name="connsiteX18" fmla="*/ 6867690 w 9252295"/>
              <a:gd name="connsiteY18" fmla="*/ 1200660 h 2410190"/>
              <a:gd name="connsiteX19" fmla="*/ 6867279 w 9252295"/>
              <a:gd name="connsiteY19" fmla="*/ 1192508 h 2410190"/>
              <a:gd name="connsiteX20" fmla="*/ 8059787 w 9252295"/>
              <a:gd name="connsiteY20" fmla="*/ 0 h 2410190"/>
              <a:gd name="connsiteX21" fmla="*/ 9252295 w 9252295"/>
              <a:gd name="connsiteY21" fmla="*/ 1192508 h 2410190"/>
              <a:gd name="connsiteX22" fmla="*/ 9251964 w 9252295"/>
              <a:gd name="connsiteY22" fmla="*/ 1195794 h 2410190"/>
              <a:gd name="connsiteX23" fmla="*/ 9156913 w 9252295"/>
              <a:gd name="connsiteY23" fmla="*/ 1195794 h 2410190"/>
              <a:gd name="connsiteX24" fmla="*/ 9157244 w 9252295"/>
              <a:gd name="connsiteY24" fmla="*/ 1192508 h 2410190"/>
              <a:gd name="connsiteX25" fmla="*/ 8059787 w 9252295"/>
              <a:gd name="connsiteY25" fmla="*/ 95051 h 2410190"/>
              <a:gd name="connsiteX26" fmla="*/ 6962330 w 9252295"/>
              <a:gd name="connsiteY26" fmla="*/ 1192508 h 2410190"/>
              <a:gd name="connsiteX27" fmla="*/ 6962741 w 9252295"/>
              <a:gd name="connsiteY27" fmla="*/ 1200660 h 2410190"/>
              <a:gd name="connsiteX28" fmla="*/ 6962209 w 9252295"/>
              <a:gd name="connsiteY28" fmla="*/ 1200660 h 2410190"/>
              <a:gd name="connsiteX29" fmla="*/ 6956464 w 9252295"/>
              <a:gd name="connsiteY29" fmla="*/ 1314435 h 2410190"/>
              <a:gd name="connsiteX30" fmla="*/ 5770114 w 9252295"/>
              <a:gd name="connsiteY30" fmla="*/ 2385016 h 2410190"/>
              <a:gd name="connsiteX31" fmla="*/ 4583763 w 9252295"/>
              <a:gd name="connsiteY31" fmla="*/ 1314435 h 2410190"/>
              <a:gd name="connsiteX32" fmla="*/ 4578017 w 9252295"/>
              <a:gd name="connsiteY32" fmla="*/ 1200660 h 2410190"/>
              <a:gd name="connsiteX33" fmla="*/ 4578780 w 9252295"/>
              <a:gd name="connsiteY33" fmla="*/ 1200660 h 2410190"/>
              <a:gd name="connsiteX34" fmla="*/ 4573974 w 9252295"/>
              <a:gd name="connsiteY34" fmla="*/ 1105474 h 2410190"/>
              <a:gd name="connsiteX35" fmla="*/ 3482182 w 9252295"/>
              <a:gd name="connsiteY35" fmla="*/ 120225 h 2410190"/>
              <a:gd name="connsiteX36" fmla="*/ 2390391 w 9252295"/>
              <a:gd name="connsiteY36" fmla="*/ 1105474 h 2410190"/>
              <a:gd name="connsiteX37" fmla="*/ 2385136 w 9252295"/>
              <a:gd name="connsiteY37" fmla="*/ 1209531 h 2410190"/>
              <a:gd name="connsiteX38" fmla="*/ 2384604 w 9252295"/>
              <a:gd name="connsiteY38" fmla="*/ 1209531 h 2410190"/>
              <a:gd name="connsiteX39" fmla="*/ 2385016 w 9252295"/>
              <a:gd name="connsiteY39" fmla="*/ 1217682 h 2410190"/>
              <a:gd name="connsiteX40" fmla="*/ 1192508 w 9252295"/>
              <a:gd name="connsiteY40" fmla="*/ 2410190 h 24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252295" h="2410190">
                <a:moveTo>
                  <a:pt x="1192508" y="2410190"/>
                </a:moveTo>
                <a:cubicBezTo>
                  <a:pt x="533904" y="2410190"/>
                  <a:pt x="0" y="1876286"/>
                  <a:pt x="0" y="1217682"/>
                </a:cubicBezTo>
                <a:lnTo>
                  <a:pt x="1107" y="1206703"/>
                </a:lnTo>
                <a:lnTo>
                  <a:pt x="96158" y="1206703"/>
                </a:lnTo>
                <a:lnTo>
                  <a:pt x="95051" y="1217682"/>
                </a:lnTo>
                <a:cubicBezTo>
                  <a:pt x="95051" y="1823791"/>
                  <a:pt x="586400" y="2315139"/>
                  <a:pt x="1192508" y="2315139"/>
                </a:cubicBezTo>
                <a:cubicBezTo>
                  <a:pt x="1798616" y="2315139"/>
                  <a:pt x="2289965" y="1823791"/>
                  <a:pt x="2289965" y="1217682"/>
                </a:cubicBezTo>
                <a:lnTo>
                  <a:pt x="2289554" y="1209531"/>
                </a:lnTo>
                <a:lnTo>
                  <a:pt x="2290085" y="1209531"/>
                </a:lnTo>
                <a:lnTo>
                  <a:pt x="2295831" y="1095755"/>
                </a:lnTo>
                <a:cubicBezTo>
                  <a:pt x="2356899" y="494427"/>
                  <a:pt x="2864742" y="25174"/>
                  <a:pt x="3482182" y="25174"/>
                </a:cubicBezTo>
                <a:cubicBezTo>
                  <a:pt x="4099623" y="25174"/>
                  <a:pt x="4607465" y="494427"/>
                  <a:pt x="4668533" y="1095755"/>
                </a:cubicBezTo>
                <a:lnTo>
                  <a:pt x="4674278" y="1209531"/>
                </a:lnTo>
                <a:lnTo>
                  <a:pt x="4673516" y="1209531"/>
                </a:lnTo>
                <a:lnTo>
                  <a:pt x="4678322" y="1304717"/>
                </a:lnTo>
                <a:cubicBezTo>
                  <a:pt x="4734523" y="1858116"/>
                  <a:pt x="5201886" y="2289966"/>
                  <a:pt x="5770114" y="2289966"/>
                </a:cubicBezTo>
                <a:cubicBezTo>
                  <a:pt x="6338340" y="2289966"/>
                  <a:pt x="6805704" y="1858116"/>
                  <a:pt x="6861904" y="1304717"/>
                </a:cubicBezTo>
                <a:lnTo>
                  <a:pt x="6867159" y="1200660"/>
                </a:lnTo>
                <a:lnTo>
                  <a:pt x="6867690" y="1200660"/>
                </a:lnTo>
                <a:lnTo>
                  <a:pt x="6867279" y="1192508"/>
                </a:lnTo>
                <a:cubicBezTo>
                  <a:pt x="6867279" y="533905"/>
                  <a:pt x="7401183" y="0"/>
                  <a:pt x="8059787" y="0"/>
                </a:cubicBezTo>
                <a:cubicBezTo>
                  <a:pt x="8718390" y="0"/>
                  <a:pt x="9252295" y="533905"/>
                  <a:pt x="9252295" y="1192508"/>
                </a:cubicBezTo>
                <a:lnTo>
                  <a:pt x="9251964" y="1195794"/>
                </a:lnTo>
                <a:lnTo>
                  <a:pt x="9156913" y="1195794"/>
                </a:lnTo>
                <a:lnTo>
                  <a:pt x="9157244" y="1192508"/>
                </a:lnTo>
                <a:cubicBezTo>
                  <a:pt x="9157244" y="586400"/>
                  <a:pt x="8665895" y="95051"/>
                  <a:pt x="8059787" y="95051"/>
                </a:cubicBezTo>
                <a:cubicBezTo>
                  <a:pt x="7453679" y="95051"/>
                  <a:pt x="6962330" y="586400"/>
                  <a:pt x="6962330" y="1192508"/>
                </a:cubicBezTo>
                <a:lnTo>
                  <a:pt x="6962741" y="1200660"/>
                </a:lnTo>
                <a:lnTo>
                  <a:pt x="6962209" y="1200660"/>
                </a:lnTo>
                <a:lnTo>
                  <a:pt x="6956464" y="1314435"/>
                </a:lnTo>
                <a:cubicBezTo>
                  <a:pt x="6895396" y="1915764"/>
                  <a:pt x="6387554" y="2385016"/>
                  <a:pt x="5770114" y="2385016"/>
                </a:cubicBezTo>
                <a:cubicBezTo>
                  <a:pt x="5152672" y="2385016"/>
                  <a:pt x="4644831" y="1915764"/>
                  <a:pt x="4583763" y="1314435"/>
                </a:cubicBezTo>
                <a:lnTo>
                  <a:pt x="4578017" y="1200660"/>
                </a:lnTo>
                <a:lnTo>
                  <a:pt x="4578780" y="1200660"/>
                </a:lnTo>
                <a:lnTo>
                  <a:pt x="4573974" y="1105474"/>
                </a:lnTo>
                <a:cubicBezTo>
                  <a:pt x="4517772" y="552075"/>
                  <a:pt x="4050409" y="120225"/>
                  <a:pt x="3482182" y="120225"/>
                </a:cubicBezTo>
                <a:cubicBezTo>
                  <a:pt x="2913956" y="120225"/>
                  <a:pt x="2446592" y="552075"/>
                  <a:pt x="2390391" y="1105474"/>
                </a:cubicBezTo>
                <a:lnTo>
                  <a:pt x="2385136" y="1209531"/>
                </a:lnTo>
                <a:lnTo>
                  <a:pt x="2384604" y="1209531"/>
                </a:lnTo>
                <a:lnTo>
                  <a:pt x="2385016" y="1217682"/>
                </a:lnTo>
                <a:cubicBezTo>
                  <a:pt x="2385016" y="1876286"/>
                  <a:pt x="1851111" y="2410190"/>
                  <a:pt x="1192508" y="2410190"/>
                </a:cubicBezTo>
                <a:close/>
              </a:path>
            </a:pathLst>
          </a:custGeom>
          <a:gradFill flip="none" rotWithShape="1">
            <a:gsLst>
              <a:gs pos="61000">
                <a:srgbClr val="00B0F0"/>
              </a:gs>
              <a:gs pos="39000">
                <a:schemeClr val="accent5"/>
              </a:gs>
              <a:gs pos="18000">
                <a:schemeClr val="accent4"/>
              </a:gs>
              <a:gs pos="92000">
                <a:schemeClr val="accent3"/>
              </a:gs>
            </a:gsLst>
            <a:lin ang="108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fontAlgn="base">
              <a:spcBef>
                <a:spcPct val="0"/>
              </a:spcBef>
              <a:spcAft>
                <a:spcPct val="0"/>
              </a:spcAft>
            </a:pPr>
            <a:endParaRPr lang="en-US" sz="4000" dirty="0">
              <a:solidFill>
                <a:srgbClr val="C0504D"/>
              </a:solidFill>
              <a:latin typeface="Calibri"/>
            </a:endParaRPr>
          </a:p>
        </p:txBody>
      </p:sp>
      <p:sp>
        <p:nvSpPr>
          <p:cNvPr id="20" name="Oval 19" descr="timeline endpoints">
            <a:extLst>
              <a:ext uri="{FF2B5EF4-FFF2-40B4-BE49-F238E27FC236}">
                <a16:creationId xmlns:a16="http://schemas.microsoft.com/office/drawing/2014/main" id="{CF88035C-178A-48D6-A473-81EEEA9F1B18}"/>
              </a:ext>
            </a:extLst>
          </p:cNvPr>
          <p:cNvSpPr/>
          <p:nvPr/>
        </p:nvSpPr>
        <p:spPr>
          <a:xfrm>
            <a:off x="580249" y="2828336"/>
            <a:ext cx="189603" cy="163589"/>
          </a:xfrm>
          <a:prstGeom prst="ellipse">
            <a:avLst/>
          </a:prstGeom>
          <a:solidFill>
            <a:schemeClr val="accent4"/>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US">
              <a:solidFill>
                <a:prstClr val="white"/>
              </a:solidFill>
              <a:latin typeface="Calibri"/>
            </a:endParaRPr>
          </a:p>
        </p:txBody>
      </p:sp>
      <p:sp>
        <p:nvSpPr>
          <p:cNvPr id="23" name="Oval 22" descr="timeline endpoints">
            <a:extLst>
              <a:ext uri="{FF2B5EF4-FFF2-40B4-BE49-F238E27FC236}">
                <a16:creationId xmlns:a16="http://schemas.microsoft.com/office/drawing/2014/main" id="{291D2CA4-A04C-4855-ADEE-ECE907D5C15E}"/>
              </a:ext>
            </a:extLst>
          </p:cNvPr>
          <p:cNvSpPr/>
          <p:nvPr/>
        </p:nvSpPr>
        <p:spPr>
          <a:xfrm>
            <a:off x="8544046" y="2828336"/>
            <a:ext cx="189603" cy="163589"/>
          </a:xfrm>
          <a:prstGeom prst="ellipse">
            <a:avLst/>
          </a:prstGeom>
          <a:solidFill>
            <a:srgbClr val="20A472"/>
          </a:solidFill>
          <a:ln w="76200">
            <a:solidFill>
              <a:srgbClr val="20A4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base">
              <a:spcBef>
                <a:spcPct val="0"/>
              </a:spcBef>
              <a:spcAft>
                <a:spcPct val="0"/>
              </a:spcAft>
            </a:pPr>
            <a:endParaRPr lang="en-US">
              <a:solidFill>
                <a:srgbClr val="20A472"/>
              </a:solidFill>
              <a:latin typeface="Calibri"/>
            </a:endParaRPr>
          </a:p>
        </p:txBody>
      </p:sp>
      <p:sp>
        <p:nvSpPr>
          <p:cNvPr id="24" name="Text Placeholder 16">
            <a:extLst>
              <a:ext uri="{FF2B5EF4-FFF2-40B4-BE49-F238E27FC236}">
                <a16:creationId xmlns:a16="http://schemas.microsoft.com/office/drawing/2014/main" id="{A4BC6555-A4B2-42F9-86C6-B0C0A3FB061B}"/>
              </a:ext>
            </a:extLst>
          </p:cNvPr>
          <p:cNvSpPr txBox="1">
            <a:spLocks/>
          </p:cNvSpPr>
          <p:nvPr/>
        </p:nvSpPr>
        <p:spPr>
          <a:xfrm>
            <a:off x="769852" y="4346492"/>
            <a:ext cx="1813567" cy="1520908"/>
          </a:xfrm>
          <a:prstGeom prst="rect">
            <a:avLst/>
          </a:prstGeom>
        </p:spPr>
        <p:txBody>
          <a:bodyPr vert="horz" lIns="91440" tIns="45720" rIns="91440" bIns="45720" rtlCol="0" anchor="t"/>
          <a:lstStyle>
            <a:defPPr>
              <a:defRPr lang="en-US"/>
            </a:defPPr>
            <a:lvl1pPr algn="ctr" defTabSz="457200" rtl="0" fontAlgn="auto">
              <a:spcBef>
                <a:spcPts val="0"/>
              </a:spcBef>
              <a:spcAft>
                <a:spcPts val="0"/>
              </a:spcAft>
              <a:defRPr sz="1200" kern="1200">
                <a:solidFill>
                  <a:schemeClr val="tx1">
                    <a:tint val="75000"/>
                  </a:schemeClr>
                </a:solidFill>
                <a:latin typeface="+mn-lt"/>
                <a:ea typeface="+mn-ea"/>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marL="171450" indent="-171450" algn="l">
              <a:buFont typeface="Wingdings" panose="05000000000000000000" pitchFamily="2" charset="2"/>
              <a:buChar char="§"/>
            </a:pPr>
            <a:r>
              <a:rPr lang="en-US" dirty="0">
                <a:solidFill>
                  <a:prstClr val="white">
                    <a:lumMod val="50000"/>
                  </a:prstClr>
                </a:solidFill>
                <a:latin typeface="Calibri"/>
              </a:rPr>
              <a:t>Imputed missing values in Quantitative </a:t>
            </a:r>
            <a:r>
              <a:rPr lang="en-US" dirty="0">
                <a:solidFill>
                  <a:prstClr val="white">
                    <a:lumMod val="50000"/>
                  </a:prstClr>
                </a:solidFill>
              </a:rPr>
              <a:t>features</a:t>
            </a:r>
            <a:r>
              <a:rPr lang="en-US" dirty="0">
                <a:solidFill>
                  <a:prstClr val="white">
                    <a:lumMod val="50000"/>
                  </a:prstClr>
                </a:solidFill>
                <a:latin typeface="Calibri"/>
              </a:rPr>
              <a:t> with their mean values.</a:t>
            </a:r>
          </a:p>
          <a:p>
            <a:pPr marL="171450" indent="-171450" algn="l">
              <a:buFont typeface="Wingdings" panose="05000000000000000000" pitchFamily="2" charset="2"/>
              <a:buChar char="§"/>
            </a:pPr>
            <a:r>
              <a:rPr lang="en-US" dirty="0">
                <a:solidFill>
                  <a:prstClr val="white">
                    <a:lumMod val="50000"/>
                  </a:prstClr>
                </a:solidFill>
                <a:latin typeface="Calibri"/>
              </a:rPr>
              <a:t>Eliminated an almost empty feature of ‘</a:t>
            </a:r>
            <a:r>
              <a:rPr lang="en-US" i="1" dirty="0">
                <a:solidFill>
                  <a:prstClr val="white">
                    <a:lumMod val="50000"/>
                  </a:prstClr>
                </a:solidFill>
                <a:latin typeface="Calibri"/>
              </a:rPr>
              <a:t>Libertarian</a:t>
            </a:r>
            <a:r>
              <a:rPr lang="en-US" dirty="0">
                <a:solidFill>
                  <a:prstClr val="white">
                    <a:lumMod val="50000"/>
                  </a:prstClr>
                </a:solidFill>
                <a:latin typeface="Calibri"/>
              </a:rPr>
              <a:t>’</a:t>
            </a:r>
          </a:p>
        </p:txBody>
      </p:sp>
      <p:sp>
        <p:nvSpPr>
          <p:cNvPr id="2" name="TextBox 1">
            <a:extLst>
              <a:ext uri="{FF2B5EF4-FFF2-40B4-BE49-F238E27FC236}">
                <a16:creationId xmlns:a16="http://schemas.microsoft.com/office/drawing/2014/main" id="{4D5A9F43-E3FB-425D-BB44-A53CEF4064AC}"/>
              </a:ext>
            </a:extLst>
          </p:cNvPr>
          <p:cNvSpPr txBox="1"/>
          <p:nvPr/>
        </p:nvSpPr>
        <p:spPr>
          <a:xfrm>
            <a:off x="3062368" y="2674334"/>
            <a:ext cx="1190346" cy="446276"/>
          </a:xfrm>
          <a:prstGeom prst="rect">
            <a:avLst/>
          </a:prstGeom>
          <a:noFill/>
        </p:spPr>
        <p:txBody>
          <a:bodyPr wrap="square" rtlCol="0">
            <a:spAutoFit/>
          </a:bodyPr>
          <a:lstStyle/>
          <a:p>
            <a:pPr algn="ctr"/>
            <a:r>
              <a:rPr lang="en-US" sz="1150" b="1" dirty="0">
                <a:solidFill>
                  <a:srgbClr val="4BACC6"/>
                </a:solidFill>
                <a:latin typeface="+mn-lt"/>
              </a:rPr>
              <a:t>Feature Engineering</a:t>
            </a:r>
          </a:p>
        </p:txBody>
      </p:sp>
      <p:sp>
        <p:nvSpPr>
          <p:cNvPr id="39" name="TextBox 38">
            <a:extLst>
              <a:ext uri="{FF2B5EF4-FFF2-40B4-BE49-F238E27FC236}">
                <a16:creationId xmlns:a16="http://schemas.microsoft.com/office/drawing/2014/main" id="{02EA0D18-893F-4463-B3E6-E99BCFD3095C}"/>
              </a:ext>
            </a:extLst>
          </p:cNvPr>
          <p:cNvSpPr txBox="1"/>
          <p:nvPr/>
        </p:nvSpPr>
        <p:spPr>
          <a:xfrm>
            <a:off x="5061183" y="2640316"/>
            <a:ext cx="1190346" cy="446276"/>
          </a:xfrm>
          <a:prstGeom prst="rect">
            <a:avLst/>
          </a:prstGeom>
          <a:noFill/>
        </p:spPr>
        <p:txBody>
          <a:bodyPr wrap="square" rtlCol="0">
            <a:spAutoFit/>
          </a:bodyPr>
          <a:lstStyle/>
          <a:p>
            <a:pPr algn="ctr"/>
            <a:r>
              <a:rPr lang="en-US" sz="1130" b="1" dirty="0">
                <a:solidFill>
                  <a:srgbClr val="13B6F1"/>
                </a:solidFill>
                <a:latin typeface="+mn-lt"/>
              </a:rPr>
              <a:t>Variable Transformation</a:t>
            </a:r>
          </a:p>
        </p:txBody>
      </p:sp>
      <p:sp>
        <p:nvSpPr>
          <p:cNvPr id="40" name="Text Placeholder 16">
            <a:extLst>
              <a:ext uri="{FF2B5EF4-FFF2-40B4-BE49-F238E27FC236}">
                <a16:creationId xmlns:a16="http://schemas.microsoft.com/office/drawing/2014/main" id="{986B87B4-C50D-45F6-AE38-257E56D9C326}"/>
              </a:ext>
            </a:extLst>
          </p:cNvPr>
          <p:cNvSpPr txBox="1">
            <a:spLocks/>
          </p:cNvSpPr>
          <p:nvPr/>
        </p:nvSpPr>
        <p:spPr>
          <a:xfrm>
            <a:off x="2851393" y="4346492"/>
            <a:ext cx="1813567" cy="1520908"/>
          </a:xfrm>
          <a:prstGeom prst="rect">
            <a:avLst/>
          </a:prstGeom>
        </p:spPr>
        <p:txBody>
          <a:bodyPr vert="horz" lIns="91440" tIns="45720" rIns="91440" bIns="45720" rtlCol="0" anchor="t"/>
          <a:lstStyle>
            <a:defPPr>
              <a:defRPr lang="en-US"/>
            </a:defPPr>
            <a:lvl1pPr algn="ctr" defTabSz="457200" rtl="0" fontAlgn="auto">
              <a:spcBef>
                <a:spcPts val="0"/>
              </a:spcBef>
              <a:spcAft>
                <a:spcPts val="0"/>
              </a:spcAft>
              <a:defRPr sz="1200" kern="1200">
                <a:solidFill>
                  <a:schemeClr val="tx1">
                    <a:tint val="75000"/>
                  </a:schemeClr>
                </a:solidFill>
                <a:latin typeface="+mn-lt"/>
                <a:ea typeface="+mn-ea"/>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marL="171450" indent="-171450" algn="l">
              <a:buFont typeface="Wingdings" panose="05000000000000000000" pitchFamily="2" charset="2"/>
              <a:buChar char="§"/>
            </a:pPr>
            <a:r>
              <a:rPr lang="en-US" sz="1200" dirty="0">
                <a:solidFill>
                  <a:prstClr val="white">
                    <a:lumMod val="50000"/>
                  </a:prstClr>
                </a:solidFill>
                <a:latin typeface="Calibri"/>
              </a:rPr>
              <a:t>Merged additional data sets at county-level related to </a:t>
            </a:r>
            <a:r>
              <a:rPr lang="en-US" sz="1200" i="1" dirty="0">
                <a:solidFill>
                  <a:prstClr val="white">
                    <a:lumMod val="50000"/>
                  </a:prstClr>
                </a:solidFill>
                <a:latin typeface="Calibri"/>
              </a:rPr>
              <a:t>Population, Race, Age, Region, Gender</a:t>
            </a:r>
            <a:r>
              <a:rPr lang="en-US" sz="1200" dirty="0">
                <a:solidFill>
                  <a:prstClr val="white">
                    <a:lumMod val="50000"/>
                  </a:prstClr>
                </a:solidFill>
                <a:latin typeface="Calibri"/>
              </a:rPr>
              <a:t> to broaden dimensionality for our analysis.</a:t>
            </a:r>
          </a:p>
        </p:txBody>
      </p:sp>
      <p:sp>
        <p:nvSpPr>
          <p:cNvPr id="41" name="Text Placeholder 16">
            <a:extLst>
              <a:ext uri="{FF2B5EF4-FFF2-40B4-BE49-F238E27FC236}">
                <a16:creationId xmlns:a16="http://schemas.microsoft.com/office/drawing/2014/main" id="{B6808C92-1056-42B1-B4EA-DAFB2537BBB0}"/>
              </a:ext>
            </a:extLst>
          </p:cNvPr>
          <p:cNvSpPr txBox="1">
            <a:spLocks/>
          </p:cNvSpPr>
          <p:nvPr/>
        </p:nvSpPr>
        <p:spPr>
          <a:xfrm>
            <a:off x="4749572" y="4346492"/>
            <a:ext cx="1813567" cy="1807858"/>
          </a:xfrm>
          <a:prstGeom prst="rect">
            <a:avLst/>
          </a:prstGeom>
        </p:spPr>
        <p:txBody>
          <a:bodyPr vert="horz" lIns="91440" tIns="45720" rIns="91440" bIns="45720" rtlCol="0" anchor="t"/>
          <a:lstStyle>
            <a:defPPr>
              <a:defRPr lang="en-US"/>
            </a:defPPr>
            <a:lvl1pPr algn="ctr" defTabSz="457200" rtl="0" fontAlgn="auto">
              <a:spcBef>
                <a:spcPts val="0"/>
              </a:spcBef>
              <a:spcAft>
                <a:spcPts val="0"/>
              </a:spcAft>
              <a:defRPr sz="1200" kern="1200">
                <a:solidFill>
                  <a:schemeClr val="tx1">
                    <a:tint val="75000"/>
                  </a:schemeClr>
                </a:solidFill>
                <a:latin typeface="+mn-lt"/>
                <a:ea typeface="+mn-ea"/>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marL="171450" indent="-171450" algn="l">
              <a:buFont typeface="Wingdings" panose="05000000000000000000" pitchFamily="2" charset="2"/>
              <a:buChar char="§"/>
            </a:pPr>
            <a:r>
              <a:rPr lang="en-US" sz="1200">
                <a:solidFill>
                  <a:prstClr val="white">
                    <a:lumMod val="50000"/>
                  </a:prstClr>
                </a:solidFill>
                <a:latin typeface="Calibri"/>
              </a:rPr>
              <a:t>Treatment of some character features as Factors.</a:t>
            </a:r>
          </a:p>
          <a:p>
            <a:pPr marL="171450" indent="-171450" algn="l">
              <a:buFont typeface="Wingdings" panose="05000000000000000000" pitchFamily="2" charset="2"/>
              <a:buChar char="§"/>
            </a:pPr>
            <a:r>
              <a:rPr lang="en-US" sz="1200">
                <a:solidFill>
                  <a:prstClr val="white">
                    <a:lumMod val="50000"/>
                  </a:prstClr>
                </a:solidFill>
                <a:latin typeface="Calibri"/>
              </a:rPr>
              <a:t>Created new features from votes and its difference between the parties for winning probability in each county.</a:t>
            </a:r>
            <a:endParaRPr lang="en-US" sz="1200" dirty="0">
              <a:solidFill>
                <a:prstClr val="white">
                  <a:lumMod val="50000"/>
                </a:prstClr>
              </a:solidFill>
              <a:latin typeface="Calibri"/>
            </a:endParaRPr>
          </a:p>
        </p:txBody>
      </p:sp>
      <p:sp>
        <p:nvSpPr>
          <p:cNvPr id="42" name="Text Placeholder 16">
            <a:extLst>
              <a:ext uri="{FF2B5EF4-FFF2-40B4-BE49-F238E27FC236}">
                <a16:creationId xmlns:a16="http://schemas.microsoft.com/office/drawing/2014/main" id="{D78DF7C5-9BAB-46DB-8923-68B78DE0C5D4}"/>
              </a:ext>
            </a:extLst>
          </p:cNvPr>
          <p:cNvSpPr txBox="1">
            <a:spLocks/>
          </p:cNvSpPr>
          <p:nvPr/>
        </p:nvSpPr>
        <p:spPr>
          <a:xfrm>
            <a:off x="6748388" y="4344270"/>
            <a:ext cx="1813567" cy="1807858"/>
          </a:xfrm>
          <a:prstGeom prst="rect">
            <a:avLst/>
          </a:prstGeom>
        </p:spPr>
        <p:txBody>
          <a:bodyPr vert="horz" lIns="91440" tIns="45720" rIns="91440" bIns="45720" rtlCol="0" anchor="t"/>
          <a:lstStyle>
            <a:defPPr>
              <a:defRPr lang="en-US"/>
            </a:defPPr>
            <a:lvl1pPr algn="ctr" defTabSz="457200" rtl="0" fontAlgn="auto">
              <a:spcBef>
                <a:spcPts val="0"/>
              </a:spcBef>
              <a:spcAft>
                <a:spcPts val="0"/>
              </a:spcAft>
              <a:defRPr sz="1200" kern="1200">
                <a:solidFill>
                  <a:schemeClr val="tx1">
                    <a:tint val="75000"/>
                  </a:schemeClr>
                </a:solidFill>
                <a:latin typeface="+mn-lt"/>
                <a:ea typeface="+mn-ea"/>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marL="171450" indent="-171450" algn="l">
              <a:buFont typeface="Wingdings" panose="05000000000000000000" pitchFamily="2" charset="2"/>
              <a:buChar char="§"/>
            </a:pPr>
            <a:r>
              <a:rPr lang="en-US" sz="1200" dirty="0">
                <a:solidFill>
                  <a:prstClr val="white">
                    <a:lumMod val="50000"/>
                  </a:prstClr>
                </a:solidFill>
                <a:latin typeface="Calibri"/>
              </a:rPr>
              <a:t>Visualized all the categorical and numeric features to identify relationships between them.</a:t>
            </a:r>
          </a:p>
        </p:txBody>
      </p:sp>
      <p:sp>
        <p:nvSpPr>
          <p:cNvPr id="43" name="Title 2">
            <a:extLst>
              <a:ext uri="{FF2B5EF4-FFF2-40B4-BE49-F238E27FC236}">
                <a16:creationId xmlns:a16="http://schemas.microsoft.com/office/drawing/2014/main" id="{C0348887-5168-45C6-9BF6-B48953BA3E7A}"/>
              </a:ext>
            </a:extLst>
          </p:cNvPr>
          <p:cNvSpPr>
            <a:spLocks noGrp="1"/>
          </p:cNvSpPr>
          <p:nvPr>
            <p:ph type="ctrTitle"/>
          </p:nvPr>
        </p:nvSpPr>
        <p:spPr>
          <a:xfrm>
            <a:off x="457200" y="685800"/>
            <a:ext cx="8229600" cy="762000"/>
          </a:xfrm>
        </p:spPr>
        <p:txBody>
          <a:bodyPr wrap="square" anchor="t">
            <a:normAutofit/>
          </a:bodyPr>
          <a:lstStyle/>
          <a:p>
            <a:r>
              <a:rPr lang="en-US" dirty="0"/>
              <a:t>Exploratory Data Analysis</a:t>
            </a:r>
          </a:p>
        </p:txBody>
      </p:sp>
    </p:spTree>
    <p:extLst>
      <p:ext uri="{BB962C8B-B14F-4D97-AF65-F5344CB8AC3E}">
        <p14:creationId xmlns:p14="http://schemas.microsoft.com/office/powerpoint/2010/main" val="1934641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2">
            <a:extLst>
              <a:ext uri="{FF2B5EF4-FFF2-40B4-BE49-F238E27FC236}">
                <a16:creationId xmlns:a16="http://schemas.microsoft.com/office/drawing/2014/main" id="{C0348887-5168-45C6-9BF6-B48953BA3E7A}"/>
              </a:ext>
            </a:extLst>
          </p:cNvPr>
          <p:cNvSpPr>
            <a:spLocks noGrp="1"/>
          </p:cNvSpPr>
          <p:nvPr>
            <p:ph type="ctrTitle"/>
          </p:nvPr>
        </p:nvSpPr>
        <p:spPr>
          <a:xfrm>
            <a:off x="457200" y="685800"/>
            <a:ext cx="8229600" cy="762000"/>
          </a:xfrm>
        </p:spPr>
        <p:txBody>
          <a:bodyPr wrap="square" anchor="t">
            <a:normAutofit/>
          </a:bodyPr>
          <a:lstStyle/>
          <a:p>
            <a:r>
              <a:rPr lang="en-US" dirty="0"/>
              <a:t>Exploratory Data Analysis Plot 1</a:t>
            </a:r>
          </a:p>
        </p:txBody>
      </p:sp>
    </p:spTree>
    <p:extLst>
      <p:ext uri="{BB962C8B-B14F-4D97-AF65-F5344CB8AC3E}">
        <p14:creationId xmlns:p14="http://schemas.microsoft.com/office/powerpoint/2010/main" val="2290295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2">
            <a:extLst>
              <a:ext uri="{FF2B5EF4-FFF2-40B4-BE49-F238E27FC236}">
                <a16:creationId xmlns:a16="http://schemas.microsoft.com/office/drawing/2014/main" id="{C0348887-5168-45C6-9BF6-B48953BA3E7A}"/>
              </a:ext>
            </a:extLst>
          </p:cNvPr>
          <p:cNvSpPr>
            <a:spLocks noGrp="1"/>
          </p:cNvSpPr>
          <p:nvPr>
            <p:ph type="ctrTitle"/>
          </p:nvPr>
        </p:nvSpPr>
        <p:spPr>
          <a:xfrm>
            <a:off x="457200" y="685800"/>
            <a:ext cx="8229600" cy="762000"/>
          </a:xfrm>
        </p:spPr>
        <p:txBody>
          <a:bodyPr wrap="square" anchor="t">
            <a:normAutofit/>
          </a:bodyPr>
          <a:lstStyle/>
          <a:p>
            <a:r>
              <a:rPr lang="en-US" dirty="0"/>
              <a:t>Exploratory Data Analysis Plot 2</a:t>
            </a:r>
          </a:p>
        </p:txBody>
      </p:sp>
    </p:spTree>
    <p:extLst>
      <p:ext uri="{BB962C8B-B14F-4D97-AF65-F5344CB8AC3E}">
        <p14:creationId xmlns:p14="http://schemas.microsoft.com/office/powerpoint/2010/main" val="3669959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Google Shape;788;p31">
            <a:extLst>
              <a:ext uri="{FF2B5EF4-FFF2-40B4-BE49-F238E27FC236}">
                <a16:creationId xmlns:a16="http://schemas.microsoft.com/office/drawing/2014/main" id="{F29606BD-B748-4AAC-998D-B4B79D8BEB52}"/>
              </a:ext>
            </a:extLst>
          </p:cNvPr>
          <p:cNvSpPr/>
          <p:nvPr/>
        </p:nvSpPr>
        <p:spPr>
          <a:xfrm>
            <a:off x="2260579" y="2526054"/>
            <a:ext cx="1613304" cy="1489871"/>
          </a:xfrm>
          <a:custGeom>
            <a:avLst/>
            <a:gdLst/>
            <a:ahLst/>
            <a:cxnLst/>
            <a:rect l="l" t="t" r="r" b="b"/>
            <a:pathLst>
              <a:path w="69509" h="64184" extrusionOk="0">
                <a:moveTo>
                  <a:pt x="34755" y="0"/>
                </a:moveTo>
                <a:cubicBezTo>
                  <a:pt x="31465" y="0"/>
                  <a:pt x="28176" y="1253"/>
                  <a:pt x="25670" y="3760"/>
                </a:cubicBezTo>
                <a:lnTo>
                  <a:pt x="0" y="29430"/>
                </a:lnTo>
                <a:lnTo>
                  <a:pt x="34755" y="64184"/>
                </a:lnTo>
                <a:lnTo>
                  <a:pt x="69509" y="29430"/>
                </a:lnTo>
                <a:lnTo>
                  <a:pt x="43839" y="3760"/>
                </a:lnTo>
                <a:cubicBezTo>
                  <a:pt x="41333" y="1253"/>
                  <a:pt x="38044" y="0"/>
                  <a:pt x="34755" y="0"/>
                </a:cubicBezTo>
                <a:close/>
              </a:path>
            </a:pathLst>
          </a:custGeom>
          <a:solidFill>
            <a:srgbClr val="24D141"/>
          </a:solidFill>
          <a:ln>
            <a:noFill/>
          </a:ln>
        </p:spPr>
        <p:txBody>
          <a:bodyPr spcFirstLastPara="1" wrap="square" lIns="91425" tIns="91425" rIns="91425" bIns="91425" anchor="ctr" anchorCtr="0">
            <a:noAutofit/>
          </a:bodyPr>
          <a:lstStyle/>
          <a:p>
            <a:pPr algn="ctr" defTabSz="914400" fontAlgn="auto">
              <a:spcBef>
                <a:spcPts val="0"/>
              </a:spcBef>
              <a:spcAft>
                <a:spcPts val="0"/>
              </a:spcAft>
              <a:buClr>
                <a:srgbClr val="000000"/>
              </a:buClr>
              <a:buFont typeface="Arial"/>
              <a:buNone/>
            </a:pPr>
            <a:endParaRPr sz="1400" kern="0"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5" name="Title 2">
            <a:extLst>
              <a:ext uri="{FF2B5EF4-FFF2-40B4-BE49-F238E27FC236}">
                <a16:creationId xmlns:a16="http://schemas.microsoft.com/office/drawing/2014/main" id="{57D76AE2-DC50-4382-99E8-A587F54EB5C8}"/>
              </a:ext>
            </a:extLst>
          </p:cNvPr>
          <p:cNvSpPr>
            <a:spLocks noGrp="1"/>
          </p:cNvSpPr>
          <p:nvPr>
            <p:ph type="ctrTitle"/>
          </p:nvPr>
        </p:nvSpPr>
        <p:spPr>
          <a:xfrm>
            <a:off x="457200" y="685800"/>
            <a:ext cx="8229600" cy="762000"/>
          </a:xfrm>
        </p:spPr>
        <p:txBody>
          <a:bodyPr wrap="square" anchor="t">
            <a:normAutofit/>
          </a:bodyPr>
          <a:lstStyle/>
          <a:p>
            <a:r>
              <a:rPr lang="en-US" dirty="0"/>
              <a:t>Analytical Methods</a:t>
            </a:r>
          </a:p>
        </p:txBody>
      </p:sp>
      <p:sp>
        <p:nvSpPr>
          <p:cNvPr id="46" name="Google Shape;781;p31">
            <a:extLst>
              <a:ext uri="{FF2B5EF4-FFF2-40B4-BE49-F238E27FC236}">
                <a16:creationId xmlns:a16="http://schemas.microsoft.com/office/drawing/2014/main" id="{5EE4E195-986D-47B4-B5E2-DE2AEA2D5726}"/>
              </a:ext>
            </a:extLst>
          </p:cNvPr>
          <p:cNvSpPr/>
          <p:nvPr/>
        </p:nvSpPr>
        <p:spPr>
          <a:xfrm>
            <a:off x="2260579" y="4015925"/>
            <a:ext cx="1613327" cy="1489825"/>
          </a:xfrm>
          <a:custGeom>
            <a:avLst/>
            <a:gdLst/>
            <a:ahLst/>
            <a:cxnLst/>
            <a:rect l="l" t="t" r="r" b="b"/>
            <a:pathLst>
              <a:path w="69510" h="64182" extrusionOk="0">
                <a:moveTo>
                  <a:pt x="34755" y="1"/>
                </a:moveTo>
                <a:lnTo>
                  <a:pt x="0" y="34755"/>
                </a:lnTo>
                <a:lnTo>
                  <a:pt x="25670" y="60413"/>
                </a:lnTo>
                <a:cubicBezTo>
                  <a:pt x="28183" y="62925"/>
                  <a:pt x="31472" y="64181"/>
                  <a:pt x="34761" y="64181"/>
                </a:cubicBezTo>
                <a:cubicBezTo>
                  <a:pt x="38050" y="64181"/>
                  <a:pt x="41339" y="62925"/>
                  <a:pt x="43851" y="60413"/>
                </a:cubicBezTo>
                <a:lnTo>
                  <a:pt x="69509" y="34755"/>
                </a:lnTo>
                <a:lnTo>
                  <a:pt x="34755" y="1"/>
                </a:lnTo>
                <a:close/>
              </a:path>
            </a:pathLst>
          </a:custGeom>
          <a:solidFill>
            <a:srgbClr val="0C8AE8"/>
          </a:solidFill>
          <a:ln>
            <a:noFill/>
          </a:ln>
        </p:spPr>
        <p:txBody>
          <a:bodyPr spcFirstLastPara="1" wrap="square" lIns="91425" tIns="91425" rIns="91425" bIns="91425" anchor="ctr" anchorCtr="0">
            <a:noAutofit/>
          </a:bodyPr>
          <a:lstStyle/>
          <a:p>
            <a:pPr algn="ctr" defTabSz="914400" fontAlgn="auto">
              <a:spcBef>
                <a:spcPts val="0"/>
              </a:spcBef>
              <a:spcAft>
                <a:spcPts val="0"/>
              </a:spcAft>
              <a:buClr>
                <a:srgbClr val="000000"/>
              </a:buClr>
              <a:buFont typeface="Arial"/>
              <a:buNone/>
            </a:pPr>
            <a:endParaRPr sz="1400" kern="0">
              <a:solidFill>
                <a:srgbClr val="434343"/>
              </a:solidFill>
              <a:latin typeface="Fira Sans Extra Condensed Medium"/>
              <a:ea typeface="Fira Sans Extra Condensed Medium"/>
              <a:cs typeface="Fira Sans Extra Condensed Medium"/>
              <a:sym typeface="Fira Sans Extra Condensed Medium"/>
            </a:endParaRPr>
          </a:p>
        </p:txBody>
      </p:sp>
      <p:sp>
        <p:nvSpPr>
          <p:cNvPr id="49" name="Google Shape;784;p31">
            <a:extLst>
              <a:ext uri="{FF2B5EF4-FFF2-40B4-BE49-F238E27FC236}">
                <a16:creationId xmlns:a16="http://schemas.microsoft.com/office/drawing/2014/main" id="{9B7C59D0-C800-4241-9A6B-A5F2AB93FAE1}"/>
              </a:ext>
            </a:extLst>
          </p:cNvPr>
          <p:cNvSpPr/>
          <p:nvPr/>
        </p:nvSpPr>
        <p:spPr>
          <a:xfrm>
            <a:off x="3066968" y="3209174"/>
            <a:ext cx="1519095" cy="1613501"/>
          </a:xfrm>
          <a:custGeom>
            <a:avLst/>
            <a:gdLst/>
            <a:ahLst/>
            <a:cxnLst/>
            <a:rect l="l" t="t" r="r" b="b"/>
            <a:pathLst>
              <a:path w="65450" h="69510" extrusionOk="0">
                <a:moveTo>
                  <a:pt x="34755" y="1"/>
                </a:moveTo>
                <a:lnTo>
                  <a:pt x="1" y="34755"/>
                </a:lnTo>
                <a:lnTo>
                  <a:pt x="34755" y="69509"/>
                </a:lnTo>
                <a:lnTo>
                  <a:pt x="60425" y="43839"/>
                </a:lnTo>
                <a:cubicBezTo>
                  <a:pt x="65449" y="38827"/>
                  <a:pt x="65449" y="30683"/>
                  <a:pt x="60425" y="25658"/>
                </a:cubicBezTo>
                <a:lnTo>
                  <a:pt x="34755" y="1"/>
                </a:lnTo>
                <a:close/>
              </a:path>
            </a:pathLst>
          </a:custGeom>
          <a:solidFill>
            <a:srgbClr val="C11019"/>
          </a:solidFill>
          <a:ln>
            <a:noFill/>
          </a:ln>
        </p:spPr>
        <p:txBody>
          <a:bodyPr spcFirstLastPara="1" wrap="square" lIns="91425" tIns="91425" rIns="91425" bIns="91425" anchor="ctr" anchorCtr="0">
            <a:noAutofit/>
          </a:bodyPr>
          <a:lstStyle/>
          <a:p>
            <a:pPr algn="ctr" defTabSz="914400" fontAlgn="auto">
              <a:spcBef>
                <a:spcPts val="0"/>
              </a:spcBef>
              <a:spcAft>
                <a:spcPts val="0"/>
              </a:spcAft>
              <a:buClr>
                <a:srgbClr val="000000"/>
              </a:buClr>
              <a:buFont typeface="Arial"/>
              <a:buNone/>
            </a:pPr>
            <a:endParaRPr sz="1400" kern="0">
              <a:solidFill>
                <a:srgbClr val="434343"/>
              </a:solidFill>
              <a:latin typeface="Fira Sans Extra Condensed Medium"/>
              <a:ea typeface="Fira Sans Extra Condensed Medium"/>
              <a:cs typeface="Fira Sans Extra Condensed Medium"/>
              <a:sym typeface="Fira Sans Extra Condensed Medium"/>
            </a:endParaRPr>
          </a:p>
        </p:txBody>
      </p:sp>
      <p:sp>
        <p:nvSpPr>
          <p:cNvPr id="50" name="Google Shape;785;p31">
            <a:extLst>
              <a:ext uri="{FF2B5EF4-FFF2-40B4-BE49-F238E27FC236}">
                <a16:creationId xmlns:a16="http://schemas.microsoft.com/office/drawing/2014/main" id="{BAB35101-AC15-4914-AB48-BC40DCE2A322}"/>
              </a:ext>
            </a:extLst>
          </p:cNvPr>
          <p:cNvSpPr/>
          <p:nvPr/>
        </p:nvSpPr>
        <p:spPr>
          <a:xfrm>
            <a:off x="4090831" y="3905921"/>
            <a:ext cx="236022" cy="235769"/>
          </a:xfrm>
          <a:custGeom>
            <a:avLst/>
            <a:gdLst/>
            <a:ahLst/>
            <a:cxnLst/>
            <a:rect l="l" t="t" r="r" b="b"/>
            <a:pathLst>
              <a:path w="10169" h="10157" extrusionOk="0">
                <a:moveTo>
                  <a:pt x="5084" y="2965"/>
                </a:moveTo>
                <a:cubicBezTo>
                  <a:pt x="6251" y="2965"/>
                  <a:pt x="7192" y="3917"/>
                  <a:pt x="7192" y="5084"/>
                </a:cubicBezTo>
                <a:cubicBezTo>
                  <a:pt x="7192" y="6251"/>
                  <a:pt x="6251" y="7191"/>
                  <a:pt x="5084" y="7191"/>
                </a:cubicBezTo>
                <a:cubicBezTo>
                  <a:pt x="3918" y="7191"/>
                  <a:pt x="2965" y="6251"/>
                  <a:pt x="2965" y="5084"/>
                </a:cubicBezTo>
                <a:cubicBezTo>
                  <a:pt x="2965" y="3917"/>
                  <a:pt x="3918" y="2965"/>
                  <a:pt x="5084" y="2965"/>
                </a:cubicBezTo>
                <a:close/>
                <a:moveTo>
                  <a:pt x="4656" y="0"/>
                </a:moveTo>
                <a:cubicBezTo>
                  <a:pt x="4537" y="0"/>
                  <a:pt x="4442" y="83"/>
                  <a:pt x="4406" y="203"/>
                </a:cubicBezTo>
                <a:lnTo>
                  <a:pt x="4084" y="1346"/>
                </a:lnTo>
                <a:cubicBezTo>
                  <a:pt x="3751" y="1441"/>
                  <a:pt x="3441" y="1572"/>
                  <a:pt x="3156" y="1738"/>
                </a:cubicBezTo>
                <a:lnTo>
                  <a:pt x="2108" y="1143"/>
                </a:lnTo>
                <a:cubicBezTo>
                  <a:pt x="2067" y="1121"/>
                  <a:pt x="2025" y="1110"/>
                  <a:pt x="1983" y="1110"/>
                </a:cubicBezTo>
                <a:cubicBezTo>
                  <a:pt x="1914" y="1110"/>
                  <a:pt x="1846" y="1139"/>
                  <a:pt x="1786" y="1191"/>
                </a:cubicBezTo>
                <a:lnTo>
                  <a:pt x="1191" y="1786"/>
                </a:lnTo>
                <a:cubicBezTo>
                  <a:pt x="1108" y="1869"/>
                  <a:pt x="1096" y="2000"/>
                  <a:pt x="1155" y="2108"/>
                </a:cubicBezTo>
                <a:lnTo>
                  <a:pt x="1739" y="3155"/>
                </a:lnTo>
                <a:cubicBezTo>
                  <a:pt x="1572" y="3441"/>
                  <a:pt x="1441" y="3751"/>
                  <a:pt x="1358" y="4072"/>
                </a:cubicBezTo>
                <a:lnTo>
                  <a:pt x="203" y="4405"/>
                </a:lnTo>
                <a:cubicBezTo>
                  <a:pt x="84" y="4429"/>
                  <a:pt x="0" y="4536"/>
                  <a:pt x="0" y="4655"/>
                </a:cubicBezTo>
                <a:lnTo>
                  <a:pt x="0" y="5501"/>
                </a:lnTo>
                <a:cubicBezTo>
                  <a:pt x="0" y="5620"/>
                  <a:pt x="84" y="5727"/>
                  <a:pt x="203" y="5763"/>
                </a:cubicBezTo>
                <a:lnTo>
                  <a:pt x="1358" y="6084"/>
                </a:lnTo>
                <a:cubicBezTo>
                  <a:pt x="1441" y="6406"/>
                  <a:pt x="1572" y="6727"/>
                  <a:pt x="1739" y="7001"/>
                </a:cubicBezTo>
                <a:lnTo>
                  <a:pt x="1155" y="8049"/>
                </a:lnTo>
                <a:cubicBezTo>
                  <a:pt x="1096" y="8156"/>
                  <a:pt x="1108" y="8287"/>
                  <a:pt x="1191" y="8370"/>
                </a:cubicBezTo>
                <a:lnTo>
                  <a:pt x="1786" y="8966"/>
                </a:lnTo>
                <a:cubicBezTo>
                  <a:pt x="1843" y="9022"/>
                  <a:pt x="1909" y="9050"/>
                  <a:pt x="1975" y="9050"/>
                </a:cubicBezTo>
                <a:cubicBezTo>
                  <a:pt x="2020" y="9050"/>
                  <a:pt x="2065" y="9037"/>
                  <a:pt x="2108" y="9013"/>
                </a:cubicBezTo>
                <a:lnTo>
                  <a:pt x="3156" y="8430"/>
                </a:lnTo>
                <a:cubicBezTo>
                  <a:pt x="3441" y="8596"/>
                  <a:pt x="3751" y="8715"/>
                  <a:pt x="4084" y="8811"/>
                </a:cubicBezTo>
                <a:lnTo>
                  <a:pt x="4406" y="9966"/>
                </a:lnTo>
                <a:cubicBezTo>
                  <a:pt x="4442" y="10085"/>
                  <a:pt x="4537" y="10156"/>
                  <a:pt x="4656" y="10156"/>
                </a:cubicBezTo>
                <a:lnTo>
                  <a:pt x="5513" y="10156"/>
                </a:lnTo>
                <a:cubicBezTo>
                  <a:pt x="5632" y="10156"/>
                  <a:pt x="5739" y="10085"/>
                  <a:pt x="5763" y="9966"/>
                </a:cubicBezTo>
                <a:lnTo>
                  <a:pt x="6085" y="8811"/>
                </a:lnTo>
                <a:cubicBezTo>
                  <a:pt x="6418" y="8715"/>
                  <a:pt x="6728" y="8596"/>
                  <a:pt x="7013" y="8430"/>
                </a:cubicBezTo>
                <a:lnTo>
                  <a:pt x="8061" y="9013"/>
                </a:lnTo>
                <a:cubicBezTo>
                  <a:pt x="8104" y="9037"/>
                  <a:pt x="8149" y="9050"/>
                  <a:pt x="8194" y="9050"/>
                </a:cubicBezTo>
                <a:cubicBezTo>
                  <a:pt x="8260" y="9050"/>
                  <a:pt x="8326" y="9022"/>
                  <a:pt x="8382" y="8966"/>
                </a:cubicBezTo>
                <a:lnTo>
                  <a:pt x="8978" y="8370"/>
                </a:lnTo>
                <a:cubicBezTo>
                  <a:pt x="9061" y="8287"/>
                  <a:pt x="9073" y="8156"/>
                  <a:pt x="9014" y="8049"/>
                </a:cubicBezTo>
                <a:lnTo>
                  <a:pt x="8430" y="7001"/>
                </a:lnTo>
                <a:cubicBezTo>
                  <a:pt x="8597" y="6727"/>
                  <a:pt x="8728" y="6418"/>
                  <a:pt x="8811" y="6084"/>
                </a:cubicBezTo>
                <a:lnTo>
                  <a:pt x="9966" y="5763"/>
                </a:lnTo>
                <a:cubicBezTo>
                  <a:pt x="10085" y="5727"/>
                  <a:pt x="10168" y="5620"/>
                  <a:pt x="10168" y="5501"/>
                </a:cubicBezTo>
                <a:lnTo>
                  <a:pt x="10168" y="4655"/>
                </a:lnTo>
                <a:cubicBezTo>
                  <a:pt x="10168" y="4536"/>
                  <a:pt x="10085" y="4429"/>
                  <a:pt x="9966" y="4405"/>
                </a:cubicBezTo>
                <a:lnTo>
                  <a:pt x="8811" y="4072"/>
                </a:lnTo>
                <a:cubicBezTo>
                  <a:pt x="8728" y="3751"/>
                  <a:pt x="8597" y="3441"/>
                  <a:pt x="8430" y="3155"/>
                </a:cubicBezTo>
                <a:lnTo>
                  <a:pt x="9014" y="2108"/>
                </a:lnTo>
                <a:cubicBezTo>
                  <a:pt x="9073" y="2000"/>
                  <a:pt x="9061" y="1869"/>
                  <a:pt x="8978" y="1786"/>
                </a:cubicBezTo>
                <a:lnTo>
                  <a:pt x="8382" y="1191"/>
                </a:lnTo>
                <a:cubicBezTo>
                  <a:pt x="8323" y="1139"/>
                  <a:pt x="8255" y="1110"/>
                  <a:pt x="8186" y="1110"/>
                </a:cubicBezTo>
                <a:cubicBezTo>
                  <a:pt x="8144" y="1110"/>
                  <a:pt x="8101" y="1121"/>
                  <a:pt x="8061" y="1143"/>
                </a:cubicBezTo>
                <a:lnTo>
                  <a:pt x="7013" y="1738"/>
                </a:lnTo>
                <a:cubicBezTo>
                  <a:pt x="6728" y="1572"/>
                  <a:pt x="6418" y="1441"/>
                  <a:pt x="6085" y="1346"/>
                </a:cubicBezTo>
                <a:lnTo>
                  <a:pt x="5763" y="203"/>
                </a:lnTo>
                <a:cubicBezTo>
                  <a:pt x="5727" y="83"/>
                  <a:pt x="5632" y="0"/>
                  <a:pt x="5513" y="0"/>
                </a:cubicBezTo>
                <a:close/>
              </a:path>
            </a:pathLst>
          </a:custGeom>
          <a:solidFill>
            <a:srgbClr val="FFFFFF"/>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sp>
        <p:nvSpPr>
          <p:cNvPr id="51" name="Google Shape;786;p31">
            <a:extLst>
              <a:ext uri="{FF2B5EF4-FFF2-40B4-BE49-F238E27FC236}">
                <a16:creationId xmlns:a16="http://schemas.microsoft.com/office/drawing/2014/main" id="{5257CC21-1CCF-477B-9878-4946F3EE6FBF}"/>
              </a:ext>
            </a:extLst>
          </p:cNvPr>
          <p:cNvSpPr/>
          <p:nvPr/>
        </p:nvSpPr>
        <p:spPr>
          <a:xfrm>
            <a:off x="3357697" y="4361094"/>
            <a:ext cx="1159827" cy="1158048"/>
          </a:xfrm>
          <a:custGeom>
            <a:avLst/>
            <a:gdLst/>
            <a:ahLst/>
            <a:cxnLst/>
            <a:rect l="l" t="t" r="r" b="b"/>
            <a:pathLst>
              <a:path w="49971" h="49889" extrusionOk="0">
                <a:moveTo>
                  <a:pt x="3715" y="1"/>
                </a:moveTo>
                <a:cubicBezTo>
                  <a:pt x="1667" y="1"/>
                  <a:pt x="0" y="1668"/>
                  <a:pt x="0" y="3727"/>
                </a:cubicBezTo>
                <a:lnTo>
                  <a:pt x="0" y="24504"/>
                </a:lnTo>
                <a:cubicBezTo>
                  <a:pt x="0" y="38365"/>
                  <a:pt x="11112" y="49888"/>
                  <a:pt x="24952" y="49888"/>
                </a:cubicBezTo>
                <a:cubicBezTo>
                  <a:pt x="25009" y="49888"/>
                  <a:pt x="25065" y="49888"/>
                  <a:pt x="25122" y="49888"/>
                </a:cubicBezTo>
                <a:cubicBezTo>
                  <a:pt x="38755" y="49793"/>
                  <a:pt x="49780" y="38767"/>
                  <a:pt x="49875" y="25135"/>
                </a:cubicBezTo>
                <a:cubicBezTo>
                  <a:pt x="49971" y="11216"/>
                  <a:pt x="38410" y="1"/>
                  <a:pt x="24491" y="1"/>
                </a:cubicBezTo>
                <a:close/>
              </a:path>
            </a:pathLst>
          </a:custGeom>
          <a:solidFill>
            <a:srgbClr val="EC3A3B"/>
          </a:solidFill>
          <a:ln>
            <a:noFill/>
          </a:ln>
        </p:spPr>
        <p:txBody>
          <a:bodyPr spcFirstLastPara="1" wrap="square" lIns="91425" tIns="91425" rIns="91425" bIns="91425" anchor="ctr" anchorCtr="0">
            <a:noAutofit/>
          </a:bodyPr>
          <a:lstStyle/>
          <a:p>
            <a:pPr algn="ctr" defTabSz="914400" fontAlgn="auto">
              <a:spcBef>
                <a:spcPts val="0"/>
              </a:spcBef>
              <a:spcAft>
                <a:spcPts val="0"/>
              </a:spcAft>
              <a:buClr>
                <a:srgbClr val="000000"/>
              </a:buClr>
              <a:buSzPts val="1100"/>
              <a:buFont typeface="Arial"/>
              <a:buNone/>
            </a:pPr>
            <a:r>
              <a:rPr lang="en" sz="1400" kern="0" dirty="0">
                <a:solidFill>
                  <a:srgbClr val="FFFFFF"/>
                </a:solidFill>
                <a:latin typeface="Fira Sans Extra Condensed Medium"/>
                <a:ea typeface="Fira Sans Extra Condensed Medium"/>
                <a:cs typeface="Fira Sans Extra Condensed Medium"/>
                <a:sym typeface="Fira Sans Extra Condensed Medium"/>
              </a:rPr>
              <a:t>Lasso </a:t>
            </a:r>
            <a:r>
              <a:rPr lang="en" sz="1200" kern="0" dirty="0">
                <a:solidFill>
                  <a:srgbClr val="FFFFFF"/>
                </a:solidFill>
                <a:latin typeface="Fira Sans Extra Condensed Medium"/>
                <a:ea typeface="Fira Sans Extra Condensed Medium"/>
                <a:cs typeface="Fira Sans Extra Condensed Medium"/>
                <a:sym typeface="Fira Sans Extra Condensed Medium"/>
              </a:rPr>
              <a:t>Regularization</a:t>
            </a:r>
            <a:endParaRPr sz="1200" kern="0" dirty="0">
              <a:solidFill>
                <a:srgbClr val="FFFFFF"/>
              </a:solidFill>
              <a:latin typeface="Arial"/>
              <a:cs typeface="Arial"/>
              <a:sym typeface="Arial"/>
            </a:endParaRPr>
          </a:p>
        </p:txBody>
      </p:sp>
      <p:sp>
        <p:nvSpPr>
          <p:cNvPr id="57" name="Google Shape;792;p31">
            <a:extLst>
              <a:ext uri="{FF2B5EF4-FFF2-40B4-BE49-F238E27FC236}">
                <a16:creationId xmlns:a16="http://schemas.microsoft.com/office/drawing/2014/main" id="{79946D55-2224-4049-8AE8-CC08BCF1515A}"/>
              </a:ext>
            </a:extLst>
          </p:cNvPr>
          <p:cNvSpPr/>
          <p:nvPr/>
        </p:nvSpPr>
        <p:spPr>
          <a:xfrm>
            <a:off x="3357697" y="2629883"/>
            <a:ext cx="1159827" cy="1157770"/>
          </a:xfrm>
          <a:custGeom>
            <a:avLst/>
            <a:gdLst/>
            <a:ahLst/>
            <a:cxnLst/>
            <a:rect l="l" t="t" r="r" b="b"/>
            <a:pathLst>
              <a:path w="49971" h="49877" extrusionOk="0">
                <a:moveTo>
                  <a:pt x="24931" y="0"/>
                </a:moveTo>
                <a:cubicBezTo>
                  <a:pt x="11101" y="0"/>
                  <a:pt x="0" y="11531"/>
                  <a:pt x="0" y="25385"/>
                </a:cubicBezTo>
                <a:lnTo>
                  <a:pt x="0" y="46162"/>
                </a:lnTo>
                <a:cubicBezTo>
                  <a:pt x="0" y="48209"/>
                  <a:pt x="1667" y="49876"/>
                  <a:pt x="3715" y="49876"/>
                </a:cubicBezTo>
                <a:lnTo>
                  <a:pt x="24491" y="49876"/>
                </a:lnTo>
                <a:cubicBezTo>
                  <a:pt x="38410" y="49876"/>
                  <a:pt x="49971" y="38673"/>
                  <a:pt x="49875" y="24754"/>
                </a:cubicBezTo>
                <a:cubicBezTo>
                  <a:pt x="49780" y="11122"/>
                  <a:pt x="38755" y="96"/>
                  <a:pt x="25122" y="1"/>
                </a:cubicBezTo>
                <a:cubicBezTo>
                  <a:pt x="25058" y="1"/>
                  <a:pt x="24995" y="0"/>
                  <a:pt x="24931" y="0"/>
                </a:cubicBezTo>
                <a:close/>
              </a:path>
            </a:pathLst>
          </a:custGeom>
          <a:solidFill>
            <a:srgbClr val="69E781"/>
          </a:solidFill>
          <a:ln>
            <a:noFill/>
          </a:ln>
        </p:spPr>
        <p:txBody>
          <a:bodyPr spcFirstLastPara="1" wrap="square" lIns="91425" tIns="91425" rIns="91425" bIns="91425" anchor="ctr" anchorCtr="0">
            <a:noAutofit/>
          </a:bodyPr>
          <a:lstStyle/>
          <a:p>
            <a:pPr algn="ctr" defTabSz="914400" fontAlgn="auto">
              <a:spcBef>
                <a:spcPts val="0"/>
              </a:spcBef>
              <a:spcAft>
                <a:spcPts val="0"/>
              </a:spcAft>
              <a:buClr>
                <a:srgbClr val="000000"/>
              </a:buClr>
              <a:buSzPts val="1100"/>
              <a:buFont typeface="Arial"/>
              <a:buNone/>
            </a:pPr>
            <a:r>
              <a:rPr lang="en-US" sz="1400" kern="0" dirty="0">
                <a:solidFill>
                  <a:srgbClr val="FFFFFF"/>
                </a:solidFill>
                <a:latin typeface="Fira Sans Extra Condensed Medium"/>
                <a:ea typeface="Fira Sans Extra Condensed Medium"/>
                <a:cs typeface="Fira Sans Extra Condensed Medium"/>
                <a:sym typeface="Fira Sans Extra Condensed Medium"/>
              </a:rPr>
              <a:t>Stepwise Regression</a:t>
            </a:r>
            <a:endParaRPr lang="en-US" sz="1400" kern="0" dirty="0">
              <a:solidFill>
                <a:srgbClr val="FFFFFF"/>
              </a:solidFill>
              <a:latin typeface="Arial"/>
              <a:cs typeface="Arial"/>
              <a:sym typeface="Arial"/>
            </a:endParaRPr>
          </a:p>
        </p:txBody>
      </p:sp>
      <p:sp>
        <p:nvSpPr>
          <p:cNvPr id="59" name="Google Shape;794;p31">
            <a:extLst>
              <a:ext uri="{FF2B5EF4-FFF2-40B4-BE49-F238E27FC236}">
                <a16:creationId xmlns:a16="http://schemas.microsoft.com/office/drawing/2014/main" id="{C374EFF6-CBB4-43F3-8170-06D51218048F}"/>
              </a:ext>
            </a:extLst>
          </p:cNvPr>
          <p:cNvSpPr/>
          <p:nvPr/>
        </p:nvSpPr>
        <p:spPr>
          <a:xfrm>
            <a:off x="1548199" y="3209174"/>
            <a:ext cx="1518793" cy="1613501"/>
          </a:xfrm>
          <a:custGeom>
            <a:avLst/>
            <a:gdLst/>
            <a:ahLst/>
            <a:cxnLst/>
            <a:rect l="l" t="t" r="r" b="b"/>
            <a:pathLst>
              <a:path w="65437" h="69510" extrusionOk="0">
                <a:moveTo>
                  <a:pt x="30682" y="1"/>
                </a:moveTo>
                <a:lnTo>
                  <a:pt x="5025" y="25658"/>
                </a:lnTo>
                <a:cubicBezTo>
                  <a:pt x="0" y="30683"/>
                  <a:pt x="0" y="38827"/>
                  <a:pt x="5025" y="43839"/>
                </a:cubicBezTo>
                <a:lnTo>
                  <a:pt x="30682" y="69509"/>
                </a:lnTo>
                <a:lnTo>
                  <a:pt x="65437" y="34755"/>
                </a:lnTo>
                <a:lnTo>
                  <a:pt x="30682" y="1"/>
                </a:lnTo>
                <a:close/>
              </a:path>
            </a:pathLst>
          </a:custGeom>
          <a:solidFill>
            <a:srgbClr val="ED9700"/>
          </a:solidFill>
          <a:ln>
            <a:noFill/>
          </a:ln>
        </p:spPr>
        <p:txBody>
          <a:bodyPr spcFirstLastPara="1" wrap="square" lIns="91425" tIns="91425" rIns="91425" bIns="91425" anchor="ctr" anchorCtr="0">
            <a:noAutofit/>
          </a:bodyPr>
          <a:lstStyle/>
          <a:p>
            <a:pPr algn="ctr" defTabSz="914400" fontAlgn="auto">
              <a:spcBef>
                <a:spcPts val="0"/>
              </a:spcBef>
              <a:spcAft>
                <a:spcPts val="0"/>
              </a:spcAft>
              <a:buClr>
                <a:srgbClr val="000000"/>
              </a:buClr>
              <a:buFont typeface="Arial"/>
              <a:buNone/>
            </a:pPr>
            <a:endParaRPr sz="1400" kern="0">
              <a:solidFill>
                <a:srgbClr val="434343"/>
              </a:solidFill>
              <a:latin typeface="Fira Sans Extra Condensed Medium"/>
              <a:ea typeface="Fira Sans Extra Condensed Medium"/>
              <a:cs typeface="Fira Sans Extra Condensed Medium"/>
              <a:sym typeface="Fira Sans Extra Condensed Medium"/>
            </a:endParaRPr>
          </a:p>
        </p:txBody>
      </p:sp>
      <p:sp>
        <p:nvSpPr>
          <p:cNvPr id="63" name="Google Shape;798;p31">
            <a:extLst>
              <a:ext uri="{FF2B5EF4-FFF2-40B4-BE49-F238E27FC236}">
                <a16:creationId xmlns:a16="http://schemas.microsoft.com/office/drawing/2014/main" id="{A756664B-A46F-4432-A0A2-A4E6EB557E43}"/>
              </a:ext>
            </a:extLst>
          </p:cNvPr>
          <p:cNvSpPr/>
          <p:nvPr/>
        </p:nvSpPr>
        <p:spPr>
          <a:xfrm>
            <a:off x="1627507" y="2629883"/>
            <a:ext cx="1159827" cy="1157770"/>
          </a:xfrm>
          <a:custGeom>
            <a:avLst/>
            <a:gdLst/>
            <a:ahLst/>
            <a:cxnLst/>
            <a:rect l="l" t="t" r="r" b="b"/>
            <a:pathLst>
              <a:path w="49971" h="49877" extrusionOk="0">
                <a:moveTo>
                  <a:pt x="25040" y="0"/>
                </a:moveTo>
                <a:cubicBezTo>
                  <a:pt x="24976" y="0"/>
                  <a:pt x="24912" y="1"/>
                  <a:pt x="24849" y="1"/>
                </a:cubicBezTo>
                <a:cubicBezTo>
                  <a:pt x="11216" y="96"/>
                  <a:pt x="191" y="11122"/>
                  <a:pt x="95" y="24754"/>
                </a:cubicBezTo>
                <a:cubicBezTo>
                  <a:pt x="0" y="38673"/>
                  <a:pt x="11561" y="49876"/>
                  <a:pt x="25480" y="49876"/>
                </a:cubicBezTo>
                <a:lnTo>
                  <a:pt x="46256" y="49876"/>
                </a:lnTo>
                <a:cubicBezTo>
                  <a:pt x="48316" y="49876"/>
                  <a:pt x="49971" y="48209"/>
                  <a:pt x="49971" y="46162"/>
                </a:cubicBezTo>
                <a:lnTo>
                  <a:pt x="49971" y="25385"/>
                </a:lnTo>
                <a:cubicBezTo>
                  <a:pt x="49971" y="11531"/>
                  <a:pt x="38870" y="0"/>
                  <a:pt x="25040" y="0"/>
                </a:cubicBezTo>
                <a:close/>
              </a:path>
            </a:pathLst>
          </a:custGeom>
          <a:solidFill>
            <a:srgbClr val="FCBD24"/>
          </a:solidFill>
          <a:ln>
            <a:noFill/>
          </a:ln>
        </p:spPr>
        <p:txBody>
          <a:bodyPr spcFirstLastPara="1" wrap="square" lIns="91425" tIns="91425" rIns="91425" bIns="91425" anchor="ctr" anchorCtr="0">
            <a:noAutofit/>
          </a:bodyPr>
          <a:lstStyle/>
          <a:p>
            <a:pPr algn="ctr" defTabSz="914400" fontAlgn="auto">
              <a:spcBef>
                <a:spcPts val="0"/>
              </a:spcBef>
              <a:spcAft>
                <a:spcPts val="0"/>
              </a:spcAft>
              <a:buClr>
                <a:srgbClr val="000000"/>
              </a:buClr>
              <a:buFont typeface="Arial"/>
              <a:buNone/>
            </a:pPr>
            <a:r>
              <a:rPr lang="en-US" sz="1400" kern="0" dirty="0">
                <a:solidFill>
                  <a:srgbClr val="FFFFFF"/>
                </a:solidFill>
                <a:latin typeface="Fira Sans Extra Condensed Medium"/>
                <a:ea typeface="Fira Sans Extra Condensed Medium"/>
                <a:cs typeface="Fira Sans Extra Condensed Medium"/>
                <a:sym typeface="Fira Sans Extra Condensed Medium"/>
              </a:rPr>
              <a:t>Correlation</a:t>
            </a:r>
            <a:endParaRPr lang="en-US" sz="1400" kern="0" dirty="0">
              <a:solidFill>
                <a:srgbClr val="FFFFFF"/>
              </a:solidFill>
              <a:latin typeface="Arial"/>
              <a:cs typeface="Arial"/>
              <a:sym typeface="Arial"/>
            </a:endParaRPr>
          </a:p>
        </p:txBody>
      </p:sp>
      <p:sp>
        <p:nvSpPr>
          <p:cNvPr id="64" name="Google Shape;799;p31">
            <a:extLst>
              <a:ext uri="{FF2B5EF4-FFF2-40B4-BE49-F238E27FC236}">
                <a16:creationId xmlns:a16="http://schemas.microsoft.com/office/drawing/2014/main" id="{36FD8D37-EB1C-4D3B-AB9E-598229089342}"/>
              </a:ext>
            </a:extLst>
          </p:cNvPr>
          <p:cNvSpPr/>
          <p:nvPr/>
        </p:nvSpPr>
        <p:spPr>
          <a:xfrm>
            <a:off x="1627750" y="4360968"/>
            <a:ext cx="1159827" cy="1158048"/>
          </a:xfrm>
          <a:custGeom>
            <a:avLst/>
            <a:gdLst/>
            <a:ahLst/>
            <a:cxnLst/>
            <a:rect l="l" t="t" r="r" b="b"/>
            <a:pathLst>
              <a:path w="49971" h="49889" extrusionOk="0">
                <a:moveTo>
                  <a:pt x="25480" y="1"/>
                </a:moveTo>
                <a:cubicBezTo>
                  <a:pt x="11561" y="1"/>
                  <a:pt x="0" y="11216"/>
                  <a:pt x="95" y="25135"/>
                </a:cubicBezTo>
                <a:cubicBezTo>
                  <a:pt x="191" y="38767"/>
                  <a:pt x="11216" y="49793"/>
                  <a:pt x="24849" y="49888"/>
                </a:cubicBezTo>
                <a:cubicBezTo>
                  <a:pt x="24905" y="49888"/>
                  <a:pt x="24962" y="49888"/>
                  <a:pt x="25019" y="49888"/>
                </a:cubicBezTo>
                <a:cubicBezTo>
                  <a:pt x="38858" y="49888"/>
                  <a:pt x="49971" y="38365"/>
                  <a:pt x="49971" y="24504"/>
                </a:cubicBezTo>
                <a:lnTo>
                  <a:pt x="49971" y="3727"/>
                </a:lnTo>
                <a:cubicBezTo>
                  <a:pt x="49971" y="1668"/>
                  <a:pt x="48316" y="1"/>
                  <a:pt x="46256" y="1"/>
                </a:cubicBezTo>
                <a:close/>
              </a:path>
            </a:pathLst>
          </a:custGeom>
          <a:solidFill>
            <a:srgbClr val="5EB2FC"/>
          </a:solidFill>
          <a:ln>
            <a:noFill/>
          </a:ln>
        </p:spPr>
        <p:txBody>
          <a:bodyPr spcFirstLastPara="1" wrap="square" lIns="91425" tIns="91425" rIns="91425" bIns="91425" anchor="ctr" anchorCtr="0">
            <a:noAutofit/>
          </a:bodyPr>
          <a:lstStyle/>
          <a:p>
            <a:pPr algn="ctr" defTabSz="914400" fontAlgn="auto">
              <a:spcBef>
                <a:spcPts val="0"/>
              </a:spcBef>
              <a:spcAft>
                <a:spcPts val="0"/>
              </a:spcAft>
              <a:buClr>
                <a:srgbClr val="000000"/>
              </a:buClr>
              <a:buSzPts val="1100"/>
              <a:buFont typeface="Arial"/>
              <a:buNone/>
            </a:pPr>
            <a:r>
              <a:rPr lang="en" sz="1400" kern="0" dirty="0">
                <a:solidFill>
                  <a:srgbClr val="FFFFFF"/>
                </a:solidFill>
                <a:latin typeface="Fira Sans Extra Condensed Medium"/>
                <a:ea typeface="Fira Sans Extra Condensed Medium"/>
                <a:cs typeface="Fira Sans Extra Condensed Medium"/>
                <a:sym typeface="Fira Sans Extra Condensed Medium"/>
              </a:rPr>
              <a:t>Linear Regression</a:t>
            </a:r>
            <a:endParaRPr sz="1400" kern="0" dirty="0">
              <a:solidFill>
                <a:srgbClr val="FFFFFF"/>
              </a:solidFill>
              <a:latin typeface="Arial"/>
              <a:cs typeface="Arial"/>
              <a:sym typeface="Arial"/>
            </a:endParaRPr>
          </a:p>
        </p:txBody>
      </p:sp>
      <p:sp>
        <p:nvSpPr>
          <p:cNvPr id="66" name="Google Shape;801;p31">
            <a:extLst>
              <a:ext uri="{FF2B5EF4-FFF2-40B4-BE49-F238E27FC236}">
                <a16:creationId xmlns:a16="http://schemas.microsoft.com/office/drawing/2014/main" id="{CE3C4919-3E81-4C92-916A-1C3363CB56C8}"/>
              </a:ext>
            </a:extLst>
          </p:cNvPr>
          <p:cNvSpPr/>
          <p:nvPr/>
        </p:nvSpPr>
        <p:spPr>
          <a:xfrm>
            <a:off x="2252699" y="3216916"/>
            <a:ext cx="1629063" cy="1598018"/>
          </a:xfrm>
          <a:custGeom>
            <a:avLst/>
            <a:gdLst/>
            <a:ahLst/>
            <a:cxnLst/>
            <a:rect l="l" t="t" r="r" b="b"/>
            <a:pathLst>
              <a:path w="70188" h="68843" extrusionOk="0">
                <a:moveTo>
                  <a:pt x="35094" y="1"/>
                </a:moveTo>
                <a:cubicBezTo>
                  <a:pt x="33329" y="1"/>
                  <a:pt x="31564" y="674"/>
                  <a:pt x="30218" y="2019"/>
                </a:cubicBezTo>
                <a:lnTo>
                  <a:pt x="2691" y="29546"/>
                </a:lnTo>
                <a:cubicBezTo>
                  <a:pt x="0" y="32249"/>
                  <a:pt x="0" y="36607"/>
                  <a:pt x="2691" y="39297"/>
                </a:cubicBezTo>
                <a:lnTo>
                  <a:pt x="30218" y="66825"/>
                </a:lnTo>
                <a:cubicBezTo>
                  <a:pt x="31564" y="68170"/>
                  <a:pt x="33329" y="68843"/>
                  <a:pt x="35094" y="68843"/>
                </a:cubicBezTo>
                <a:cubicBezTo>
                  <a:pt x="36859" y="68843"/>
                  <a:pt x="38624" y="68170"/>
                  <a:pt x="39969" y="66825"/>
                </a:cubicBezTo>
                <a:lnTo>
                  <a:pt x="67497" y="39297"/>
                </a:lnTo>
                <a:cubicBezTo>
                  <a:pt x="70187" y="36607"/>
                  <a:pt x="70187" y="32249"/>
                  <a:pt x="67497" y="29546"/>
                </a:cubicBezTo>
                <a:lnTo>
                  <a:pt x="39969" y="2019"/>
                </a:lnTo>
                <a:cubicBezTo>
                  <a:pt x="38624" y="674"/>
                  <a:pt x="36859" y="1"/>
                  <a:pt x="35094" y="1"/>
                </a:cubicBezTo>
                <a:close/>
              </a:path>
            </a:pathLst>
          </a:custGeom>
          <a:solidFill>
            <a:srgbClr val="FFFFFF"/>
          </a:solidFill>
          <a:ln>
            <a:noFill/>
          </a:ln>
        </p:spPr>
        <p:txBody>
          <a:bodyPr spcFirstLastPara="1" wrap="square" lIns="91425" tIns="91425" rIns="91425" bIns="91425" anchor="ctr" anchorCtr="0">
            <a:noAutofit/>
          </a:bodyPr>
          <a:lstStyle/>
          <a:p>
            <a:pPr algn="ctr" defTabSz="914400" fontAlgn="auto">
              <a:spcBef>
                <a:spcPts val="0"/>
              </a:spcBef>
              <a:spcAft>
                <a:spcPts val="0"/>
              </a:spcAft>
              <a:buClr>
                <a:srgbClr val="000000"/>
              </a:buClr>
              <a:buFont typeface="Arial"/>
              <a:buNone/>
            </a:pPr>
            <a:r>
              <a:rPr lang="en" sz="2000" kern="0">
                <a:solidFill>
                  <a:srgbClr val="434343"/>
                </a:solidFill>
                <a:latin typeface="Fira Sans Extra Condensed Medium"/>
                <a:ea typeface="Fira Sans Extra Condensed Medium"/>
                <a:cs typeface="Fira Sans Extra Condensed Medium"/>
                <a:sym typeface="Fira Sans Extra Condensed Medium"/>
              </a:rPr>
              <a:t>MERCURY</a:t>
            </a:r>
            <a:endParaRPr sz="2000" kern="0">
              <a:solidFill>
                <a:srgbClr val="434343"/>
              </a:solidFill>
              <a:latin typeface="Fira Sans Extra Condensed Medium"/>
              <a:ea typeface="Fira Sans Extra Condensed Medium"/>
              <a:cs typeface="Fira Sans Extra Condensed Medium"/>
              <a:sym typeface="Fira Sans Extra Condensed Medium"/>
            </a:endParaRPr>
          </a:p>
        </p:txBody>
      </p:sp>
      <p:sp>
        <p:nvSpPr>
          <p:cNvPr id="67" name="Google Shape;802;p31">
            <a:extLst>
              <a:ext uri="{FF2B5EF4-FFF2-40B4-BE49-F238E27FC236}">
                <a16:creationId xmlns:a16="http://schemas.microsoft.com/office/drawing/2014/main" id="{3A115B47-903B-44CA-BF84-5664F7A4F804}"/>
              </a:ext>
            </a:extLst>
          </p:cNvPr>
          <p:cNvSpPr/>
          <p:nvPr/>
        </p:nvSpPr>
        <p:spPr>
          <a:xfrm>
            <a:off x="2915507" y="3555888"/>
            <a:ext cx="303447" cy="231916"/>
          </a:xfrm>
          <a:custGeom>
            <a:avLst/>
            <a:gdLst/>
            <a:ahLst/>
            <a:cxnLst/>
            <a:rect l="l" t="t" r="r" b="b"/>
            <a:pathLst>
              <a:path w="13074" h="9991" extrusionOk="0">
                <a:moveTo>
                  <a:pt x="2239" y="1299"/>
                </a:moveTo>
                <a:cubicBezTo>
                  <a:pt x="2453" y="2299"/>
                  <a:pt x="2870" y="3716"/>
                  <a:pt x="3727" y="4930"/>
                </a:cubicBezTo>
                <a:cubicBezTo>
                  <a:pt x="1893" y="4204"/>
                  <a:pt x="1203" y="2203"/>
                  <a:pt x="965" y="1299"/>
                </a:cubicBezTo>
                <a:close/>
                <a:moveTo>
                  <a:pt x="12109" y="1299"/>
                </a:moveTo>
                <a:cubicBezTo>
                  <a:pt x="11990" y="1751"/>
                  <a:pt x="11764" y="2465"/>
                  <a:pt x="11347" y="3156"/>
                </a:cubicBezTo>
                <a:cubicBezTo>
                  <a:pt x="10787" y="4061"/>
                  <a:pt x="10097" y="4668"/>
                  <a:pt x="9251" y="4966"/>
                </a:cubicBezTo>
                <a:cubicBezTo>
                  <a:pt x="10133" y="3751"/>
                  <a:pt x="10561" y="2299"/>
                  <a:pt x="10775" y="1299"/>
                </a:cubicBezTo>
                <a:close/>
                <a:moveTo>
                  <a:pt x="2048" y="1"/>
                </a:moveTo>
                <a:cubicBezTo>
                  <a:pt x="2048" y="1"/>
                  <a:pt x="2048" y="179"/>
                  <a:pt x="2096" y="477"/>
                </a:cubicBezTo>
                <a:lnTo>
                  <a:pt x="0" y="477"/>
                </a:lnTo>
                <a:lnTo>
                  <a:pt x="72" y="941"/>
                </a:lnTo>
                <a:cubicBezTo>
                  <a:pt x="84" y="989"/>
                  <a:pt x="798" y="5585"/>
                  <a:pt x="4656" y="5978"/>
                </a:cubicBezTo>
                <a:cubicBezTo>
                  <a:pt x="4977" y="6275"/>
                  <a:pt x="5334" y="6537"/>
                  <a:pt x="5739" y="6752"/>
                </a:cubicBezTo>
                <a:cubicBezTo>
                  <a:pt x="5751" y="6752"/>
                  <a:pt x="5775" y="6764"/>
                  <a:pt x="5787" y="6775"/>
                </a:cubicBezTo>
                <a:lnTo>
                  <a:pt x="5787" y="8692"/>
                </a:lnTo>
                <a:lnTo>
                  <a:pt x="3846" y="8692"/>
                </a:lnTo>
                <a:lnTo>
                  <a:pt x="3215" y="9990"/>
                </a:lnTo>
                <a:lnTo>
                  <a:pt x="10144" y="9990"/>
                </a:lnTo>
                <a:lnTo>
                  <a:pt x="9525" y="8692"/>
                </a:lnTo>
                <a:lnTo>
                  <a:pt x="7180" y="8692"/>
                </a:lnTo>
                <a:lnTo>
                  <a:pt x="7180" y="6787"/>
                </a:lnTo>
                <a:cubicBezTo>
                  <a:pt x="7204" y="6775"/>
                  <a:pt x="7239" y="6764"/>
                  <a:pt x="7275" y="6752"/>
                </a:cubicBezTo>
                <a:cubicBezTo>
                  <a:pt x="7668" y="6537"/>
                  <a:pt x="8025" y="6275"/>
                  <a:pt x="8347" y="5990"/>
                </a:cubicBezTo>
                <a:cubicBezTo>
                  <a:pt x="12276" y="5656"/>
                  <a:pt x="13002" y="1001"/>
                  <a:pt x="13002" y="941"/>
                </a:cubicBezTo>
                <a:lnTo>
                  <a:pt x="13073" y="477"/>
                </a:lnTo>
                <a:lnTo>
                  <a:pt x="10918" y="477"/>
                </a:lnTo>
                <a:cubicBezTo>
                  <a:pt x="10954" y="179"/>
                  <a:pt x="10966" y="1"/>
                  <a:pt x="10966" y="1"/>
                </a:cubicBezTo>
                <a:close/>
              </a:path>
            </a:pathLst>
          </a:custGeom>
          <a:solidFill>
            <a:srgbClr val="434343"/>
          </a:solidFill>
          <a:ln>
            <a:noFill/>
          </a:ln>
        </p:spPr>
        <p:txBody>
          <a:bodyPr spcFirstLastPara="1" wrap="square" lIns="91425" tIns="91425" rIns="91425" bIns="91425" anchor="ctr" anchorCtr="0">
            <a:noAutofit/>
          </a:bodyPr>
          <a:lstStyle/>
          <a:p>
            <a:pPr defTabSz="914400" fontAlgn="auto">
              <a:spcBef>
                <a:spcPts val="0"/>
              </a:spcBef>
              <a:spcAft>
                <a:spcPts val="0"/>
              </a:spcAft>
              <a:buClr>
                <a:srgbClr val="000000"/>
              </a:buClr>
              <a:buFont typeface="Arial"/>
              <a:buNone/>
            </a:pPr>
            <a:endParaRPr sz="1400" kern="0">
              <a:solidFill>
                <a:srgbClr val="000000"/>
              </a:solidFill>
              <a:latin typeface="Arial"/>
              <a:cs typeface="Arial"/>
              <a:sym typeface="Arial"/>
            </a:endParaRPr>
          </a:p>
        </p:txBody>
      </p:sp>
      <p:grpSp>
        <p:nvGrpSpPr>
          <p:cNvPr id="68" name="Google Shape;803;p31">
            <a:extLst>
              <a:ext uri="{FF2B5EF4-FFF2-40B4-BE49-F238E27FC236}">
                <a16:creationId xmlns:a16="http://schemas.microsoft.com/office/drawing/2014/main" id="{D40D774E-17A8-4677-B9F9-AE3B91AC4F1A}"/>
              </a:ext>
            </a:extLst>
          </p:cNvPr>
          <p:cNvGrpSpPr/>
          <p:nvPr/>
        </p:nvGrpSpPr>
        <p:grpSpPr>
          <a:xfrm>
            <a:off x="5715000" y="2155225"/>
            <a:ext cx="2328600" cy="784362"/>
            <a:chOff x="5500850" y="703650"/>
            <a:chExt cx="2328600" cy="784362"/>
          </a:xfrm>
        </p:grpSpPr>
        <p:sp>
          <p:nvSpPr>
            <p:cNvPr id="69" name="Google Shape;804;p31">
              <a:extLst>
                <a:ext uri="{FF2B5EF4-FFF2-40B4-BE49-F238E27FC236}">
                  <a16:creationId xmlns:a16="http://schemas.microsoft.com/office/drawing/2014/main" id="{32E91FD5-3957-45D2-847E-FFDEFB222608}"/>
                </a:ext>
              </a:extLst>
            </p:cNvPr>
            <p:cNvSpPr txBox="1"/>
            <p:nvPr/>
          </p:nvSpPr>
          <p:spPr>
            <a:xfrm>
              <a:off x="5500850" y="955212"/>
              <a:ext cx="2328600" cy="532800"/>
            </a:xfrm>
            <a:prstGeom prst="rect">
              <a:avLst/>
            </a:prstGeom>
            <a:noFill/>
            <a:ln>
              <a:noFill/>
            </a:ln>
          </p:spPr>
          <p:txBody>
            <a:bodyPr spcFirstLastPara="1" wrap="square" lIns="91425" tIns="91425" rIns="91425" bIns="91425" anchor="t" anchorCtr="0">
              <a:noAutofit/>
            </a:bodyPr>
            <a:lstStyle/>
            <a:p>
              <a:pPr>
                <a:buClr>
                  <a:srgbClr val="000000"/>
                </a:buClr>
              </a:pPr>
              <a:r>
                <a:rPr lang="en-US" sz="1200" kern="0" dirty="0">
                  <a:solidFill>
                    <a:srgbClr val="434343"/>
                  </a:solidFill>
                  <a:latin typeface="Roboto"/>
                  <a:ea typeface="Roboto"/>
                  <a:cs typeface="Roboto"/>
                  <a:sym typeface="Roboto"/>
                </a:rPr>
                <a:t>Study the strength of relationships between variables</a:t>
              </a:r>
            </a:p>
          </p:txBody>
        </p:sp>
        <p:sp>
          <p:nvSpPr>
            <p:cNvPr id="70" name="Google Shape;805;p31">
              <a:extLst>
                <a:ext uri="{FF2B5EF4-FFF2-40B4-BE49-F238E27FC236}">
                  <a16:creationId xmlns:a16="http://schemas.microsoft.com/office/drawing/2014/main" id="{B8359954-1D3B-48E0-A6B0-206512777800}"/>
                </a:ext>
              </a:extLst>
            </p:cNvPr>
            <p:cNvSpPr/>
            <p:nvPr/>
          </p:nvSpPr>
          <p:spPr>
            <a:xfrm>
              <a:off x="5604024" y="703650"/>
              <a:ext cx="2106625" cy="251562"/>
            </a:xfrm>
            <a:prstGeom prst="roundRect">
              <a:avLst>
                <a:gd name="adj" fmla="val 50000"/>
              </a:avLst>
            </a:prstGeom>
            <a:solidFill>
              <a:srgbClr val="FCBD24"/>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100"/>
                <a:buFont typeface="Arial"/>
                <a:buNone/>
                <a:tabLst/>
                <a:defRPr/>
              </a:pPr>
              <a:r>
                <a:rPr kumimoji="0" lang="en" sz="1400" b="0" i="0" u="none" strike="noStrike" kern="0" cap="none" spc="0" normalizeH="0" baseline="0" noProof="0" dirty="0">
                  <a:ln>
                    <a:noFill/>
                  </a:ln>
                  <a:solidFill>
                    <a:srgbClr val="FFFFFF"/>
                  </a:solidFill>
                  <a:effectLst/>
                  <a:uLnTx/>
                  <a:uFillTx/>
                  <a:latin typeface="Fira Sans Extra Condensed Medium"/>
                  <a:ea typeface="Fira Sans Extra Condensed Medium"/>
                  <a:cs typeface="Fira Sans Extra Condensed Medium"/>
                  <a:sym typeface="Fira Sans Extra Condensed Medium"/>
                </a:rPr>
                <a:t>Correlation</a:t>
              </a:r>
              <a:endParaRPr kumimoji="0" sz="1400" b="0" i="0" u="none" strike="noStrike" kern="0" cap="none" spc="0" normalizeH="0" baseline="0" noProof="0" dirty="0">
                <a:ln>
                  <a:noFill/>
                </a:ln>
                <a:solidFill>
                  <a:srgbClr val="FFFFFF"/>
                </a:solidFill>
                <a:effectLst/>
                <a:uLnTx/>
                <a:uFillTx/>
                <a:latin typeface="Arial"/>
                <a:cs typeface="Arial"/>
                <a:sym typeface="Arial"/>
              </a:endParaRPr>
            </a:p>
          </p:txBody>
        </p:sp>
      </p:grpSp>
      <p:grpSp>
        <p:nvGrpSpPr>
          <p:cNvPr id="71" name="Google Shape;806;p31">
            <a:extLst>
              <a:ext uri="{FF2B5EF4-FFF2-40B4-BE49-F238E27FC236}">
                <a16:creationId xmlns:a16="http://schemas.microsoft.com/office/drawing/2014/main" id="{AB3EE1A5-3249-46DF-B045-B89681E2164A}"/>
              </a:ext>
            </a:extLst>
          </p:cNvPr>
          <p:cNvGrpSpPr/>
          <p:nvPr/>
        </p:nvGrpSpPr>
        <p:grpSpPr>
          <a:xfrm>
            <a:off x="5715000" y="3138616"/>
            <a:ext cx="2590800" cy="784362"/>
            <a:chOff x="5500850" y="1655600"/>
            <a:chExt cx="2590800" cy="784362"/>
          </a:xfrm>
        </p:grpSpPr>
        <p:sp>
          <p:nvSpPr>
            <p:cNvPr id="72" name="Google Shape;807;p31">
              <a:extLst>
                <a:ext uri="{FF2B5EF4-FFF2-40B4-BE49-F238E27FC236}">
                  <a16:creationId xmlns:a16="http://schemas.microsoft.com/office/drawing/2014/main" id="{AFA4F92C-1F18-4D5F-AD72-60BCE3904E43}"/>
                </a:ext>
              </a:extLst>
            </p:cNvPr>
            <p:cNvSpPr txBox="1"/>
            <p:nvPr/>
          </p:nvSpPr>
          <p:spPr>
            <a:xfrm>
              <a:off x="5500850" y="1907162"/>
              <a:ext cx="2590800" cy="532800"/>
            </a:xfrm>
            <a:prstGeom prst="rect">
              <a:avLst/>
            </a:prstGeom>
            <a:noFill/>
            <a:ln>
              <a:noFill/>
            </a:ln>
          </p:spPr>
          <p:txBody>
            <a:bodyPr spcFirstLastPara="1" wrap="square" lIns="91425" tIns="91425" rIns="91425" bIns="91425" anchor="t" anchorCtr="0">
              <a:noAutofit/>
            </a:bodyPr>
            <a:lstStyle/>
            <a:p>
              <a:pPr>
                <a:buClr>
                  <a:srgbClr val="000000"/>
                </a:buClr>
              </a:pPr>
              <a:r>
                <a:rPr lang="en-US" sz="1200" kern="0" dirty="0">
                  <a:solidFill>
                    <a:srgbClr val="434343"/>
                  </a:solidFill>
                  <a:latin typeface="Roboto"/>
                  <a:ea typeface="Roboto"/>
                  <a:cs typeface="Roboto"/>
                  <a:sym typeface="Roboto"/>
                </a:rPr>
                <a:t>Selection of statistically significant features for predictive modeling</a:t>
              </a:r>
            </a:p>
          </p:txBody>
        </p:sp>
        <p:sp>
          <p:nvSpPr>
            <p:cNvPr id="73" name="Google Shape;808;p31">
              <a:extLst>
                <a:ext uri="{FF2B5EF4-FFF2-40B4-BE49-F238E27FC236}">
                  <a16:creationId xmlns:a16="http://schemas.microsoft.com/office/drawing/2014/main" id="{01F74102-A45B-4031-8877-72C958341F82}"/>
                </a:ext>
              </a:extLst>
            </p:cNvPr>
            <p:cNvSpPr/>
            <p:nvPr/>
          </p:nvSpPr>
          <p:spPr>
            <a:xfrm>
              <a:off x="5604025" y="1655600"/>
              <a:ext cx="2106624" cy="226558"/>
            </a:xfrm>
            <a:prstGeom prst="roundRect">
              <a:avLst>
                <a:gd name="adj" fmla="val 50000"/>
              </a:avLst>
            </a:prstGeom>
            <a:solidFill>
              <a:srgbClr val="69E781"/>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dirty="0">
                  <a:ln>
                    <a:noFill/>
                  </a:ln>
                  <a:solidFill>
                    <a:srgbClr val="FFFFFF"/>
                  </a:solidFill>
                  <a:effectLst/>
                  <a:uLnTx/>
                  <a:uFillTx/>
                  <a:latin typeface="Fira Sans Extra Condensed Medium"/>
                  <a:ea typeface="Fira Sans Extra Condensed Medium"/>
                  <a:cs typeface="Fira Sans Extra Condensed Medium"/>
                  <a:sym typeface="Fira Sans Extra Condensed Medium"/>
                </a:rPr>
                <a:t>Stepwise Regression</a:t>
              </a:r>
              <a:endParaRPr kumimoji="0" sz="1400" b="0" i="0" u="none" strike="noStrike" kern="0" cap="none" spc="0" normalizeH="0" baseline="0" noProof="0" dirty="0">
                <a:ln>
                  <a:noFill/>
                </a:ln>
                <a:solidFill>
                  <a:srgbClr val="FFFFFF"/>
                </a:solidFill>
                <a:effectLst/>
                <a:uLnTx/>
                <a:uFillTx/>
                <a:latin typeface="Arial"/>
                <a:cs typeface="Arial"/>
                <a:sym typeface="Arial"/>
              </a:endParaRPr>
            </a:p>
          </p:txBody>
        </p:sp>
      </p:grpSp>
      <p:grpSp>
        <p:nvGrpSpPr>
          <p:cNvPr id="74" name="Google Shape;809;p31">
            <a:extLst>
              <a:ext uri="{FF2B5EF4-FFF2-40B4-BE49-F238E27FC236}">
                <a16:creationId xmlns:a16="http://schemas.microsoft.com/office/drawing/2014/main" id="{888F3596-C3AF-402D-BF36-93F70C7CEC27}"/>
              </a:ext>
            </a:extLst>
          </p:cNvPr>
          <p:cNvGrpSpPr/>
          <p:nvPr/>
        </p:nvGrpSpPr>
        <p:grpSpPr>
          <a:xfrm>
            <a:off x="5715000" y="4122008"/>
            <a:ext cx="2590800" cy="784362"/>
            <a:chOff x="5500850" y="2564550"/>
            <a:chExt cx="2590800" cy="784362"/>
          </a:xfrm>
        </p:grpSpPr>
        <p:sp>
          <p:nvSpPr>
            <p:cNvPr id="75" name="Google Shape;810;p31">
              <a:extLst>
                <a:ext uri="{FF2B5EF4-FFF2-40B4-BE49-F238E27FC236}">
                  <a16:creationId xmlns:a16="http://schemas.microsoft.com/office/drawing/2014/main" id="{99464CB3-A9E3-4D0C-97F5-B6F316ED876D}"/>
                </a:ext>
              </a:extLst>
            </p:cNvPr>
            <p:cNvSpPr txBox="1"/>
            <p:nvPr/>
          </p:nvSpPr>
          <p:spPr>
            <a:xfrm>
              <a:off x="5500850" y="2816112"/>
              <a:ext cx="2590800" cy="532800"/>
            </a:xfrm>
            <a:prstGeom prst="rect">
              <a:avLst/>
            </a:prstGeom>
            <a:noFill/>
            <a:ln>
              <a:noFill/>
            </a:ln>
          </p:spPr>
          <p:txBody>
            <a:bodyPr spcFirstLastPara="1" wrap="square" lIns="91425" tIns="91425" rIns="91425" bIns="91425" anchor="t" anchorCtr="0">
              <a:noAutofit/>
            </a:bodyPr>
            <a:lstStyle/>
            <a:p>
              <a:pPr>
                <a:buClr>
                  <a:srgbClr val="000000"/>
                </a:buClr>
              </a:pPr>
              <a:r>
                <a:rPr lang="en-US" sz="1200" kern="0" dirty="0">
                  <a:solidFill>
                    <a:srgbClr val="434343"/>
                  </a:solidFill>
                  <a:latin typeface="Roboto"/>
                  <a:ea typeface="Roboto"/>
                  <a:cs typeface="Roboto"/>
                  <a:sym typeface="Roboto"/>
                </a:rPr>
                <a:t>Reduces model complexity and prevents over-fitting of the model</a:t>
              </a:r>
            </a:p>
          </p:txBody>
        </p:sp>
        <p:sp>
          <p:nvSpPr>
            <p:cNvPr id="76" name="Google Shape;811;p31">
              <a:extLst>
                <a:ext uri="{FF2B5EF4-FFF2-40B4-BE49-F238E27FC236}">
                  <a16:creationId xmlns:a16="http://schemas.microsoft.com/office/drawing/2014/main" id="{8C9D1163-E34A-4C0E-A44C-AA5827E184EF}"/>
                </a:ext>
              </a:extLst>
            </p:cNvPr>
            <p:cNvSpPr/>
            <p:nvPr/>
          </p:nvSpPr>
          <p:spPr>
            <a:xfrm>
              <a:off x="5604025" y="2564550"/>
              <a:ext cx="2106624" cy="238960"/>
            </a:xfrm>
            <a:prstGeom prst="roundRect">
              <a:avLst>
                <a:gd name="adj" fmla="val 50000"/>
              </a:avLst>
            </a:prstGeom>
            <a:solidFill>
              <a:srgbClr val="EC3A3B"/>
            </a:solidFill>
            <a:ln>
              <a:noFill/>
            </a:ln>
          </p:spPr>
          <p:txBody>
            <a:bodyPr spcFirstLastPara="1" wrap="square" lIns="91425" tIns="91425" rIns="91425" bIns="91425" anchor="ctr" anchorCtr="0">
              <a:noAutofit/>
            </a:bodyPr>
            <a:lstStyle/>
            <a:p>
              <a:pPr algn="ctr" defTabSz="914400" fontAlgn="auto">
                <a:spcBef>
                  <a:spcPts val="0"/>
                </a:spcBef>
                <a:spcAft>
                  <a:spcPts val="0"/>
                </a:spcAft>
                <a:buClr>
                  <a:srgbClr val="000000"/>
                </a:buClr>
                <a:buFont typeface="Arial"/>
                <a:buNone/>
              </a:pPr>
              <a:r>
                <a:rPr lang="en" sz="1400" kern="0" dirty="0">
                  <a:solidFill>
                    <a:srgbClr val="FFFFFF"/>
                  </a:solidFill>
                  <a:latin typeface="Fira Sans Extra Condensed Medium"/>
                  <a:ea typeface="Fira Sans Extra Condensed Medium"/>
                  <a:cs typeface="Fira Sans Extra Condensed Medium"/>
                  <a:sym typeface="Fira Sans Extra Condensed Medium"/>
                </a:rPr>
                <a:t>Lasso Regularization</a:t>
              </a:r>
              <a:endParaRPr sz="1400" kern="0" dirty="0">
                <a:solidFill>
                  <a:srgbClr val="FFFFFF"/>
                </a:solidFill>
                <a:latin typeface="Arial"/>
                <a:cs typeface="Arial"/>
                <a:sym typeface="Arial"/>
              </a:endParaRPr>
            </a:p>
          </p:txBody>
        </p:sp>
      </p:grpSp>
      <p:grpSp>
        <p:nvGrpSpPr>
          <p:cNvPr id="77" name="Google Shape;812;p31">
            <a:extLst>
              <a:ext uri="{FF2B5EF4-FFF2-40B4-BE49-F238E27FC236}">
                <a16:creationId xmlns:a16="http://schemas.microsoft.com/office/drawing/2014/main" id="{9002B792-DF0D-4BF0-9990-D392752E4AC9}"/>
              </a:ext>
            </a:extLst>
          </p:cNvPr>
          <p:cNvGrpSpPr/>
          <p:nvPr/>
        </p:nvGrpSpPr>
        <p:grpSpPr>
          <a:xfrm>
            <a:off x="5715000" y="5105400"/>
            <a:ext cx="2590800" cy="784362"/>
            <a:chOff x="5500850" y="3501425"/>
            <a:chExt cx="2590800" cy="784362"/>
          </a:xfrm>
        </p:grpSpPr>
        <p:sp>
          <p:nvSpPr>
            <p:cNvPr id="78" name="Google Shape;813;p31">
              <a:extLst>
                <a:ext uri="{FF2B5EF4-FFF2-40B4-BE49-F238E27FC236}">
                  <a16:creationId xmlns:a16="http://schemas.microsoft.com/office/drawing/2014/main" id="{107026E7-FF43-4517-ABC2-29F81BD8EEC6}"/>
                </a:ext>
              </a:extLst>
            </p:cNvPr>
            <p:cNvSpPr txBox="1"/>
            <p:nvPr/>
          </p:nvSpPr>
          <p:spPr>
            <a:xfrm>
              <a:off x="5500850" y="3752987"/>
              <a:ext cx="2590800" cy="532800"/>
            </a:xfrm>
            <a:prstGeom prst="rect">
              <a:avLst/>
            </a:prstGeom>
            <a:noFill/>
            <a:ln>
              <a:noFill/>
            </a:ln>
          </p:spPr>
          <p:txBody>
            <a:bodyPr spcFirstLastPara="1" wrap="square" lIns="91425" tIns="91425" rIns="91425" bIns="91425" anchor="t" anchorCtr="0">
              <a:noAutofit/>
            </a:bodyPr>
            <a:lstStyle/>
            <a:p>
              <a:pPr>
                <a:buClr>
                  <a:srgbClr val="000000"/>
                </a:buClr>
              </a:pPr>
              <a:r>
                <a:rPr lang="en-US" sz="1200" kern="0" dirty="0">
                  <a:solidFill>
                    <a:srgbClr val="434343"/>
                  </a:solidFill>
                  <a:latin typeface="Roboto"/>
                  <a:ea typeface="Roboto"/>
                  <a:cs typeface="Roboto"/>
                  <a:sym typeface="Roboto"/>
                </a:rPr>
                <a:t>Linear modeling technique of a scalar outcome variable with one or more exploratory variables</a:t>
              </a:r>
            </a:p>
          </p:txBody>
        </p:sp>
        <p:sp>
          <p:nvSpPr>
            <p:cNvPr id="79" name="Google Shape;814;p31">
              <a:extLst>
                <a:ext uri="{FF2B5EF4-FFF2-40B4-BE49-F238E27FC236}">
                  <a16:creationId xmlns:a16="http://schemas.microsoft.com/office/drawing/2014/main" id="{7879EEC4-8500-4B93-B9C6-F332217E732C}"/>
                </a:ext>
              </a:extLst>
            </p:cNvPr>
            <p:cNvSpPr/>
            <p:nvPr/>
          </p:nvSpPr>
          <p:spPr>
            <a:xfrm>
              <a:off x="5604025" y="3501425"/>
              <a:ext cx="2106624" cy="251562"/>
            </a:xfrm>
            <a:prstGeom prst="roundRect">
              <a:avLst>
                <a:gd name="adj" fmla="val 50000"/>
              </a:avLst>
            </a:prstGeom>
            <a:solidFill>
              <a:srgbClr val="5EB2FC"/>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dirty="0">
                  <a:ln>
                    <a:noFill/>
                  </a:ln>
                  <a:solidFill>
                    <a:srgbClr val="FFFFFF"/>
                  </a:solidFill>
                  <a:effectLst/>
                  <a:uLnTx/>
                  <a:uFillTx/>
                  <a:latin typeface="Fira Sans Extra Condensed Medium"/>
                  <a:ea typeface="Fira Sans Extra Condensed Medium"/>
                  <a:cs typeface="Fira Sans Extra Condensed Medium"/>
                  <a:sym typeface="Fira Sans Extra Condensed Medium"/>
                </a:rPr>
                <a:t>Linear Regression</a:t>
              </a:r>
              <a:endParaRPr kumimoji="0" sz="1400" b="0" i="0" u="none" strike="noStrike" kern="0" cap="none" spc="0" normalizeH="0" baseline="0" noProof="0" dirty="0">
                <a:ln>
                  <a:noFill/>
                </a:ln>
                <a:solidFill>
                  <a:srgbClr val="FFFFFF"/>
                </a:solidFill>
                <a:effectLst/>
                <a:uLnTx/>
                <a:uFillTx/>
                <a:latin typeface="Arial"/>
                <a:cs typeface="Arial"/>
                <a:sym typeface="Arial"/>
              </a:endParaRPr>
            </a:p>
          </p:txBody>
        </p:sp>
      </p:grpSp>
      <p:sp>
        <p:nvSpPr>
          <p:cNvPr id="80" name="Google Shape;815;p31">
            <a:extLst>
              <a:ext uri="{FF2B5EF4-FFF2-40B4-BE49-F238E27FC236}">
                <a16:creationId xmlns:a16="http://schemas.microsoft.com/office/drawing/2014/main" id="{339D7AB3-3241-4084-949F-C0E5747DCBAD}"/>
              </a:ext>
            </a:extLst>
          </p:cNvPr>
          <p:cNvSpPr txBox="1">
            <a:spLocks/>
          </p:cNvSpPr>
          <p:nvPr/>
        </p:nvSpPr>
        <p:spPr>
          <a:xfrm>
            <a:off x="663848" y="1500000"/>
            <a:ext cx="8028156" cy="48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pPr marL="0" marR="0" lvl="0" indent="0" algn="l" defTabSz="914400" rtl="0" eaLnBrk="1" fontAlgn="auto" latinLnBrk="0" hangingPunct="1">
              <a:lnSpc>
                <a:spcPct val="100000"/>
              </a:lnSpc>
              <a:spcBef>
                <a:spcPts val="0"/>
              </a:spcBef>
              <a:spcAft>
                <a:spcPts val="0"/>
              </a:spcAft>
              <a:buClr>
                <a:srgbClr val="000000"/>
              </a:buClr>
              <a:buSzPts val="2800"/>
              <a:buFont typeface="Fira Sans Extra Condensed SemiBold"/>
              <a:buNone/>
              <a:tabLst/>
              <a:defRPr/>
            </a:pPr>
            <a:r>
              <a:rPr kumimoji="0" lang="en-US" sz="1600" b="1" i="0" u="none" strike="noStrike" kern="0" cap="none" spc="0" normalizeH="0" baseline="0" noProof="0" dirty="0">
                <a:ln>
                  <a:noFill/>
                </a:ln>
                <a:solidFill>
                  <a:srgbClr val="000000"/>
                </a:solidFill>
                <a:effectLst/>
                <a:uLnTx/>
                <a:uFillTx/>
                <a:latin typeface="+mn-lt"/>
                <a:sym typeface="Fira Sans Extra Condensed SemiBold"/>
              </a:rPr>
              <a:t>Different analytical methods were used for feature selection and building statistical</a:t>
            </a:r>
            <a:r>
              <a:rPr lang="en-US" sz="1600" b="1" kern="0" dirty="0">
                <a:solidFill>
                  <a:srgbClr val="000000"/>
                </a:solidFill>
                <a:latin typeface="+mn-lt"/>
              </a:rPr>
              <a:t> models</a:t>
            </a:r>
            <a:endParaRPr kumimoji="0" lang="en-US" sz="1600" b="1" i="0" u="none" strike="noStrike" kern="0" cap="none" spc="0" normalizeH="0" baseline="0" noProof="0" dirty="0">
              <a:ln>
                <a:noFill/>
              </a:ln>
              <a:solidFill>
                <a:srgbClr val="000000"/>
              </a:solidFill>
              <a:effectLst/>
              <a:uLnTx/>
              <a:uFillTx/>
              <a:latin typeface="+mn-lt"/>
              <a:sym typeface="Fira Sans Extra Condensed SemiBold"/>
            </a:endParaRPr>
          </a:p>
        </p:txBody>
      </p:sp>
      <p:pic>
        <p:nvPicPr>
          <p:cNvPr id="81" name="Picture 80" descr="Icon&#10;&#10;Description automatically generated">
            <a:extLst>
              <a:ext uri="{FF2B5EF4-FFF2-40B4-BE49-F238E27FC236}">
                <a16:creationId xmlns:a16="http://schemas.microsoft.com/office/drawing/2014/main" id="{1F1330B5-428F-4A86-9A70-F302830C2D3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21333" y1="48000" x2="24444" y2="54667"/>
                        <a14:foregroundMark x1="75556" y1="48000" x2="76889" y2="52889"/>
                      </a14:backgroundRemoval>
                    </a14:imgEffect>
                  </a14:imgLayer>
                </a14:imgProps>
              </a:ext>
            </a:extLst>
          </a:blip>
          <a:stretch>
            <a:fillRect/>
          </a:stretch>
        </p:blipFill>
        <p:spPr>
          <a:xfrm>
            <a:off x="2795214" y="2438400"/>
            <a:ext cx="532800" cy="532800"/>
          </a:xfrm>
          <a:prstGeom prst="rect">
            <a:avLst/>
          </a:prstGeom>
        </p:spPr>
      </p:pic>
      <p:pic>
        <p:nvPicPr>
          <p:cNvPr id="85" name="Picture 84" descr="Shape, icon&#10;&#10;Description automatically generated">
            <a:extLst>
              <a:ext uri="{FF2B5EF4-FFF2-40B4-BE49-F238E27FC236}">
                <a16:creationId xmlns:a16="http://schemas.microsoft.com/office/drawing/2014/main" id="{38A0C15F-787B-4FBA-AFAC-CD8236E90DAE}"/>
              </a:ext>
            </a:extLst>
          </p:cNvPr>
          <p:cNvPicPr>
            <a:picLocks noChangeAspect="1"/>
          </p:cNvPicPr>
          <p:nvPr/>
        </p:nvPicPr>
        <p:blipFill>
          <a:blip r:embed="rId4"/>
          <a:stretch>
            <a:fillRect/>
          </a:stretch>
        </p:blipFill>
        <p:spPr>
          <a:xfrm>
            <a:off x="1762488" y="3886200"/>
            <a:ext cx="218712" cy="218712"/>
          </a:xfrm>
          <a:prstGeom prst="rect">
            <a:avLst/>
          </a:prstGeom>
        </p:spPr>
      </p:pic>
      <p:pic>
        <p:nvPicPr>
          <p:cNvPr id="87" name="Picture 86" descr="Icon&#10;&#10;Description automatically generated">
            <a:extLst>
              <a:ext uri="{FF2B5EF4-FFF2-40B4-BE49-F238E27FC236}">
                <a16:creationId xmlns:a16="http://schemas.microsoft.com/office/drawing/2014/main" id="{DC255EAA-89C4-4919-98F5-647ADF24E408}"/>
              </a:ext>
            </a:extLst>
          </p:cNvPr>
          <p:cNvPicPr>
            <a:picLocks noChangeAspect="1"/>
          </p:cNvPicPr>
          <p:nvPr/>
        </p:nvPicPr>
        <p:blipFill>
          <a:blip r:embed="rId5"/>
          <a:stretch>
            <a:fillRect/>
          </a:stretch>
        </p:blipFill>
        <p:spPr>
          <a:xfrm>
            <a:off x="2895601" y="4992218"/>
            <a:ext cx="323354" cy="320227"/>
          </a:xfrm>
          <a:prstGeom prst="rect">
            <a:avLst/>
          </a:prstGeom>
        </p:spPr>
      </p:pic>
    </p:spTree>
    <p:extLst>
      <p:ext uri="{BB962C8B-B14F-4D97-AF65-F5344CB8AC3E}">
        <p14:creationId xmlns:p14="http://schemas.microsoft.com/office/powerpoint/2010/main" val="51846391"/>
      </p:ext>
    </p:extLst>
  </p:cSld>
  <p:clrMapOvr>
    <a:masterClrMapping/>
  </p:clrMapOvr>
</p:sld>
</file>

<file path=ppt/theme/theme1.xml><?xml version="1.0" encoding="utf-8"?>
<a:theme xmlns:a="http://schemas.openxmlformats.org/drawingml/2006/main" name="powerpoint_newNE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{307CA693-497D-4345-97B8-CE62FB79B4AF}tf16401378</Template>
  <TotalTime>24334</TotalTime>
  <Words>564</Words>
  <Application>Microsoft Office PowerPoint</Application>
  <PresentationFormat>On-screen Show (4:3)</PresentationFormat>
  <Paragraphs>77</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Calibri</vt:lpstr>
      <vt:lpstr>Fira Sans Extra Condensed Medium</vt:lpstr>
      <vt:lpstr>Fira Sans Extra Condensed SemiBold</vt:lpstr>
      <vt:lpstr>Helvetica</vt:lpstr>
      <vt:lpstr>Helvetica CE</vt:lpstr>
      <vt:lpstr>ITC New Baskerville Roman</vt:lpstr>
      <vt:lpstr>Roboto</vt:lpstr>
      <vt:lpstr>Times New Roman</vt:lpstr>
      <vt:lpstr>Wingdings</vt:lpstr>
      <vt:lpstr>powerpoint_newNEU</vt:lpstr>
      <vt:lpstr>ALY 6015 - 21454 Intermediate Analytics  Presidential Election Analysis</vt:lpstr>
      <vt:lpstr>Contents</vt:lpstr>
      <vt:lpstr>Overview</vt:lpstr>
      <vt:lpstr>Scope of the project</vt:lpstr>
      <vt:lpstr>Exploratory Data Analysis</vt:lpstr>
      <vt:lpstr>Exploratory Data Analysis</vt:lpstr>
      <vt:lpstr>Exploratory Data Analysis Plot 1</vt:lpstr>
      <vt:lpstr>Exploratory Data Analysis Plot 2</vt:lpstr>
      <vt:lpstr>Analytical Methods</vt:lpstr>
      <vt:lpstr>Correlation</vt:lpstr>
      <vt:lpstr>Stepwise and Linear Regression</vt:lpstr>
      <vt:lpstr>Lasso Regularization</vt:lpstr>
      <vt:lpstr>Recommendation</vt:lpstr>
      <vt:lpstr>Further Improvements</vt:lpstr>
      <vt:lpstr>PowerPoint Presentation</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m.lyons</dc:creator>
  <cp:lastModifiedBy>Akash Raj</cp:lastModifiedBy>
  <cp:revision>206</cp:revision>
  <dcterms:created xsi:type="dcterms:W3CDTF">2010-04-13T14:21:50Z</dcterms:created>
  <dcterms:modified xsi:type="dcterms:W3CDTF">2022-03-29T07:33:35Z</dcterms:modified>
</cp:coreProperties>
</file>