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8"/>
  </p:notesMasterIdLst>
  <p:sldIdLst>
    <p:sldId id="257" r:id="rId2"/>
    <p:sldId id="276" r:id="rId3"/>
    <p:sldId id="281" r:id="rId4"/>
    <p:sldId id="258" r:id="rId5"/>
    <p:sldId id="297" r:id="rId6"/>
    <p:sldId id="293" r:id="rId7"/>
    <p:sldId id="299" r:id="rId8"/>
    <p:sldId id="300" r:id="rId9"/>
    <p:sldId id="294" r:id="rId10"/>
    <p:sldId id="291" r:id="rId11"/>
    <p:sldId id="292" r:id="rId12"/>
    <p:sldId id="302" r:id="rId13"/>
    <p:sldId id="284" r:id="rId14"/>
    <p:sldId id="296" r:id="rId15"/>
    <p:sldId id="303" r:id="rId16"/>
    <p:sldId id="301"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1"/>
            <p14:sldId id="258"/>
            <p14:sldId id="297"/>
            <p14:sldId id="293"/>
            <p14:sldId id="299"/>
            <p14:sldId id="300"/>
            <p14:sldId id="294"/>
            <p14:sldId id="291"/>
            <p14:sldId id="292"/>
            <p14:sldId id="302"/>
            <p14:sldId id="284"/>
            <p14:sldId id="296"/>
            <p14:sldId id="303"/>
            <p14:sldId id="301"/>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0E2"/>
    <a:srgbClr val="7CABEE"/>
    <a:srgbClr val="13B6F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5" autoAdjust="0"/>
    <p:restoredTop sz="94820" autoAdjust="0"/>
  </p:normalViewPr>
  <p:slideViewPr>
    <p:cSldViewPr>
      <p:cViewPr varScale="1">
        <p:scale>
          <a:sx n="94" d="100"/>
          <a:sy n="94" d="100"/>
        </p:scale>
        <p:origin x="15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a:effectLst/>
      </dgm:spPr>
      <dgm:t>
        <a:bodyPr/>
        <a:lstStyle/>
        <a:p>
          <a:r>
            <a:rPr lang="en-US" dirty="0"/>
            <a:t>Overview</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a:effectLst/>
      </dgm:spPr>
      <dgm:t>
        <a:bodyPr/>
        <a:lstStyle/>
        <a:p>
          <a:r>
            <a:rPr lang="en-US" dirty="0"/>
            <a:t>Scope of Project</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a:effectLst/>
      </dgm:spPr>
      <dgm:t>
        <a:bodyPr/>
        <a:lstStyle/>
        <a:p>
          <a:r>
            <a:rPr lang="en-US" dirty="0"/>
            <a:t>Exploratory Data Analysis (EDA)</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a:effectLst/>
      </dgm:spPr>
      <dgm:t>
        <a:bodyPr/>
        <a:lstStyle/>
        <a:p>
          <a:r>
            <a:rPr lang="en-US" dirty="0"/>
            <a:t>Application to Analytical Methods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a:effectLst/>
      </dgm:spPr>
      <dgm:t>
        <a:bodyPr/>
        <a:lstStyle/>
        <a:p>
          <a:r>
            <a:rPr lang="en-US" dirty="0"/>
            <a:t>Results &amp; Conclusion</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a:effectLst/>
      </dgm:spPr>
      <dgm:t>
        <a:bodyPr/>
        <a:lstStyle/>
        <a:p>
          <a:r>
            <a:rPr lang="en-US" dirty="0"/>
            <a:t>Further Improvements</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a:prstGeom prst="roundRect">
          <a:avLst/>
        </a:prstGeom>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a:prstGeom prst="roundRect">
          <a:avLst/>
        </a:prstGeom>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a:prstGeom prst="roundRect">
          <a:avLst/>
        </a:prstGeom>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custLinFactNeighborX="-266" custLinFactNeighborY="98">
        <dgm:presLayoutVars>
          <dgm:bulletEnabled val="1"/>
        </dgm:presLayoutVars>
      </dgm:prSet>
      <dgm:spPr>
        <a:prstGeom prst="roundRect">
          <a:avLst/>
        </a:prstGeom>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575">
        <dgm:presLayoutVars>
          <dgm:bulletEnabled val="1"/>
        </dgm:presLayoutVars>
      </dgm:prSet>
      <dgm:spPr>
        <a:prstGeom prst="roundRect">
          <a:avLst/>
        </a:prstGeom>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a:prstGeom prst="roundRect">
          <a:avLst/>
        </a:prstGeom>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2291168"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711" y="1220009"/>
        <a:ext cx="26299" cy="5259"/>
      </dsp:txXfrm>
    </dsp:sp>
    <dsp:sp modelId="{BEF5761B-5B09-1D40-953A-DEFF890463D6}">
      <dsp:nvSpPr>
        <dsp:cNvPr id="0" name=""/>
        <dsp:cNvSpPr/>
      </dsp:nvSpPr>
      <dsp:spPr>
        <a:xfrm>
          <a:off x="6075"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Overview</a:t>
          </a:r>
        </a:p>
      </dsp:txBody>
      <dsp:txXfrm>
        <a:off x="73057" y="603553"/>
        <a:ext cx="2152928" cy="1238171"/>
      </dsp:txXfrm>
    </dsp:sp>
    <dsp:sp modelId="{F94B2489-F106-904E-8CFD-55CEA227D222}">
      <dsp:nvSpPr>
        <dsp:cNvPr id="0" name=""/>
        <dsp:cNvSpPr/>
      </dsp:nvSpPr>
      <dsp:spPr>
        <a:xfrm>
          <a:off x="5104046"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8589" y="1220009"/>
        <a:ext cx="26299" cy="5259"/>
      </dsp:txXfrm>
    </dsp:sp>
    <dsp:sp modelId="{637B03F8-DB3D-EC43-81B3-CB05BD9BA87D}">
      <dsp:nvSpPr>
        <dsp:cNvPr id="0" name=""/>
        <dsp:cNvSpPr/>
      </dsp:nvSpPr>
      <dsp:spPr>
        <a:xfrm>
          <a:off x="2818953"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Scope of Project</a:t>
          </a:r>
        </a:p>
      </dsp:txBody>
      <dsp:txXfrm>
        <a:off x="2885935" y="603553"/>
        <a:ext cx="2152928" cy="1238171"/>
      </dsp:txXfrm>
    </dsp:sp>
    <dsp:sp modelId="{FABEE1F5-6AD7-064B-AB80-36D90ABA9D54}">
      <dsp:nvSpPr>
        <dsp:cNvPr id="0" name=""/>
        <dsp:cNvSpPr/>
      </dsp:nvSpPr>
      <dsp:spPr>
        <a:xfrm>
          <a:off x="1143446" y="1906907"/>
          <a:ext cx="5631831" cy="496730"/>
        </a:xfrm>
        <a:custGeom>
          <a:avLst/>
          <a:gdLst/>
          <a:ahLst/>
          <a:cxnLst/>
          <a:rect l="0" t="0" r="0" b="0"/>
          <a:pathLst>
            <a:path>
              <a:moveTo>
                <a:pt x="5631831" y="0"/>
              </a:moveTo>
              <a:lnTo>
                <a:pt x="5631831" y="265465"/>
              </a:lnTo>
              <a:lnTo>
                <a:pt x="0" y="265465"/>
              </a:lnTo>
              <a:lnTo>
                <a:pt x="0" y="49673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7950" y="2152642"/>
        <a:ext cx="282823" cy="5259"/>
      </dsp:txXfrm>
    </dsp:sp>
    <dsp:sp modelId="{BDAC9AA6-B062-E640-AC61-F51E6B58E88D}">
      <dsp:nvSpPr>
        <dsp:cNvPr id="0" name=""/>
        <dsp:cNvSpPr/>
      </dsp:nvSpPr>
      <dsp:spPr>
        <a:xfrm>
          <a:off x="5631831"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Exploratory Data Analysis (EDA)</a:t>
          </a:r>
        </a:p>
      </dsp:txBody>
      <dsp:txXfrm>
        <a:off x="5698813" y="603553"/>
        <a:ext cx="2152928" cy="1238171"/>
      </dsp:txXfrm>
    </dsp:sp>
    <dsp:sp modelId="{9C894702-5A77-3F4B-A61E-E4962D1F840D}">
      <dsp:nvSpPr>
        <dsp:cNvPr id="0" name=""/>
        <dsp:cNvSpPr/>
      </dsp:nvSpPr>
      <dsp:spPr>
        <a:xfrm>
          <a:off x="2285092" y="3075040"/>
          <a:ext cx="488310" cy="91440"/>
        </a:xfrm>
        <a:custGeom>
          <a:avLst/>
          <a:gdLst/>
          <a:ahLst/>
          <a:cxnLst/>
          <a:rect l="0" t="0" r="0" b="0"/>
          <a:pathLst>
            <a:path>
              <a:moveTo>
                <a:pt x="0" y="47064"/>
              </a:moveTo>
              <a:lnTo>
                <a:pt x="261255" y="47064"/>
              </a:lnTo>
              <a:lnTo>
                <a:pt x="261255" y="45720"/>
              </a:lnTo>
              <a:lnTo>
                <a:pt x="488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6275" y="3118130"/>
        <a:ext cx="25945" cy="5259"/>
      </dsp:txXfrm>
    </dsp:sp>
    <dsp:sp modelId="{CD8855EC-D2B9-884C-A6CC-D8925B6BD2BE}">
      <dsp:nvSpPr>
        <dsp:cNvPr id="0" name=""/>
        <dsp:cNvSpPr/>
      </dsp:nvSpPr>
      <dsp:spPr>
        <a:xfrm>
          <a:off x="0" y="2436037"/>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to Analytical Methods</a:t>
          </a:r>
        </a:p>
      </dsp:txBody>
      <dsp:txXfrm>
        <a:off x="66982" y="2503019"/>
        <a:ext cx="2152928" cy="1238171"/>
      </dsp:txXfrm>
    </dsp:sp>
    <dsp:sp modelId="{C0851E2E-DA18-394B-A093-F1C7406A2B36}">
      <dsp:nvSpPr>
        <dsp:cNvPr id="0" name=""/>
        <dsp:cNvSpPr/>
      </dsp:nvSpPr>
      <dsp:spPr>
        <a:xfrm>
          <a:off x="5090896" y="3075040"/>
          <a:ext cx="508535" cy="91440"/>
        </a:xfrm>
        <a:custGeom>
          <a:avLst/>
          <a:gdLst/>
          <a:ahLst/>
          <a:cxnLst/>
          <a:rect l="0" t="0" r="0" b="0"/>
          <a:pathLst>
            <a:path>
              <a:moveTo>
                <a:pt x="0" y="45720"/>
              </a:moveTo>
              <a:lnTo>
                <a:pt x="5085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685" y="3118130"/>
        <a:ext cx="26956" cy="5259"/>
      </dsp:txXfrm>
    </dsp:sp>
    <dsp:sp modelId="{A9EB1516-0EA9-4C4A-91B7-D9E501D55A16}">
      <dsp:nvSpPr>
        <dsp:cNvPr id="0" name=""/>
        <dsp:cNvSpPr/>
      </dsp:nvSpPr>
      <dsp:spPr>
        <a:xfrm>
          <a:off x="2805803"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Results &amp; Conclusion</a:t>
          </a:r>
        </a:p>
      </dsp:txBody>
      <dsp:txXfrm>
        <a:off x="2872785" y="2501674"/>
        <a:ext cx="2152928" cy="1238171"/>
      </dsp:txXfrm>
    </dsp:sp>
    <dsp:sp modelId="{22E97A90-0766-144C-9045-E6A092D5D2DA}">
      <dsp:nvSpPr>
        <dsp:cNvPr id="0" name=""/>
        <dsp:cNvSpPr/>
      </dsp:nvSpPr>
      <dsp:spPr>
        <a:xfrm>
          <a:off x="5631831"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Further Improvements</a:t>
          </a:r>
        </a:p>
      </dsp:txBody>
      <dsp:txXfrm>
        <a:off x="5698813" y="2501674"/>
        <a:ext cx="2152928" cy="12381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3/29/22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3/29/22</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3/29/22</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3/29/22</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jpeg"/><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jpeg"/><Relationship Id="rId10" Type="http://schemas.microsoft.com/office/2007/relationships/hdphoto" Target="../media/hdphoto7.wdp"/><Relationship Id="rId4" Type="http://schemas.openxmlformats.org/officeDocument/2006/relationships/image" Target="../media/image11.jp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2" Type="http://schemas.openxmlformats.org/officeDocument/2006/relationships/hyperlink" Target="https://dasil.sites.grinnell.edu/downloadable-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45"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675D40-7508-9D47-87D6-DE89F9F2EAD6}"/>
              </a:ext>
            </a:extLst>
          </p:cNvPr>
          <p:cNvSpPr>
            <a:spLocks noGrp="1"/>
          </p:cNvSpPr>
          <p:nvPr>
            <p:ph type="ctrTitle"/>
          </p:nvPr>
        </p:nvSpPr>
        <p:spPr>
          <a:xfrm>
            <a:off x="457200" y="2743201"/>
            <a:ext cx="8229600" cy="2133599"/>
          </a:xfrm>
        </p:spPr>
        <p:txBody>
          <a:bodyPr/>
          <a:lstStyle/>
          <a:p>
            <a:r>
              <a:rPr lang="en-IN" sz="3200" b="1" dirty="0"/>
              <a:t>ALY 6015 - 21454</a:t>
            </a:r>
            <a:br>
              <a:rPr lang="en-IN" sz="3200" b="1" dirty="0"/>
            </a:br>
            <a:r>
              <a:rPr lang="en-IN" sz="3200" b="1" dirty="0"/>
              <a:t>Intermediate Analytics</a:t>
            </a:r>
            <a:br>
              <a:rPr lang="en-IN" sz="3200" b="1" dirty="0"/>
            </a:br>
            <a:br>
              <a:rPr lang="en-IN" sz="3200" b="1" dirty="0"/>
            </a:br>
            <a:r>
              <a:rPr lang="en-IN" sz="3200" b="1" dirty="0"/>
              <a:t>Presidential Election Analysis</a:t>
            </a:r>
            <a:endParaRPr lang="en-US" sz="3200" dirty="0"/>
          </a:p>
        </p:txBody>
      </p:sp>
      <p:sp>
        <p:nvSpPr>
          <p:cNvPr id="7" name="Title 1">
            <a:extLst>
              <a:ext uri="{FF2B5EF4-FFF2-40B4-BE49-F238E27FC236}">
                <a16:creationId xmlns:a16="http://schemas.microsoft.com/office/drawing/2014/main" id="{020F3307-7FD0-2E48-B6B3-09BBF8D9E9E2}"/>
              </a:ext>
            </a:extLst>
          </p:cNvPr>
          <p:cNvSpPr txBox="1">
            <a:spLocks/>
          </p:cNvSpPr>
          <p:nvPr/>
        </p:nvSpPr>
        <p:spPr bwMode="auto">
          <a:xfrm>
            <a:off x="1219200" y="5334001"/>
            <a:ext cx="6858000" cy="13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IN" sz="2400" b="1" dirty="0"/>
              <a:t>By – </a:t>
            </a:r>
          </a:p>
          <a:p>
            <a:r>
              <a:rPr lang="en-IN" sz="2400" b="1" dirty="0"/>
              <a:t>Akash Raj, Harshit Gaur &amp; Mirav Ajay Parekh</a:t>
            </a:r>
          </a:p>
          <a:p>
            <a:r>
              <a:rPr lang="en-IN" sz="2400" b="1" dirty="0"/>
              <a:t>Group 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82AF2A2-2D86-42E6-83FF-C772A0A50C4A}"/>
              </a:ext>
            </a:extLst>
          </p:cNvPr>
          <p:cNvSpPr/>
          <p:nvPr/>
        </p:nvSpPr>
        <p:spPr>
          <a:xfrm>
            <a:off x="411481" y="1546995"/>
            <a:ext cx="3474719" cy="4885964"/>
          </a:xfrm>
          <a:prstGeom prst="rect">
            <a:avLst/>
          </a:pr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Chart, bubble chart&#10;&#10;Description automatically generated">
            <a:extLst>
              <a:ext uri="{FF2B5EF4-FFF2-40B4-BE49-F238E27FC236}">
                <a16:creationId xmlns:a16="http://schemas.microsoft.com/office/drawing/2014/main" id="{146B268D-C744-1844-A580-FF5D019BB4F3}"/>
              </a:ext>
            </a:extLst>
          </p:cNvPr>
          <p:cNvPicPr>
            <a:picLocks noChangeAspect="1"/>
          </p:cNvPicPr>
          <p:nvPr/>
        </p:nvPicPr>
        <p:blipFill rotWithShape="1">
          <a:blip r:embed="rId2"/>
          <a:srcRect l="25552" t="13445" r="6197"/>
          <a:stretch/>
        </p:blipFill>
        <p:spPr>
          <a:xfrm>
            <a:off x="4024543" y="1600200"/>
            <a:ext cx="4738457" cy="4648200"/>
          </a:xfrm>
          <a:prstGeom prst="rect">
            <a:avLst/>
          </a:prstGeom>
        </p:spPr>
      </p:pic>
      <p:sp>
        <p:nvSpPr>
          <p:cNvPr id="8" name="Title 2">
            <a:extLst>
              <a:ext uri="{FF2B5EF4-FFF2-40B4-BE49-F238E27FC236}">
                <a16:creationId xmlns:a16="http://schemas.microsoft.com/office/drawing/2014/main" id="{7DCFE6DF-F9D0-4E58-9194-6AEDB1D13BAB}"/>
              </a:ext>
            </a:extLst>
          </p:cNvPr>
          <p:cNvSpPr>
            <a:spLocks noGrp="1"/>
          </p:cNvSpPr>
          <p:nvPr>
            <p:ph type="ctrTitle"/>
          </p:nvPr>
        </p:nvSpPr>
        <p:spPr>
          <a:xfrm>
            <a:off x="457200" y="685800"/>
            <a:ext cx="8229600" cy="762000"/>
          </a:xfrm>
        </p:spPr>
        <p:txBody>
          <a:bodyPr wrap="square" anchor="t">
            <a:normAutofit/>
          </a:bodyPr>
          <a:lstStyle/>
          <a:p>
            <a:r>
              <a:rPr lang="en-US" dirty="0"/>
              <a:t>Correlation</a:t>
            </a:r>
          </a:p>
        </p:txBody>
      </p:sp>
      <p:pic>
        <p:nvPicPr>
          <p:cNvPr id="4" name="Picture 3" descr="Icon&#10;&#10;Description automatically generated">
            <a:extLst>
              <a:ext uri="{FF2B5EF4-FFF2-40B4-BE49-F238E27FC236}">
                <a16:creationId xmlns:a16="http://schemas.microsoft.com/office/drawing/2014/main" id="{16F2B7EA-4211-46CF-B443-BBFA7C8EB74D}"/>
              </a:ext>
            </a:extLst>
          </p:cNvPr>
          <p:cNvPicPr>
            <a:picLocks noChangeAspect="1"/>
          </p:cNvPicPr>
          <p:nvPr/>
        </p:nvPicPr>
        <p:blipFill rotWithShape="1">
          <a:blip r:embed="rId3"/>
          <a:srcRect l="5000" t="5000" r="5000" b="5000"/>
          <a:stretch/>
        </p:blipFill>
        <p:spPr>
          <a:xfrm>
            <a:off x="2930717" y="3446790"/>
            <a:ext cx="585952" cy="585952"/>
          </a:xfrm>
          <a:prstGeom prst="rect">
            <a:avLst/>
          </a:prstGeom>
        </p:spPr>
      </p:pic>
      <p:sp>
        <p:nvSpPr>
          <p:cNvPr id="6" name="8-point Star 4">
            <a:extLst>
              <a:ext uri="{FF2B5EF4-FFF2-40B4-BE49-F238E27FC236}">
                <a16:creationId xmlns:a16="http://schemas.microsoft.com/office/drawing/2014/main" id="{9E63825A-F432-4897-AF03-4C74D19ADE54}"/>
              </a:ext>
            </a:extLst>
          </p:cNvPr>
          <p:cNvSpPr/>
          <p:nvPr/>
        </p:nvSpPr>
        <p:spPr>
          <a:xfrm>
            <a:off x="1869979" y="18148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7" name="TextBox 6">
            <a:extLst>
              <a:ext uri="{FF2B5EF4-FFF2-40B4-BE49-F238E27FC236}">
                <a16:creationId xmlns:a16="http://schemas.microsoft.com/office/drawing/2014/main" id="{F50C9B26-0A40-4E0B-8D0C-163F88A91D94}"/>
              </a:ext>
            </a:extLst>
          </p:cNvPr>
          <p:cNvSpPr txBox="1"/>
          <p:nvPr/>
        </p:nvSpPr>
        <p:spPr>
          <a:xfrm>
            <a:off x="738352" y="2362200"/>
            <a:ext cx="29192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Poverty estimators are highly correlated with crime rate.</a:t>
            </a:r>
          </a:p>
        </p:txBody>
      </p:sp>
      <p:pic>
        <p:nvPicPr>
          <p:cNvPr id="9" name="Picture 8" descr="A picture containing scissors, brass knucks, tool&#10;&#10;Description automatically generated">
            <a:extLst>
              <a:ext uri="{FF2B5EF4-FFF2-40B4-BE49-F238E27FC236}">
                <a16:creationId xmlns:a16="http://schemas.microsoft.com/office/drawing/2014/main" id="{846DCDD7-B8AF-430E-B34A-8C5640944929}"/>
              </a:ext>
            </a:extLst>
          </p:cNvPr>
          <p:cNvPicPr>
            <a:picLocks noChangeAspect="1"/>
          </p:cNvPicPr>
          <p:nvPr/>
        </p:nvPicPr>
        <p:blipFill>
          <a:blip r:embed="rId4"/>
          <a:stretch>
            <a:fillRect/>
          </a:stretch>
        </p:blipFill>
        <p:spPr>
          <a:xfrm>
            <a:off x="2884698" y="1814861"/>
            <a:ext cx="681077" cy="536464"/>
          </a:xfrm>
          <a:prstGeom prst="rect">
            <a:avLst/>
          </a:prstGeom>
        </p:spPr>
      </p:pic>
      <p:sp>
        <p:nvSpPr>
          <p:cNvPr id="10" name="8-point Star 24">
            <a:extLst>
              <a:ext uri="{FF2B5EF4-FFF2-40B4-BE49-F238E27FC236}">
                <a16:creationId xmlns:a16="http://schemas.microsoft.com/office/drawing/2014/main" id="{C616C240-F217-4495-9866-63EC2730BFEB}"/>
              </a:ext>
            </a:extLst>
          </p:cNvPr>
          <p:cNvSpPr/>
          <p:nvPr/>
        </p:nvSpPr>
        <p:spPr>
          <a:xfrm>
            <a:off x="1875292" y="3525598"/>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 name="TextBox 10">
            <a:extLst>
              <a:ext uri="{FF2B5EF4-FFF2-40B4-BE49-F238E27FC236}">
                <a16:creationId xmlns:a16="http://schemas.microsoft.com/office/drawing/2014/main" id="{15209C80-9491-4DB1-BCD9-DF96E32C4337}"/>
              </a:ext>
            </a:extLst>
          </p:cNvPr>
          <p:cNvSpPr txBox="1"/>
          <p:nvPr/>
        </p:nvSpPr>
        <p:spPr>
          <a:xfrm>
            <a:off x="738352" y="4110335"/>
            <a:ext cx="31478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Vote percentage is significantly correlated with population demography</a:t>
            </a:r>
          </a:p>
        </p:txBody>
      </p:sp>
      <p:sp>
        <p:nvSpPr>
          <p:cNvPr id="13" name="8-point Star 32">
            <a:extLst>
              <a:ext uri="{FF2B5EF4-FFF2-40B4-BE49-F238E27FC236}">
                <a16:creationId xmlns:a16="http://schemas.microsoft.com/office/drawing/2014/main" id="{0A85302D-B525-46CA-A338-E9A10531A3A8}"/>
              </a:ext>
            </a:extLst>
          </p:cNvPr>
          <p:cNvSpPr/>
          <p:nvPr/>
        </p:nvSpPr>
        <p:spPr>
          <a:xfrm>
            <a:off x="1869979" y="53200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14" name="TextBox 13">
            <a:extLst>
              <a:ext uri="{FF2B5EF4-FFF2-40B4-BE49-F238E27FC236}">
                <a16:creationId xmlns:a16="http://schemas.microsoft.com/office/drawing/2014/main" id="{A3461A6A-F162-4001-B06B-8D9C4FEB6A55}"/>
              </a:ext>
            </a:extLst>
          </p:cNvPr>
          <p:cNvSpPr txBox="1"/>
          <p:nvPr/>
        </p:nvSpPr>
        <p:spPr>
          <a:xfrm>
            <a:off x="685800" y="5867400"/>
            <a:ext cx="3200400" cy="461665"/>
          </a:xfrm>
          <a:prstGeom prst="rect">
            <a:avLst/>
          </a:prstGeom>
          <a:noFill/>
        </p:spPr>
        <p:txBody>
          <a:bodyPr wrap="square" rtlCol="0">
            <a:spAutoFit/>
          </a:bodyPr>
          <a:lstStyle/>
          <a:p>
            <a:r>
              <a:rPr lang="en-US" sz="1200" b="1" dirty="0">
                <a:solidFill>
                  <a:schemeClr val="tx2">
                    <a:lumMod val="60000"/>
                    <a:lumOff val="40000"/>
                  </a:schemeClr>
                </a:solidFill>
                <a:latin typeface="+mn-lt"/>
              </a:rPr>
              <a:t>Employment indicators are highly correlated with the household income attributes</a:t>
            </a:r>
          </a:p>
        </p:txBody>
      </p:sp>
      <p:pic>
        <p:nvPicPr>
          <p:cNvPr id="15" name="Picture 14" descr="Icon&#10;&#10;Description automatically generated">
            <a:extLst>
              <a:ext uri="{FF2B5EF4-FFF2-40B4-BE49-F238E27FC236}">
                <a16:creationId xmlns:a16="http://schemas.microsoft.com/office/drawing/2014/main" id="{DB05643C-B952-43EC-AD81-DA9E25EC08E8}"/>
              </a:ext>
            </a:extLst>
          </p:cNvPr>
          <p:cNvPicPr>
            <a:picLocks noChangeAspect="1"/>
          </p:cNvPicPr>
          <p:nvPr/>
        </p:nvPicPr>
        <p:blipFill rotWithShape="1">
          <a:blip r:embed="rId5"/>
          <a:srcRect l="12300" t="12488" r="10000" b="12677"/>
          <a:stretch/>
        </p:blipFill>
        <p:spPr>
          <a:xfrm>
            <a:off x="775346" y="5238688"/>
            <a:ext cx="697475" cy="671751"/>
          </a:xfrm>
          <a:prstGeom prst="rect">
            <a:avLst/>
          </a:prstGeom>
        </p:spPr>
      </p:pic>
      <p:pic>
        <p:nvPicPr>
          <p:cNvPr id="17" name="Picture 16" descr="Icon&#10;&#10;Description automatically generated">
            <a:extLst>
              <a:ext uri="{FF2B5EF4-FFF2-40B4-BE49-F238E27FC236}">
                <a16:creationId xmlns:a16="http://schemas.microsoft.com/office/drawing/2014/main" id="{1E3839C7-2AD5-4010-878C-1D441D90C54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708447" y="1725506"/>
            <a:ext cx="652852" cy="70423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BC597733-6C98-489B-A3AD-A47883AA836E}"/>
              </a:ext>
            </a:extLst>
          </p:cNvPr>
          <p:cNvPicPr>
            <a:picLocks noChangeAspect="1"/>
          </p:cNvPicPr>
          <p:nvPr/>
        </p:nvPicPr>
        <p:blipFill>
          <a:blip r:embed="rId8"/>
          <a:stretch>
            <a:fillRect/>
          </a:stretch>
        </p:blipFill>
        <p:spPr>
          <a:xfrm>
            <a:off x="3009706" y="5320061"/>
            <a:ext cx="533400" cy="533400"/>
          </a:xfrm>
          <a:prstGeom prst="rect">
            <a:avLst/>
          </a:prstGeom>
        </p:spPr>
      </p:pic>
      <p:pic>
        <p:nvPicPr>
          <p:cNvPr id="20" name="Picture 19" descr="A picture containing text, businesscard&#10;&#10;Description automatically generated">
            <a:extLst>
              <a:ext uri="{FF2B5EF4-FFF2-40B4-BE49-F238E27FC236}">
                <a16:creationId xmlns:a16="http://schemas.microsoft.com/office/drawing/2014/main" id="{3261CBEF-7530-4741-B879-05E3BE8433F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2391" y1="50087" x2="62935" y2="50435"/>
                        <a14:foregroundMark x1="22065" y1="54000" x2="20761" y2="58609"/>
                        <a14:foregroundMark x1="60217" y1="23913" x2="60000" y2="29913"/>
                        <a14:foregroundMark x1="79130" y1="23391" x2="86413" y2="24087"/>
                      </a14:backgroundRemoval>
                    </a14:imgEffect>
                  </a14:imgLayer>
                </a14:imgProps>
              </a:ext>
            </a:extLst>
          </a:blip>
          <a:stretch>
            <a:fillRect/>
          </a:stretch>
        </p:blipFill>
        <p:spPr>
          <a:xfrm>
            <a:off x="775346" y="3396450"/>
            <a:ext cx="672399" cy="840498"/>
          </a:xfrm>
          <a:prstGeom prst="rect">
            <a:avLst/>
          </a:prstGeom>
        </p:spPr>
      </p:pic>
      <p:cxnSp>
        <p:nvCxnSpPr>
          <p:cNvPr id="22" name="Straight Connector 21">
            <a:extLst>
              <a:ext uri="{FF2B5EF4-FFF2-40B4-BE49-F238E27FC236}">
                <a16:creationId xmlns:a16="http://schemas.microsoft.com/office/drawing/2014/main" id="{FBAB904A-27FA-47A3-9A79-2A7D0B8174EB}"/>
              </a:ext>
            </a:extLst>
          </p:cNvPr>
          <p:cNvCxnSpPr/>
          <p:nvPr/>
        </p:nvCxnSpPr>
        <p:spPr>
          <a:xfrm>
            <a:off x="738352" y="28194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745CFA-D3D2-4F58-B9F2-6A7A9145457F}"/>
              </a:ext>
            </a:extLst>
          </p:cNvPr>
          <p:cNvCxnSpPr/>
          <p:nvPr/>
        </p:nvCxnSpPr>
        <p:spPr>
          <a:xfrm>
            <a:off x="801758" y="45720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2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67EC419A-46E8-41F0-8033-0EBE0310D1ED}"/>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Stepwise and Linear Regression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2"/>
          <a:srcRect l="18881" t="15063" r="19004" b="14892"/>
          <a:stretch/>
        </p:blipFill>
        <p:spPr>
          <a:xfrm>
            <a:off x="597556" y="1524001"/>
            <a:ext cx="894914" cy="1009159"/>
          </a:xfrm>
          <a:prstGeom prst="rect">
            <a:avLst/>
          </a:prstGeom>
        </p:spPr>
      </p:pic>
      <p:sp>
        <p:nvSpPr>
          <p:cNvPr id="6" name="TextBox 5">
            <a:extLst>
              <a:ext uri="{FF2B5EF4-FFF2-40B4-BE49-F238E27FC236}">
                <a16:creationId xmlns:a16="http://schemas.microsoft.com/office/drawing/2014/main" id="{5A03712A-621C-4C7D-B2BF-63121A91D93D}"/>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Median Household Income</a:t>
            </a:r>
          </a:p>
          <a:p>
            <a:pPr marL="285750" indent="-285750">
              <a:spcAft>
                <a:spcPts val="400"/>
              </a:spcAft>
              <a:buFont typeface="Wingdings" pitchFamily="2" charset="2"/>
              <a:buChar char="§"/>
            </a:pPr>
            <a:r>
              <a:rPr lang="en-US" sz="1300" dirty="0">
                <a:latin typeface="+mn-lt"/>
              </a:rPr>
              <a:t>Poverty Estimators</a:t>
            </a:r>
          </a:p>
          <a:p>
            <a:pPr marL="285750" indent="-285750">
              <a:spcAft>
                <a:spcPts val="400"/>
              </a:spcAft>
              <a:buFont typeface="Wingdings" pitchFamily="2" charset="2"/>
              <a:buChar char="§"/>
            </a:pPr>
            <a:r>
              <a:rPr lang="en-US" sz="1300" dirty="0">
                <a:latin typeface="+mn-lt"/>
              </a:rPr>
              <a:t>Educational Attainments (Diploma, Bachelor, Masters, PhD.)</a:t>
            </a:r>
          </a:p>
          <a:p>
            <a:pPr marL="285750" indent="-285750">
              <a:spcAft>
                <a:spcPts val="400"/>
              </a:spcAft>
              <a:buFont typeface="Wingdings" pitchFamily="2" charset="2"/>
              <a:buChar char="§"/>
            </a:pPr>
            <a:r>
              <a:rPr lang="en-US" sz="1300" dirty="0">
                <a:latin typeface="+mn-lt"/>
              </a:rPr>
              <a:t>Migration Rates</a:t>
            </a:r>
          </a:p>
        </p:txBody>
      </p:sp>
      <p:pic>
        <p:nvPicPr>
          <p:cNvPr id="8" name="Picture 7" descr="Table&#10;&#10;Description automatically generated">
            <a:extLst>
              <a:ext uri="{FF2B5EF4-FFF2-40B4-BE49-F238E27FC236}">
                <a16:creationId xmlns:a16="http://schemas.microsoft.com/office/drawing/2014/main" id="{5EEEAF10-CEE6-4CC1-A2FD-E09B6039C29A}"/>
              </a:ext>
            </a:extLst>
          </p:cNvPr>
          <p:cNvPicPr>
            <a:picLocks noChangeAspect="1"/>
          </p:cNvPicPr>
          <p:nvPr/>
        </p:nvPicPr>
        <p:blipFill rotWithShape="1">
          <a:blip r:embed="rId3"/>
          <a:srcRect l="1342" r="6040"/>
          <a:stretch/>
        </p:blipFill>
        <p:spPr>
          <a:xfrm>
            <a:off x="489081" y="2809740"/>
            <a:ext cx="4267200" cy="2824186"/>
          </a:xfrm>
          <a:prstGeom prst="rect">
            <a:avLst/>
          </a:prstGeom>
        </p:spPr>
      </p:pic>
      <p:sp>
        <p:nvSpPr>
          <p:cNvPr id="9" name="TextBox 8">
            <a:extLst>
              <a:ext uri="{FF2B5EF4-FFF2-40B4-BE49-F238E27FC236}">
                <a16:creationId xmlns:a16="http://schemas.microsoft.com/office/drawing/2014/main" id="{A982735A-D940-4B8C-B1B1-61052106992D}"/>
              </a:ext>
            </a:extLst>
          </p:cNvPr>
          <p:cNvSpPr txBox="1"/>
          <p:nvPr/>
        </p:nvSpPr>
        <p:spPr>
          <a:xfrm>
            <a:off x="5125617" y="3162845"/>
            <a:ext cx="3785117" cy="2513509"/>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For every percentage of increase in African American population, 0.8 percent of democratic votes should increase</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For every percentage of decrease in unemployment rate, 0.02 percent of democratic should increase.</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For educational attainment increase in the country, around 0.05 percent increase should be in democrat votes</a:t>
            </a:r>
          </a:p>
        </p:txBody>
      </p:sp>
      <p:sp>
        <p:nvSpPr>
          <p:cNvPr id="10" name="TextBox 9">
            <a:extLst>
              <a:ext uri="{FF2B5EF4-FFF2-40B4-BE49-F238E27FC236}">
                <a16:creationId xmlns:a16="http://schemas.microsoft.com/office/drawing/2014/main" id="{FB1F0A7D-5430-4D04-9496-1C27B940D7CB}"/>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R-Square: 0.5851  	Adjusted R-Square: 0.6038</a:t>
            </a:r>
          </a:p>
        </p:txBody>
      </p:sp>
      <p:pic>
        <p:nvPicPr>
          <p:cNvPr id="3" name="Picture 2" descr="Icon&#10;&#10;Description automatically generated">
            <a:extLst>
              <a:ext uri="{FF2B5EF4-FFF2-40B4-BE49-F238E27FC236}">
                <a16:creationId xmlns:a16="http://schemas.microsoft.com/office/drawing/2014/main" id="{450DD9BB-B42A-4AA7-8685-1D575B9F478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11" name="Picture 10" descr="Icon&#10;&#10;Description automatically generated">
            <a:extLst>
              <a:ext uri="{FF2B5EF4-FFF2-40B4-BE49-F238E27FC236}">
                <a16:creationId xmlns:a16="http://schemas.microsoft.com/office/drawing/2014/main" id="{6A28C97D-AF2A-4505-8C79-3A469418DD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Tree>
    <p:extLst>
      <p:ext uri="{BB962C8B-B14F-4D97-AF65-F5344CB8AC3E}">
        <p14:creationId xmlns:p14="http://schemas.microsoft.com/office/powerpoint/2010/main" val="11096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26A688-3B5B-4F41-B1D9-6EC47628CA8D}"/>
              </a:ext>
            </a:extLst>
          </p:cNvPr>
          <p:cNvPicPr>
            <a:picLocks noChangeAspect="1"/>
          </p:cNvPicPr>
          <p:nvPr/>
        </p:nvPicPr>
        <p:blipFill>
          <a:blip r:embed="rId2"/>
          <a:stretch>
            <a:fillRect/>
          </a:stretch>
        </p:blipFill>
        <p:spPr>
          <a:xfrm>
            <a:off x="793528" y="2854069"/>
            <a:ext cx="2559272" cy="2885043"/>
          </a:xfrm>
          <a:prstGeom prst="rect">
            <a:avLst/>
          </a:prstGeom>
        </p:spPr>
      </p:pic>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Lasso Regularization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3"/>
          <a:srcRect l="18881" t="15063" r="19004" b="14892"/>
          <a:stretch/>
        </p:blipFill>
        <p:spPr>
          <a:xfrm>
            <a:off x="597556" y="1524001"/>
            <a:ext cx="894914" cy="1009159"/>
          </a:xfrm>
          <a:prstGeom prst="rect">
            <a:avLst/>
          </a:prstGeom>
        </p:spPr>
      </p:pic>
      <p:sp>
        <p:nvSpPr>
          <p:cNvPr id="18" name="TextBox 17">
            <a:extLst>
              <a:ext uri="{FF2B5EF4-FFF2-40B4-BE49-F238E27FC236}">
                <a16:creationId xmlns:a16="http://schemas.microsoft.com/office/drawing/2014/main" id="{966E17A6-3BBF-44D5-9FC4-A62815B6BDB9}"/>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Test RMSE: 0.08				    Test MAPE: 68%</a:t>
            </a:r>
          </a:p>
        </p:txBody>
      </p:sp>
      <p:pic>
        <p:nvPicPr>
          <p:cNvPr id="19" name="Picture 18" descr="Icon&#10;&#10;Description automatically generated">
            <a:extLst>
              <a:ext uri="{FF2B5EF4-FFF2-40B4-BE49-F238E27FC236}">
                <a16:creationId xmlns:a16="http://schemas.microsoft.com/office/drawing/2014/main" id="{C00274A6-1036-4E47-B115-0FA5A2A49BB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20" name="Picture 19" descr="Icon&#10;&#10;Description automatically generated">
            <a:extLst>
              <a:ext uri="{FF2B5EF4-FFF2-40B4-BE49-F238E27FC236}">
                <a16:creationId xmlns:a16="http://schemas.microsoft.com/office/drawing/2014/main" id="{9E7C7141-878A-4FAD-B241-54796416FBB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
        <p:nvSpPr>
          <p:cNvPr id="21" name="TextBox 20">
            <a:extLst>
              <a:ext uri="{FF2B5EF4-FFF2-40B4-BE49-F238E27FC236}">
                <a16:creationId xmlns:a16="http://schemas.microsoft.com/office/drawing/2014/main" id="{C5FD75A7-99B1-4F0D-AD22-253D00148A03}"/>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Criminal Activity Estimators</a:t>
            </a:r>
          </a:p>
          <a:p>
            <a:pPr marL="285750" indent="-285750">
              <a:spcAft>
                <a:spcPts val="400"/>
              </a:spcAft>
              <a:buFont typeface="Wingdings" pitchFamily="2" charset="2"/>
              <a:buChar char="§"/>
            </a:pPr>
            <a:r>
              <a:rPr lang="en-US" sz="1300" dirty="0">
                <a:latin typeface="+mn-lt"/>
              </a:rPr>
              <a:t>Population Demography</a:t>
            </a:r>
          </a:p>
          <a:p>
            <a:pPr marL="285750" indent="-285750">
              <a:spcAft>
                <a:spcPts val="400"/>
              </a:spcAft>
              <a:buFont typeface="Wingdings" pitchFamily="2" charset="2"/>
              <a:buChar char="§"/>
            </a:pPr>
            <a:r>
              <a:rPr lang="en-US" sz="1300" dirty="0">
                <a:latin typeface="+mn-lt"/>
              </a:rPr>
              <a:t>Migration Rates</a:t>
            </a:r>
          </a:p>
        </p:txBody>
      </p:sp>
      <p:sp>
        <p:nvSpPr>
          <p:cNvPr id="22" name="Rectangle: Diagonal Corners Rounded 21">
            <a:extLst>
              <a:ext uri="{FF2B5EF4-FFF2-40B4-BE49-F238E27FC236}">
                <a16:creationId xmlns:a16="http://schemas.microsoft.com/office/drawing/2014/main" id="{8FE4083C-F52D-4890-A20D-12F88C10C610}"/>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073BDA8-DE9D-41A9-92B5-E7D648B4EB66}"/>
              </a:ext>
            </a:extLst>
          </p:cNvPr>
          <p:cNvSpPr txBox="1"/>
          <p:nvPr/>
        </p:nvSpPr>
        <p:spPr>
          <a:xfrm>
            <a:off x="5125617" y="3162845"/>
            <a:ext cx="3785117" cy="2144177"/>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Lasso regression penalized some features which contributed to over-fitting of the models.</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Features related to crime (murder, violent crime, robbery, etc.) were deemed to over-fit and add complexity to the model. </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Their coefficients were shrunk by the algorithm.</a:t>
            </a:r>
          </a:p>
        </p:txBody>
      </p:sp>
    </p:spTree>
    <p:extLst>
      <p:ext uri="{BB962C8B-B14F-4D97-AF65-F5344CB8AC3E}">
        <p14:creationId xmlns:p14="http://schemas.microsoft.com/office/powerpoint/2010/main" val="4680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EDE6439-EA2D-4642-8138-8935529E1636}"/>
              </a:ext>
            </a:extLst>
          </p:cNvPr>
          <p:cNvSpPr>
            <a:spLocks noGrp="1"/>
          </p:cNvSpPr>
          <p:nvPr>
            <p:ph type="ctrTitle"/>
          </p:nvPr>
        </p:nvSpPr>
        <p:spPr>
          <a:xfrm>
            <a:off x="457200" y="685800"/>
            <a:ext cx="8229600" cy="762000"/>
          </a:xfrm>
        </p:spPr>
        <p:txBody>
          <a:bodyPr wrap="square" anchor="t">
            <a:normAutofit/>
          </a:bodyPr>
          <a:lstStyle/>
          <a:p>
            <a:r>
              <a:rPr lang="en-US" dirty="0"/>
              <a:t>Recommendation</a:t>
            </a:r>
          </a:p>
        </p:txBody>
      </p:sp>
      <p:sp>
        <p:nvSpPr>
          <p:cNvPr id="3" name="Content Placeholder 2">
            <a:extLst>
              <a:ext uri="{FF2B5EF4-FFF2-40B4-BE49-F238E27FC236}">
                <a16:creationId xmlns:a16="http://schemas.microsoft.com/office/drawing/2014/main" id="{1C2A4226-BEF0-9146-A6A5-7CD1123FE4DF}"/>
              </a:ext>
            </a:extLst>
          </p:cNvPr>
          <p:cNvSpPr>
            <a:spLocks noGrp="1"/>
          </p:cNvSpPr>
          <p:nvPr>
            <p:ph idx="1"/>
          </p:nvPr>
        </p:nvSpPr>
        <p:spPr>
          <a:xfrm>
            <a:off x="1373856" y="1516039"/>
            <a:ext cx="7315200" cy="609600"/>
          </a:xfrm>
        </p:spPr>
        <p:txBody>
          <a:bodyPr/>
          <a:lstStyle/>
          <a:p>
            <a:pPr marL="0" indent="0">
              <a:buNone/>
            </a:pPr>
            <a:r>
              <a:rPr lang="en-US" sz="1800" dirty="0"/>
              <a:t>What factors and attributes of a county influence the results of presidential election?</a:t>
            </a:r>
          </a:p>
        </p:txBody>
      </p:sp>
      <p:pic>
        <p:nvPicPr>
          <p:cNvPr id="4" name="Picture 3" descr="Icon&#10;&#10;Description automatically generated">
            <a:extLst>
              <a:ext uri="{FF2B5EF4-FFF2-40B4-BE49-F238E27FC236}">
                <a16:creationId xmlns:a16="http://schemas.microsoft.com/office/drawing/2014/main" id="{59C6F3D5-7987-F147-9660-197A2C310A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57200" y="1572371"/>
            <a:ext cx="916656" cy="553267"/>
          </a:xfrm>
          <a:prstGeom prst="rect">
            <a:avLst/>
          </a:prstGeom>
        </p:spPr>
      </p:pic>
      <p:pic>
        <p:nvPicPr>
          <p:cNvPr id="5" name="Picture 4" descr="Icon&#10;&#10;Description automatically generated">
            <a:extLst>
              <a:ext uri="{FF2B5EF4-FFF2-40B4-BE49-F238E27FC236}">
                <a16:creationId xmlns:a16="http://schemas.microsoft.com/office/drawing/2014/main" id="{0FE4492F-2DC9-8743-B451-4F0D69FE435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73660" y="3989997"/>
            <a:ext cx="900197" cy="543333"/>
          </a:xfrm>
          <a:prstGeom prst="rect">
            <a:avLst/>
          </a:prstGeom>
        </p:spPr>
      </p:pic>
      <p:sp>
        <p:nvSpPr>
          <p:cNvPr id="7" name="Content Placeholder 2">
            <a:extLst>
              <a:ext uri="{FF2B5EF4-FFF2-40B4-BE49-F238E27FC236}">
                <a16:creationId xmlns:a16="http://schemas.microsoft.com/office/drawing/2014/main" id="{6CA22251-7BA4-054B-9B21-152C7E484829}"/>
              </a:ext>
            </a:extLst>
          </p:cNvPr>
          <p:cNvSpPr txBox="1">
            <a:spLocks/>
          </p:cNvSpPr>
          <p:nvPr/>
        </p:nvSpPr>
        <p:spPr>
          <a:xfrm>
            <a:off x="1373856" y="3991136"/>
            <a:ext cx="73152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Can we predict which party will win the 2016 presidential election in each county?</a:t>
            </a:r>
          </a:p>
        </p:txBody>
      </p:sp>
      <p:sp>
        <p:nvSpPr>
          <p:cNvPr id="8" name="Content Placeholder 2">
            <a:extLst>
              <a:ext uri="{FF2B5EF4-FFF2-40B4-BE49-F238E27FC236}">
                <a16:creationId xmlns:a16="http://schemas.microsoft.com/office/drawing/2014/main" id="{C6010EF2-B1E4-0A4F-9F48-5639EEA13DE6}"/>
              </a:ext>
            </a:extLst>
          </p:cNvPr>
          <p:cNvSpPr txBox="1">
            <a:spLocks/>
          </p:cNvSpPr>
          <p:nvPr/>
        </p:nvSpPr>
        <p:spPr>
          <a:xfrm>
            <a:off x="1373856" y="2383119"/>
            <a:ext cx="7312944" cy="129950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Aft>
                <a:spcPts val="400"/>
              </a:spcAft>
              <a:buFont typeface="Wingdings" pitchFamily="2" charset="2"/>
              <a:buChar char="§"/>
            </a:pPr>
            <a:r>
              <a:rPr lang="en-US" sz="1400" dirty="0">
                <a:latin typeface="+mn-lt"/>
              </a:rPr>
              <a:t>Unemployment Rate</a:t>
            </a:r>
          </a:p>
          <a:p>
            <a:pPr marL="285750" indent="-285750">
              <a:spcAft>
                <a:spcPts val="400"/>
              </a:spcAft>
              <a:buFont typeface="Wingdings" pitchFamily="2" charset="2"/>
              <a:buChar char="§"/>
            </a:pPr>
            <a:r>
              <a:rPr lang="en-US" sz="1400" dirty="0">
                <a:latin typeface="+mn-lt"/>
              </a:rPr>
              <a:t>Race (African American, American Indian, Asian, White)</a:t>
            </a:r>
          </a:p>
          <a:p>
            <a:pPr marL="285750" indent="-285750">
              <a:spcAft>
                <a:spcPts val="400"/>
              </a:spcAft>
              <a:buFont typeface="Wingdings" pitchFamily="2" charset="2"/>
              <a:buChar char="§"/>
            </a:pPr>
            <a:r>
              <a:rPr lang="en-US" sz="1400" dirty="0">
                <a:latin typeface="+mn-lt"/>
              </a:rPr>
              <a:t>Median Household Income</a:t>
            </a:r>
          </a:p>
          <a:p>
            <a:pPr marL="285750" indent="-285750">
              <a:spcAft>
                <a:spcPts val="400"/>
              </a:spcAft>
              <a:buFont typeface="Wingdings" pitchFamily="2" charset="2"/>
              <a:buChar char="§"/>
            </a:pPr>
            <a:r>
              <a:rPr lang="en-US" sz="1400" dirty="0">
                <a:latin typeface="+mn-lt"/>
              </a:rPr>
              <a:t>Poverty Estimators</a:t>
            </a:r>
          </a:p>
          <a:p>
            <a:pPr marL="285750" indent="-285750">
              <a:spcAft>
                <a:spcPts val="400"/>
              </a:spcAft>
              <a:buFont typeface="Wingdings" pitchFamily="2" charset="2"/>
              <a:buChar char="§"/>
            </a:pPr>
            <a:r>
              <a:rPr lang="en-US" sz="1400" dirty="0">
                <a:latin typeface="+mn-lt"/>
              </a:rPr>
              <a:t>Educational Attainments (Diploma, Bachelor, Masters, PhD.)</a:t>
            </a:r>
          </a:p>
          <a:p>
            <a:pPr marL="285750" indent="-285750">
              <a:spcAft>
                <a:spcPts val="400"/>
              </a:spcAft>
              <a:buFont typeface="Wingdings" pitchFamily="2" charset="2"/>
              <a:buChar char="§"/>
            </a:pPr>
            <a:r>
              <a:rPr lang="en-US" sz="1400" dirty="0">
                <a:latin typeface="+mn-lt"/>
              </a:rPr>
              <a:t>Migration Rates</a:t>
            </a:r>
          </a:p>
        </p:txBody>
      </p:sp>
      <p:pic>
        <p:nvPicPr>
          <p:cNvPr id="9" name="Picture 8" descr="Text&#10;&#10;Description automatically generated with medium confidence">
            <a:extLst>
              <a:ext uri="{FF2B5EF4-FFF2-40B4-BE49-F238E27FC236}">
                <a16:creationId xmlns:a16="http://schemas.microsoft.com/office/drawing/2014/main" id="{AC0097EB-C55D-0645-A7B4-98B1A2537EEE}"/>
              </a:ext>
            </a:extLst>
          </p:cNvPr>
          <p:cNvPicPr>
            <a:picLocks noChangeAspect="1"/>
          </p:cNvPicPr>
          <p:nvPr/>
        </p:nvPicPr>
        <p:blipFill rotWithShape="1">
          <a:blip r:embed="rId4"/>
          <a:srcRect l="27069" t="23333" r="20691" b="32223"/>
          <a:stretch/>
        </p:blipFill>
        <p:spPr>
          <a:xfrm>
            <a:off x="539077" y="2334372"/>
            <a:ext cx="769362" cy="707094"/>
          </a:xfrm>
          <a:prstGeom prst="rect">
            <a:avLst/>
          </a:prstGeom>
        </p:spPr>
      </p:pic>
      <p:sp>
        <p:nvSpPr>
          <p:cNvPr id="10" name="Content Placeholder 2">
            <a:extLst>
              <a:ext uri="{FF2B5EF4-FFF2-40B4-BE49-F238E27FC236}">
                <a16:creationId xmlns:a16="http://schemas.microsoft.com/office/drawing/2014/main" id="{13026294-34D8-6649-90CD-44D80C7F7C9D}"/>
              </a:ext>
            </a:extLst>
          </p:cNvPr>
          <p:cNvSpPr txBox="1">
            <a:spLocks/>
          </p:cNvSpPr>
          <p:nvPr/>
        </p:nvSpPr>
        <p:spPr>
          <a:xfrm>
            <a:off x="1373856" y="4768143"/>
            <a:ext cx="7312944" cy="129950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00"/>
              </a:spcAft>
              <a:buNone/>
            </a:pPr>
            <a:r>
              <a:rPr lang="en-US" sz="1400" dirty="0">
                <a:latin typeface="+mn-lt"/>
              </a:rPr>
              <a:t>Accuracy of around 60% which suggests that we were able to </a:t>
            </a:r>
            <a:r>
              <a:rPr lang="en-US" sz="1400" dirty="0"/>
              <a:t>predict the winning party of the US Presidential election in 60% of the counties correctly along with the usage of external data. For now, we can say that democrats have solid base in counties having </a:t>
            </a:r>
          </a:p>
          <a:p>
            <a:pPr marL="0" indent="0">
              <a:spcAft>
                <a:spcPts val="400"/>
              </a:spcAft>
              <a:buNone/>
            </a:pPr>
            <a:endParaRPr lang="en-US" sz="1400" dirty="0">
              <a:latin typeface="+mn-lt"/>
            </a:endParaRPr>
          </a:p>
          <a:p>
            <a:pPr marL="0" indent="0">
              <a:spcAft>
                <a:spcPts val="400"/>
              </a:spcAft>
              <a:buNone/>
            </a:pPr>
            <a:endParaRPr lang="en-US" sz="1400" dirty="0"/>
          </a:p>
          <a:p>
            <a:pPr marL="0" indent="0">
              <a:spcAft>
                <a:spcPts val="400"/>
              </a:spcAft>
              <a:buNone/>
            </a:pPr>
            <a:r>
              <a:rPr lang="en-US" sz="1400" dirty="0">
                <a:latin typeface="+mn-lt"/>
              </a:rPr>
              <a:t>However, we also need more dimensionality to the </a:t>
            </a:r>
            <a:r>
              <a:rPr lang="en-US" sz="1400" dirty="0"/>
              <a:t>analysis data to achieve more accuracy.</a:t>
            </a:r>
            <a:endParaRPr lang="en-US" sz="1400" dirty="0">
              <a:latin typeface="+mn-lt"/>
            </a:endParaRPr>
          </a:p>
        </p:txBody>
      </p:sp>
      <p:sp>
        <p:nvSpPr>
          <p:cNvPr id="13" name="Round Diagonal Corner of Rectangle 12">
            <a:extLst>
              <a:ext uri="{FF2B5EF4-FFF2-40B4-BE49-F238E27FC236}">
                <a16:creationId xmlns:a16="http://schemas.microsoft.com/office/drawing/2014/main" id="{14DE65E5-7139-6345-92D9-563F859E35F2}"/>
              </a:ext>
            </a:extLst>
          </p:cNvPr>
          <p:cNvSpPr/>
          <p:nvPr/>
        </p:nvSpPr>
        <p:spPr>
          <a:xfrm>
            <a:off x="304800" y="1371600"/>
            <a:ext cx="8534400" cy="231101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ext&#10;&#10;Description automatically generated with medium confidence">
            <a:extLst>
              <a:ext uri="{FF2B5EF4-FFF2-40B4-BE49-F238E27FC236}">
                <a16:creationId xmlns:a16="http://schemas.microsoft.com/office/drawing/2014/main" id="{A8D9B826-4684-D149-A3A0-37F21C2A486F}"/>
              </a:ext>
            </a:extLst>
          </p:cNvPr>
          <p:cNvPicPr>
            <a:picLocks noChangeAspect="1"/>
          </p:cNvPicPr>
          <p:nvPr/>
        </p:nvPicPr>
        <p:blipFill rotWithShape="1">
          <a:blip r:embed="rId4"/>
          <a:srcRect l="27069" t="23333" r="20691" b="32223"/>
          <a:stretch/>
        </p:blipFill>
        <p:spPr>
          <a:xfrm>
            <a:off x="539077" y="4719396"/>
            <a:ext cx="769362" cy="707094"/>
          </a:xfrm>
          <a:prstGeom prst="rect">
            <a:avLst/>
          </a:prstGeom>
        </p:spPr>
      </p:pic>
      <p:sp>
        <p:nvSpPr>
          <p:cNvPr id="12" name="Content Placeholder 2">
            <a:extLst>
              <a:ext uri="{FF2B5EF4-FFF2-40B4-BE49-F238E27FC236}">
                <a16:creationId xmlns:a16="http://schemas.microsoft.com/office/drawing/2014/main" id="{374703A5-0EAF-1746-9C7A-432893AA009A}"/>
              </a:ext>
            </a:extLst>
          </p:cNvPr>
          <p:cNvSpPr txBox="1">
            <a:spLocks/>
          </p:cNvSpPr>
          <p:nvPr/>
        </p:nvSpPr>
        <p:spPr>
          <a:xfrm>
            <a:off x="1526256" y="5493751"/>
            <a:ext cx="8229600" cy="67844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400"/>
              </a:spcAft>
              <a:buFont typeface="Wingdings" pitchFamily="2" charset="2"/>
              <a:buChar char="Ø"/>
            </a:pPr>
            <a:r>
              <a:rPr lang="en-US" sz="1400" dirty="0"/>
              <a:t>Citizens with High Educational Attainment</a:t>
            </a:r>
          </a:p>
          <a:p>
            <a:pPr>
              <a:spcAft>
                <a:spcPts val="400"/>
              </a:spcAft>
              <a:buFont typeface="Wingdings" pitchFamily="2" charset="2"/>
              <a:buChar char="Ø"/>
            </a:pPr>
            <a:r>
              <a:rPr lang="en-US" sz="1400" dirty="0"/>
              <a:t>Less Crime Rate</a:t>
            </a:r>
          </a:p>
          <a:p>
            <a:pPr>
              <a:spcAft>
                <a:spcPts val="400"/>
              </a:spcAft>
              <a:buFont typeface="Wingdings" pitchFamily="2" charset="2"/>
              <a:buChar char="Ø"/>
            </a:pPr>
            <a:r>
              <a:rPr lang="en-US" sz="1400" dirty="0"/>
              <a:t>High African American population</a:t>
            </a:r>
          </a:p>
          <a:p>
            <a:pPr>
              <a:spcAft>
                <a:spcPts val="400"/>
              </a:spcAft>
              <a:buFont typeface="Wingdings" pitchFamily="2" charset="2"/>
              <a:buChar char="Ø"/>
            </a:pPr>
            <a:r>
              <a:rPr lang="en-US" sz="1400" dirty="0"/>
              <a:t>Less Unemployment rate</a:t>
            </a:r>
          </a:p>
        </p:txBody>
      </p:sp>
      <p:sp>
        <p:nvSpPr>
          <p:cNvPr id="14" name="Round Diagonal Corner of Rectangle 13">
            <a:extLst>
              <a:ext uri="{FF2B5EF4-FFF2-40B4-BE49-F238E27FC236}">
                <a16:creationId xmlns:a16="http://schemas.microsoft.com/office/drawing/2014/main" id="{29EC5E6E-933E-F24F-BB2F-596817D50DD5}"/>
              </a:ext>
            </a:extLst>
          </p:cNvPr>
          <p:cNvSpPr/>
          <p:nvPr/>
        </p:nvSpPr>
        <p:spPr>
          <a:xfrm>
            <a:off x="304800" y="3827059"/>
            <a:ext cx="8534400" cy="2726142"/>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Further Improvements</a:t>
            </a:r>
          </a:p>
        </p:txBody>
      </p:sp>
      <p:sp>
        <p:nvSpPr>
          <p:cNvPr id="4" name="TextBox 3">
            <a:extLst>
              <a:ext uri="{FF2B5EF4-FFF2-40B4-BE49-F238E27FC236}">
                <a16:creationId xmlns:a16="http://schemas.microsoft.com/office/drawing/2014/main" id="{76358F44-F47E-4C14-8C11-5F40739E31DA}"/>
              </a:ext>
            </a:extLst>
          </p:cNvPr>
          <p:cNvSpPr txBox="1"/>
          <p:nvPr/>
        </p:nvSpPr>
        <p:spPr>
          <a:xfrm>
            <a:off x="1905000" y="1905000"/>
            <a:ext cx="6781800" cy="830997"/>
          </a:xfrm>
          <a:prstGeom prst="rect">
            <a:avLst/>
          </a:prstGeom>
          <a:noFill/>
        </p:spPr>
        <p:txBody>
          <a:bodyPr wrap="square" rtlCol="0">
            <a:spAutoFit/>
          </a:bodyPr>
          <a:lstStyle/>
          <a:p>
            <a:r>
              <a:rPr lang="en-US" sz="1600" dirty="0">
                <a:latin typeface="+mn-lt"/>
              </a:rPr>
              <a:t>The variables included in the model are not sufficient to explain the dependent variables. Other variables would be required to improve the model, like macro and micro economic variables, policy making, approval rating etc.</a:t>
            </a:r>
          </a:p>
        </p:txBody>
      </p:sp>
      <p:sp>
        <p:nvSpPr>
          <p:cNvPr id="7" name="TextBox 6">
            <a:extLst>
              <a:ext uri="{FF2B5EF4-FFF2-40B4-BE49-F238E27FC236}">
                <a16:creationId xmlns:a16="http://schemas.microsoft.com/office/drawing/2014/main" id="{9E46E372-F5C9-4283-945B-65955C85FD8C}"/>
              </a:ext>
            </a:extLst>
          </p:cNvPr>
          <p:cNvSpPr txBox="1"/>
          <p:nvPr/>
        </p:nvSpPr>
        <p:spPr>
          <a:xfrm>
            <a:off x="1877008" y="3443406"/>
            <a:ext cx="6781800" cy="830997"/>
          </a:xfrm>
          <a:prstGeom prst="rect">
            <a:avLst/>
          </a:prstGeom>
          <a:noFill/>
        </p:spPr>
        <p:txBody>
          <a:bodyPr wrap="square" rtlCol="0">
            <a:spAutoFit/>
          </a:bodyPr>
          <a:lstStyle/>
          <a:p>
            <a:r>
              <a:rPr lang="en-US" sz="1600" dirty="0">
                <a:latin typeface="+mn-lt"/>
              </a:rPr>
              <a:t>The dependent variable didn’t have linear relationship with some independent variables. Further exploration and feature engineering, like creating composite variables and variable transformation would improve the model.</a:t>
            </a:r>
          </a:p>
        </p:txBody>
      </p:sp>
      <p:sp>
        <p:nvSpPr>
          <p:cNvPr id="8" name="TextBox 7">
            <a:extLst>
              <a:ext uri="{FF2B5EF4-FFF2-40B4-BE49-F238E27FC236}">
                <a16:creationId xmlns:a16="http://schemas.microsoft.com/office/drawing/2014/main" id="{2A08E0EC-FE9F-42C8-A34E-C020BE6D37D6}"/>
              </a:ext>
            </a:extLst>
          </p:cNvPr>
          <p:cNvSpPr txBox="1"/>
          <p:nvPr/>
        </p:nvSpPr>
        <p:spPr>
          <a:xfrm>
            <a:off x="1877008" y="5036403"/>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pic>
        <p:nvPicPr>
          <p:cNvPr id="11" name="Picture 10" descr="Icon&#10;&#10;Description automatically generated">
            <a:extLst>
              <a:ext uri="{FF2B5EF4-FFF2-40B4-BE49-F238E27FC236}">
                <a16:creationId xmlns:a16="http://schemas.microsoft.com/office/drawing/2014/main" id="{CBC781B2-F747-472D-BB73-2B4C03C11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231" b="96026" l="5000" r="93778">
                        <a14:foregroundMark x1="9333" y1="57821" x2="10333" y2="74359"/>
                        <a14:foregroundMark x1="10333" y1="74359" x2="10333" y2="74359"/>
                        <a14:foregroundMark x1="5222" y1="76538" x2="13333" y2="88846"/>
                        <a14:foregroundMark x1="13333" y1="88846" x2="13333" y2="88846"/>
                        <a14:foregroundMark x1="19556" y1="92692" x2="23333" y2="94615"/>
                        <a14:foregroundMark x1="33667" y1="22949" x2="48556" y2="8590"/>
                        <a14:foregroundMark x1="53000" y1="4231" x2="55444" y2="7308"/>
                        <a14:foregroundMark x1="93778" y1="47821" x2="89111" y2="44615"/>
                        <a14:foregroundMark x1="70333" y1="96026" x2="77222" y2="95000"/>
                      </a14:backgroundRemoval>
                    </a14:imgEffect>
                  </a14:imgLayer>
                </a14:imgProps>
              </a:ext>
            </a:extLst>
          </a:blip>
          <a:stretch>
            <a:fillRect/>
          </a:stretch>
        </p:blipFill>
        <p:spPr>
          <a:xfrm>
            <a:off x="762000" y="1851270"/>
            <a:ext cx="990600" cy="858520"/>
          </a:xfrm>
          <a:prstGeom prst="rect">
            <a:avLst/>
          </a:prstGeom>
        </p:spPr>
      </p:pic>
      <p:pic>
        <p:nvPicPr>
          <p:cNvPr id="13" name="Picture 12" descr="Icon&#10;&#10;Description automatically generated">
            <a:extLst>
              <a:ext uri="{FF2B5EF4-FFF2-40B4-BE49-F238E27FC236}">
                <a16:creationId xmlns:a16="http://schemas.microsoft.com/office/drawing/2014/main" id="{3DEDCD9C-D3F4-4A2E-B94C-3BDC5BD819E2}"/>
              </a:ext>
            </a:extLst>
          </p:cNvPr>
          <p:cNvPicPr>
            <a:picLocks noChangeAspect="1"/>
          </p:cNvPicPr>
          <p:nvPr/>
        </p:nvPicPr>
        <p:blipFill>
          <a:blip r:embed="rId4"/>
          <a:stretch>
            <a:fillRect/>
          </a:stretch>
        </p:blipFill>
        <p:spPr>
          <a:xfrm>
            <a:off x="762000" y="3294689"/>
            <a:ext cx="990600" cy="990600"/>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456C2C4A-A00C-46FC-B038-D469918DE7E8}"/>
              </a:ext>
            </a:extLst>
          </p:cNvPr>
          <p:cNvPicPr>
            <a:picLocks noChangeAspect="1"/>
          </p:cNvPicPr>
          <p:nvPr/>
        </p:nvPicPr>
        <p:blipFill>
          <a:blip r:embed="rId5"/>
          <a:stretch>
            <a:fillRect/>
          </a:stretch>
        </p:blipFill>
        <p:spPr>
          <a:xfrm>
            <a:off x="723081" y="4870188"/>
            <a:ext cx="1070396" cy="1070396"/>
          </a:xfrm>
          <a:prstGeom prst="rect">
            <a:avLst/>
          </a:prstGeom>
        </p:spPr>
      </p:pic>
    </p:spTree>
    <p:extLst>
      <p:ext uri="{BB962C8B-B14F-4D97-AF65-F5344CB8AC3E}">
        <p14:creationId xmlns:p14="http://schemas.microsoft.com/office/powerpoint/2010/main" val="40240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References</a:t>
            </a:r>
          </a:p>
        </p:txBody>
      </p:sp>
      <p:sp>
        <p:nvSpPr>
          <p:cNvPr id="2" name="TextBox 1">
            <a:extLst>
              <a:ext uri="{FF2B5EF4-FFF2-40B4-BE49-F238E27FC236}">
                <a16:creationId xmlns:a16="http://schemas.microsoft.com/office/drawing/2014/main" id="{D4A80605-2048-4EBD-BB74-B2C6BB91876E}"/>
              </a:ext>
            </a:extLst>
          </p:cNvPr>
          <p:cNvSpPr txBox="1"/>
          <p:nvPr/>
        </p:nvSpPr>
        <p:spPr>
          <a:xfrm>
            <a:off x="461864" y="1752600"/>
            <a:ext cx="8224935" cy="1855893"/>
          </a:xfrm>
          <a:prstGeom prst="rect">
            <a:avLst/>
          </a:prstGeom>
          <a:noFill/>
        </p:spPr>
        <p:txBody>
          <a:bodyPr wrap="square" rtlCol="0">
            <a:spAutoFit/>
          </a:bodyPr>
          <a:lstStyle/>
          <a:p>
            <a:pPr marL="0" marR="0">
              <a:lnSpc>
                <a:spcPct val="115000"/>
              </a:lnSpc>
              <a:spcBef>
                <a:spcPts val="0"/>
              </a:spcBef>
              <a:spcAft>
                <a:spcPts val="600"/>
              </a:spcAft>
            </a:pPr>
            <a:r>
              <a:rPr lang="en-IN" sz="1600" i="1" dirty="0">
                <a:effectLst/>
                <a:latin typeface="Times New Roman" panose="02020603050405020304" pitchFamily="18" charset="0"/>
                <a:ea typeface="Times New Roman" panose="02020603050405020304" pitchFamily="18" charset="0"/>
              </a:rPr>
              <a:t>Downloadable Data – DASIL</a:t>
            </a:r>
            <a:r>
              <a:rPr lang="en-IN" sz="1600" dirty="0">
                <a:effectLst/>
                <a:latin typeface="Times New Roman" panose="02020603050405020304" pitchFamily="18" charset="0"/>
                <a:ea typeface="Times New Roman" panose="02020603050405020304" pitchFamily="18" charset="0"/>
              </a:rPr>
              <a:t>. (2017). County-Level Presidential Election Data 2008 – 2016. </a:t>
            </a:r>
            <a:r>
              <a:rPr lang="en-IN" sz="1600" dirty="0">
                <a:solidFill>
                  <a:srgbClr val="4F81BD"/>
                </a:solidFill>
                <a:effectLst/>
                <a:latin typeface="Times New Roman" panose="02020603050405020304" pitchFamily="18" charset="0"/>
                <a:ea typeface="Times New Roman" panose="02020603050405020304" pitchFamily="18" charset="0"/>
                <a:hlinkClick r:id="rId2"/>
              </a:rPr>
              <a:t>https://dasil.sites.grinnell.edu/downloadable-data/</a:t>
            </a:r>
            <a:endParaRPr lang="en-US" sz="1600" dirty="0">
              <a:effectLst/>
              <a:latin typeface="Times New Roman" panose="02020603050405020304" pitchFamily="18" charset="0"/>
              <a:ea typeface="Times New Roman" panose="02020603050405020304" pitchFamily="18" charset="0"/>
            </a:endParaRPr>
          </a:p>
          <a:p>
            <a:pPr marL="0" marR="0">
              <a:lnSpc>
                <a:spcPct val="115000"/>
              </a:lnSpc>
              <a:spcBef>
                <a:spcPts val="900"/>
              </a:spcBef>
              <a:spcAft>
                <a:spcPts val="6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Bluman</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A.</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(2017). Elementary Statistics: A Step By Step Approach (10th ed.). McGraw-Hill Education.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Kabacoff</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R., I.</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(2022). R in Action, Third Edition. Manning.</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6625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9CF1080-1631-4E69-99FF-0ECF427ED22B}"/>
              </a:ext>
            </a:extLst>
          </p:cNvPr>
          <p:cNvPicPr>
            <a:picLocks noChangeAspect="1"/>
          </p:cNvPicPr>
          <p:nvPr/>
        </p:nvPicPr>
        <p:blipFill>
          <a:blip r:embed="rId2"/>
          <a:stretch>
            <a:fillRect/>
          </a:stretch>
        </p:blipFill>
        <p:spPr>
          <a:xfrm>
            <a:off x="1524000" y="1295400"/>
            <a:ext cx="5689600" cy="4267200"/>
          </a:xfrm>
          <a:prstGeom prst="rect">
            <a:avLst/>
          </a:prstGeom>
        </p:spPr>
      </p:pic>
    </p:spTree>
    <p:extLst>
      <p:ext uri="{BB962C8B-B14F-4D97-AF65-F5344CB8AC3E}">
        <p14:creationId xmlns:p14="http://schemas.microsoft.com/office/powerpoint/2010/main" val="31700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A9E18C31-DB99-45BF-AEBA-CB8C58D0BEA8}"/>
              </a:ext>
            </a:extLst>
          </p:cNvPr>
          <p:cNvGraphicFramePr>
            <a:graphicFrameLocks noGrp="1"/>
          </p:cNvGraphicFramePr>
          <p:nvPr>
            <p:ph idx="1"/>
            <p:extLst>
              <p:ext uri="{D42A27DB-BD31-4B8C-83A1-F6EECF244321}">
                <p14:modId xmlns:p14="http://schemas.microsoft.com/office/powerpoint/2010/main" val="1597315851"/>
              </p:ext>
            </p:extLst>
          </p:nvPr>
        </p:nvGraphicFramePr>
        <p:xfrm>
          <a:off x="609600" y="1828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0C2D96A3-4DCC-4489-81DC-656695A70192}"/>
              </a:ext>
            </a:extLst>
          </p:cNvPr>
          <p:cNvSpPr>
            <a:spLocks noGrp="1"/>
          </p:cNvSpPr>
          <p:nvPr>
            <p:ph type="ctrTitle"/>
          </p:nvPr>
        </p:nvSpPr>
        <p:spPr>
          <a:xfrm>
            <a:off x="457200" y="685800"/>
            <a:ext cx="8229600" cy="762000"/>
          </a:xfrm>
        </p:spPr>
        <p:txBody>
          <a:bodyPr wrap="square" anchor="t">
            <a:normAutofit/>
          </a:bodyPr>
          <a:lstStyle/>
          <a:p>
            <a:r>
              <a:rPr lang="en-US" dirty="0"/>
              <a:t>Contents</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4A5D5-4113-4AFA-98C4-BE66DAF09FC5}"/>
              </a:ext>
            </a:extLst>
          </p:cNvPr>
          <p:cNvSpPr>
            <a:spLocks noGrp="1"/>
          </p:cNvSpPr>
          <p:nvPr>
            <p:ph sz="half" idx="1"/>
          </p:nvPr>
        </p:nvSpPr>
        <p:spPr>
          <a:xfrm>
            <a:off x="457200" y="1600200"/>
            <a:ext cx="4038600" cy="4525963"/>
          </a:xfrm>
        </p:spPr>
        <p:txBody>
          <a:bodyPr wrap="square" anchor="t">
            <a:normAutofit/>
          </a:bodyPr>
          <a:lstStyle/>
          <a:p>
            <a:pPr>
              <a:lnSpc>
                <a:spcPct val="90000"/>
              </a:lnSpc>
              <a:buFont typeface="Wingdings" panose="05000000000000000000" pitchFamily="2" charset="2"/>
              <a:buChar char="Ø"/>
            </a:pPr>
            <a:r>
              <a:rPr lang="en-US" sz="1500" dirty="0"/>
              <a:t>Every 4 years, the US general election is held to choose the president and the vice-president of the United States.</a:t>
            </a:r>
            <a:br>
              <a:rPr lang="en-US" sz="1500" dirty="0"/>
            </a:br>
            <a:endParaRPr lang="en-US" sz="1500" dirty="0"/>
          </a:p>
          <a:p>
            <a:pPr>
              <a:lnSpc>
                <a:spcPct val="90000"/>
              </a:lnSpc>
              <a:buFont typeface="Wingdings" panose="05000000000000000000" pitchFamily="2" charset="2"/>
              <a:buChar char="Ø"/>
            </a:pPr>
            <a:r>
              <a:rPr lang="en-US" sz="1500" dirty="0"/>
              <a:t>The 2 major political parties competing in the elections are the Democrats, and the Republicans. </a:t>
            </a:r>
            <a:br>
              <a:rPr lang="en-US" sz="1500" dirty="0"/>
            </a:br>
            <a:endParaRPr lang="en-US" sz="1500" dirty="0"/>
          </a:p>
          <a:p>
            <a:pPr>
              <a:lnSpc>
                <a:spcPct val="90000"/>
              </a:lnSpc>
              <a:buFont typeface="Wingdings" panose="05000000000000000000" pitchFamily="2" charset="2"/>
              <a:buChar char="Ø"/>
            </a:pPr>
            <a:r>
              <a:rPr lang="en-US" sz="1500" dirty="0"/>
              <a:t>In each counties, US citizens vote for their presidential choice in their respective electoral college.</a:t>
            </a:r>
            <a:br>
              <a:rPr lang="en-US" sz="1500" dirty="0"/>
            </a:br>
            <a:endParaRPr lang="en-US" sz="1500" dirty="0"/>
          </a:p>
          <a:p>
            <a:pPr>
              <a:lnSpc>
                <a:spcPct val="90000"/>
              </a:lnSpc>
              <a:buFont typeface="Wingdings" panose="05000000000000000000" pitchFamily="2" charset="2"/>
              <a:buChar char="Ø"/>
            </a:pPr>
            <a:r>
              <a:rPr lang="en-US" sz="1500" dirty="0"/>
              <a:t>Campaigns are run by the political parties in each county to gain support of people.</a:t>
            </a:r>
            <a:br>
              <a:rPr lang="en-US" sz="1500" dirty="0"/>
            </a:br>
            <a:endParaRPr lang="en-US" sz="1500" dirty="0"/>
          </a:p>
          <a:p>
            <a:pPr>
              <a:lnSpc>
                <a:spcPct val="90000"/>
              </a:lnSpc>
              <a:buFont typeface="Wingdings" panose="05000000000000000000" pitchFamily="2" charset="2"/>
              <a:buChar char="Ø"/>
            </a:pPr>
            <a:r>
              <a:rPr lang="en-US" sz="1500" dirty="0"/>
              <a:t>These campaigns are massive in the swing states of Florida, Ohio, Pennsylvania, also known as “Battleground States”.</a:t>
            </a:r>
          </a:p>
        </p:txBody>
      </p:sp>
      <p:pic>
        <p:nvPicPr>
          <p:cNvPr id="5" name="Picture 4" descr="A picture containing text, striped, blue, several&#10;&#10;Description automatically generated">
            <a:extLst>
              <a:ext uri="{FF2B5EF4-FFF2-40B4-BE49-F238E27FC236}">
                <a16:creationId xmlns:a16="http://schemas.microsoft.com/office/drawing/2014/main" id="{9CFAC658-D999-0C43-B861-6FE90B59773D}"/>
              </a:ext>
            </a:extLst>
          </p:cNvPr>
          <p:cNvPicPr>
            <a:picLocks noChangeAspect="1"/>
          </p:cNvPicPr>
          <p:nvPr/>
        </p:nvPicPr>
        <p:blipFill rotWithShape="1">
          <a:blip r:embed="rId2"/>
          <a:srcRect l="14476" r="18602" b="3"/>
          <a:stretch/>
        </p:blipFill>
        <p:spPr>
          <a:xfrm>
            <a:off x="4648200" y="1600200"/>
            <a:ext cx="4038600" cy="4525963"/>
          </a:xfrm>
          <a:prstGeom prst="rect">
            <a:avLst/>
          </a:prstGeom>
          <a:noFill/>
        </p:spPr>
      </p:pic>
      <p:sp>
        <p:nvSpPr>
          <p:cNvPr id="3" name="Title 2">
            <a:extLst>
              <a:ext uri="{FF2B5EF4-FFF2-40B4-BE49-F238E27FC236}">
                <a16:creationId xmlns:a16="http://schemas.microsoft.com/office/drawing/2014/main" id="{0AAEE3FD-16D9-4A10-8FC9-C78B39E64AED}"/>
              </a:ext>
            </a:extLst>
          </p:cNvPr>
          <p:cNvSpPr>
            <a:spLocks noGrp="1"/>
          </p:cNvSpPr>
          <p:nvPr>
            <p:ph type="ctrTitle"/>
          </p:nvPr>
        </p:nvSpPr>
        <p:spPr>
          <a:xfrm>
            <a:off x="457200" y="685800"/>
            <a:ext cx="8229600" cy="762000"/>
          </a:xfrm>
        </p:spPr>
        <p:txBody>
          <a:bodyPr wrap="square" anchor="t">
            <a:normAutofit/>
          </a:bodyPr>
          <a:lstStyle/>
          <a:p>
            <a:r>
              <a:rPr lang="en-US" dirty="0"/>
              <a:t>Overview</a:t>
            </a:r>
          </a:p>
        </p:txBody>
      </p:sp>
    </p:spTree>
    <p:extLst>
      <p:ext uri="{BB962C8B-B14F-4D97-AF65-F5344CB8AC3E}">
        <p14:creationId xmlns:p14="http://schemas.microsoft.com/office/powerpoint/2010/main" val="39314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1AE-7A79-1047-95AE-1CF058DA5783}"/>
              </a:ext>
            </a:extLst>
          </p:cNvPr>
          <p:cNvSpPr>
            <a:spLocks noGrp="1"/>
          </p:cNvSpPr>
          <p:nvPr>
            <p:ph idx="1"/>
          </p:nvPr>
        </p:nvSpPr>
        <p:spPr>
          <a:xfrm>
            <a:off x="1371600" y="1600200"/>
            <a:ext cx="7315200" cy="1752599"/>
          </a:xfrm>
        </p:spPr>
        <p:txBody>
          <a:bodyPr/>
          <a:lstStyle/>
          <a:p>
            <a:pPr marL="0" indent="0">
              <a:buNone/>
            </a:pPr>
            <a:r>
              <a:rPr lang="en-US" sz="1800" dirty="0"/>
              <a:t>What factors and attributes of a county influence the results of presidential election?</a:t>
            </a:r>
          </a:p>
          <a:p>
            <a:endParaRPr lang="en-US" sz="1800" dirty="0"/>
          </a:p>
          <a:p>
            <a:pPr marL="0" indent="0">
              <a:buNone/>
            </a:pPr>
            <a:r>
              <a:rPr lang="en-US" sz="1800" dirty="0"/>
              <a:t>Can we predict which party will win the 2016 presidential election in each county?</a:t>
            </a:r>
          </a:p>
        </p:txBody>
      </p:sp>
      <p:pic>
        <p:nvPicPr>
          <p:cNvPr id="6" name="Picture 5" descr="A red and white flag&#10;&#10;Description automatically generated with medium confidence">
            <a:extLst>
              <a:ext uri="{FF2B5EF4-FFF2-40B4-BE49-F238E27FC236}">
                <a16:creationId xmlns:a16="http://schemas.microsoft.com/office/drawing/2014/main" id="{357872A7-A592-664C-9ADD-902C4F02F4EB}"/>
              </a:ext>
            </a:extLst>
          </p:cNvPr>
          <p:cNvPicPr>
            <a:picLocks noChangeAspect="1"/>
          </p:cNvPicPr>
          <p:nvPr/>
        </p:nvPicPr>
        <p:blipFill>
          <a:blip r:embed="rId2"/>
          <a:stretch>
            <a:fillRect/>
          </a:stretch>
        </p:blipFill>
        <p:spPr>
          <a:xfrm>
            <a:off x="1524000" y="3352800"/>
            <a:ext cx="5949950" cy="3105051"/>
          </a:xfrm>
          <a:prstGeom prst="rect">
            <a:avLst/>
          </a:prstGeom>
        </p:spPr>
      </p:pic>
      <p:pic>
        <p:nvPicPr>
          <p:cNvPr id="5" name="Picture 4" descr="Icon&#10;&#10;Description automatically generated">
            <a:extLst>
              <a:ext uri="{FF2B5EF4-FFF2-40B4-BE49-F238E27FC236}">
                <a16:creationId xmlns:a16="http://schemas.microsoft.com/office/drawing/2014/main" id="{47D56D3C-0C47-4E70-BE50-058AEE35A6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54944" y="1656533"/>
            <a:ext cx="916656" cy="553267"/>
          </a:xfrm>
          <a:prstGeom prst="rect">
            <a:avLst/>
          </a:prstGeom>
        </p:spPr>
      </p:pic>
      <p:pic>
        <p:nvPicPr>
          <p:cNvPr id="7" name="Picture 6" descr="Icon&#10;&#10;Description automatically generated">
            <a:extLst>
              <a:ext uri="{FF2B5EF4-FFF2-40B4-BE49-F238E27FC236}">
                <a16:creationId xmlns:a16="http://schemas.microsoft.com/office/drawing/2014/main" id="{D94FD9C7-1476-4855-AA80-0778142B4B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71403" y="2580867"/>
            <a:ext cx="900197" cy="543333"/>
          </a:xfrm>
          <a:prstGeom prst="rect">
            <a:avLst/>
          </a:prstGeom>
        </p:spPr>
      </p:pic>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Scope of the project</a:t>
            </a:r>
          </a:p>
        </p:txBody>
      </p:sp>
    </p:spTree>
    <p:extLst>
      <p:ext uri="{BB962C8B-B14F-4D97-AF65-F5344CB8AC3E}">
        <p14:creationId xmlns:p14="http://schemas.microsoft.com/office/powerpoint/2010/main" val="41749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12" name="Content Placeholder 11">
            <a:extLst>
              <a:ext uri="{FF2B5EF4-FFF2-40B4-BE49-F238E27FC236}">
                <a16:creationId xmlns:a16="http://schemas.microsoft.com/office/drawing/2014/main" id="{FA47CDB3-A286-4522-B1C0-EA6C8CCD80A2}"/>
              </a:ext>
            </a:extLst>
          </p:cNvPr>
          <p:cNvSpPr>
            <a:spLocks noGrp="1"/>
          </p:cNvSpPr>
          <p:nvPr>
            <p:ph idx="1"/>
          </p:nvPr>
        </p:nvSpPr>
        <p:spPr>
          <a:xfrm>
            <a:off x="457200" y="1600201"/>
            <a:ext cx="8229600" cy="593532"/>
          </a:xfrm>
        </p:spPr>
        <p:txBody>
          <a:bodyPr/>
          <a:lstStyle/>
          <a:p>
            <a:pPr marL="0" indent="0">
              <a:buNone/>
            </a:pPr>
            <a:r>
              <a:rPr lang="en-US" sz="1600" dirty="0">
                <a:latin typeface="Times New Roman" panose="02020603050405020304" pitchFamily="18" charset="0"/>
                <a:cs typeface="Times New Roman" panose="02020603050405020304" pitchFamily="18" charset="0"/>
              </a:rPr>
              <a:t>To perform the analysis, we used county-level voter data from the presidential elections of 2008, 2012, and 2016. The data set has 3,143 observations with 148 features.</a:t>
            </a:r>
          </a:p>
        </p:txBody>
      </p:sp>
      <p:pic>
        <p:nvPicPr>
          <p:cNvPr id="5" name="Picture 4" descr="Icon&#10;&#10;Description automatically generated">
            <a:extLst>
              <a:ext uri="{FF2B5EF4-FFF2-40B4-BE49-F238E27FC236}">
                <a16:creationId xmlns:a16="http://schemas.microsoft.com/office/drawing/2014/main" id="{3AF368FA-7E53-421F-B686-811B67C4B4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6667" y1="33333" x2="56667" y2="33333"/>
                        <a14:foregroundMark x1="60556" y1="50556" x2="60556" y2="50556"/>
                        <a14:foregroundMark x1="60833" y1="68333" x2="60833" y2="68333"/>
                        <a14:foregroundMark x1="39167" y1="61944" x2="39167" y2="61944"/>
                        <a14:foregroundMark x1="30833" y1="76667" x2="30833" y2="76667"/>
                      </a14:backgroundRemoval>
                    </a14:imgEffect>
                  </a14:imgLayer>
                </a14:imgProps>
              </a:ext>
            </a:extLst>
          </a:blip>
          <a:stretch>
            <a:fillRect/>
          </a:stretch>
        </p:blipFill>
        <p:spPr>
          <a:xfrm>
            <a:off x="1443220" y="4267200"/>
            <a:ext cx="925130" cy="9251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AB64BF0-9721-4E41-9C31-D01565053074}"/>
              </a:ext>
            </a:extLst>
          </p:cNvPr>
          <p:cNvPicPr>
            <a:picLocks noChangeAspect="1"/>
          </p:cNvPicPr>
          <p:nvPr/>
        </p:nvPicPr>
        <p:blipFill>
          <a:blip r:embed="rId4"/>
          <a:stretch>
            <a:fillRect/>
          </a:stretch>
        </p:blipFill>
        <p:spPr>
          <a:xfrm>
            <a:off x="4629313" y="3597468"/>
            <a:ext cx="593532" cy="593532"/>
          </a:xfrm>
          <a:prstGeom prst="rect">
            <a:avLst/>
          </a:prstGeom>
        </p:spPr>
      </p:pic>
      <p:pic>
        <p:nvPicPr>
          <p:cNvPr id="10" name="Picture 9" descr="Icon&#10;&#10;Description automatically generated">
            <a:extLst>
              <a:ext uri="{FF2B5EF4-FFF2-40B4-BE49-F238E27FC236}">
                <a16:creationId xmlns:a16="http://schemas.microsoft.com/office/drawing/2014/main" id="{77B113D4-43AB-4D55-B8BE-2FBD0339E7A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4572000" y="4424976"/>
            <a:ext cx="675499" cy="728663"/>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337CFA85-AC15-4988-A897-A3FD23E6E1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84" b="89700" l="9722" r="89815">
                        <a14:foregroundMark x1="37500" y1="8584" x2="37500" y2="8584"/>
                        <a14:foregroundMark x1="67130" y1="15021" x2="67130" y2="15021"/>
                        <a14:foregroundMark x1="23611" y1="26609" x2="23611" y2="26609"/>
                        <a14:foregroundMark x1="28241" y1="22747" x2="28241" y2="22747"/>
                        <a14:foregroundMark x1="35648" y1="16738" x2="35648" y2="16738"/>
                        <a14:foregroundMark x1="41204" y1="15021" x2="41204" y2="15021"/>
                        <a14:foregroundMark x1="51852" y1="12017" x2="51852" y2="12017"/>
                        <a14:foregroundMark x1="60185" y1="12446" x2="60185" y2="12446"/>
                        <a14:foregroundMark x1="18981" y1="32189" x2="18981" y2="32189"/>
                        <a14:foregroundMark x1="75463" y1="33906" x2="75463" y2="33906"/>
                      </a14:backgroundRemoval>
                    </a14:imgEffect>
                  </a14:imgLayer>
                </a14:imgProps>
              </a:ext>
            </a:extLst>
          </a:blip>
          <a:stretch>
            <a:fillRect/>
          </a:stretch>
        </p:blipFill>
        <p:spPr>
          <a:xfrm>
            <a:off x="4588329" y="5410200"/>
            <a:ext cx="675499" cy="728663"/>
          </a:xfrm>
          <a:prstGeom prst="rect">
            <a:avLst/>
          </a:prstGeom>
        </p:spPr>
      </p:pic>
      <p:pic>
        <p:nvPicPr>
          <p:cNvPr id="15" name="Picture 14" descr="A picture containing scissors, brass knucks, tool, key&#10;&#10;Description automatically generated">
            <a:extLst>
              <a:ext uri="{FF2B5EF4-FFF2-40B4-BE49-F238E27FC236}">
                <a16:creationId xmlns:a16="http://schemas.microsoft.com/office/drawing/2014/main" id="{1B7F3C47-E046-4D90-900C-D649074FA593}"/>
              </a:ext>
            </a:extLst>
          </p:cNvPr>
          <p:cNvPicPr>
            <a:picLocks noChangeAspect="1"/>
          </p:cNvPicPr>
          <p:nvPr/>
        </p:nvPicPr>
        <p:blipFill>
          <a:blip r:embed="rId9"/>
          <a:stretch>
            <a:fillRect/>
          </a:stretch>
        </p:blipFill>
        <p:spPr>
          <a:xfrm>
            <a:off x="1492480" y="5442421"/>
            <a:ext cx="811276" cy="636294"/>
          </a:xfrm>
          <a:prstGeom prst="rect">
            <a:avLst/>
          </a:prstGeom>
        </p:spPr>
      </p:pic>
      <p:sp>
        <p:nvSpPr>
          <p:cNvPr id="16" name="TextBox 15">
            <a:extLst>
              <a:ext uri="{FF2B5EF4-FFF2-40B4-BE49-F238E27FC236}">
                <a16:creationId xmlns:a16="http://schemas.microsoft.com/office/drawing/2014/main" id="{7465EA68-632B-4A52-9A5E-7BF87EFE2092}"/>
              </a:ext>
            </a:extLst>
          </p:cNvPr>
          <p:cNvSpPr txBox="1"/>
          <p:nvPr/>
        </p:nvSpPr>
        <p:spPr>
          <a:xfrm>
            <a:off x="2368350" y="3704615"/>
            <a:ext cx="2047272" cy="307777"/>
          </a:xfrm>
          <a:prstGeom prst="rect">
            <a:avLst/>
          </a:prstGeom>
          <a:noFill/>
        </p:spPr>
        <p:txBody>
          <a:bodyPr wrap="square" rtlCol="0">
            <a:spAutoFit/>
          </a:bodyPr>
          <a:lstStyle/>
          <a:p>
            <a:r>
              <a:rPr lang="en-US" sz="1400" dirty="0">
                <a:latin typeface="+mj-lt"/>
              </a:rPr>
              <a:t>Population demography</a:t>
            </a:r>
          </a:p>
        </p:txBody>
      </p:sp>
      <p:sp>
        <p:nvSpPr>
          <p:cNvPr id="17" name="TextBox 16">
            <a:extLst>
              <a:ext uri="{FF2B5EF4-FFF2-40B4-BE49-F238E27FC236}">
                <a16:creationId xmlns:a16="http://schemas.microsoft.com/office/drawing/2014/main" id="{FA513796-3821-49AE-83D4-3A9AEAB95EE9}"/>
              </a:ext>
            </a:extLst>
          </p:cNvPr>
          <p:cNvSpPr txBox="1"/>
          <p:nvPr/>
        </p:nvSpPr>
        <p:spPr>
          <a:xfrm>
            <a:off x="2368350" y="4572000"/>
            <a:ext cx="2047272" cy="523220"/>
          </a:xfrm>
          <a:prstGeom prst="rect">
            <a:avLst/>
          </a:prstGeom>
          <a:noFill/>
        </p:spPr>
        <p:txBody>
          <a:bodyPr wrap="square" rtlCol="0">
            <a:spAutoFit/>
          </a:bodyPr>
          <a:lstStyle/>
          <a:p>
            <a:r>
              <a:rPr lang="en-US" sz="1400" dirty="0">
                <a:latin typeface="+mj-lt"/>
              </a:rPr>
              <a:t>Education and employment estimators</a:t>
            </a:r>
          </a:p>
        </p:txBody>
      </p:sp>
      <p:pic>
        <p:nvPicPr>
          <p:cNvPr id="19" name="Picture 18" descr="Icon&#10;&#10;Description automatically generated">
            <a:extLst>
              <a:ext uri="{FF2B5EF4-FFF2-40B4-BE49-F238E27FC236}">
                <a16:creationId xmlns:a16="http://schemas.microsoft.com/office/drawing/2014/main" id="{706E526E-9340-421B-83B7-69CFD274662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652" b="96540" l="2805" r="96829">
                        <a14:foregroundMark x1="6951" y1="25375" x2="6951" y2="25375"/>
                        <a14:foregroundMark x1="7927" y1="8881" x2="7927" y2="8881"/>
                        <a14:foregroundMark x1="9024" y1="20069" x2="9146" y2="33449"/>
                        <a14:foregroundMark x1="6951" y1="7151" x2="9390" y2="7843"/>
                        <a14:foregroundMark x1="2805" y1="23529" x2="2805" y2="20761"/>
                        <a14:foregroundMark x1="30244" y1="20185" x2="28902" y2="34602"/>
                        <a14:foregroundMark x1="30366" y1="10611" x2="30366" y2="10611"/>
                        <a14:foregroundMark x1="52317" y1="9804" x2="52317" y2="9804"/>
                        <a14:foregroundMark x1="70732" y1="10150" x2="70732" y2="10150"/>
                        <a14:foregroundMark x1="91829" y1="8881" x2="91829" y2="8881"/>
                        <a14:foregroundMark x1="27683" y1="10611" x2="29878" y2="8074"/>
                        <a14:foregroundMark x1="49024" y1="10611" x2="51585" y2="5998"/>
                        <a14:foregroundMark x1="90366" y1="9112" x2="90854" y2="5882"/>
                        <a14:foregroundMark x1="48171" y1="25029" x2="50976" y2="37024"/>
                        <a14:foregroundMark x1="75732" y1="20069" x2="71463" y2="33564"/>
                        <a14:foregroundMark x1="69146" y1="12341" x2="69390" y2="8189"/>
                        <a14:foregroundMark x1="90122" y1="23183" x2="90122" y2="35986"/>
                        <a14:foregroundMark x1="96585" y1="20185" x2="97073" y2="23299"/>
                        <a14:foregroundMark x1="18902" y1="91696" x2="17317" y2="79931"/>
                        <a14:foregroundMark x1="40488" y1="80277" x2="41220" y2="65629"/>
                        <a14:foregroundMark x1="18415" y1="96540" x2="19512" y2="96540"/>
                        <a14:foregroundMark x1="61707" y1="86044" x2="57195" y2="73587"/>
                        <a14:foregroundMark x1="80366" y1="85006" x2="80366" y2="73010"/>
                        <a14:foregroundMark x1="18537" y1="58939" x2="22195" y2="54210"/>
                        <a14:foregroundMark x1="38293" y1="58478" x2="40000" y2="57439"/>
                        <a14:foregroundMark x1="60854" y1="58131" x2="59756" y2="57093"/>
                        <a14:foregroundMark x1="80000" y1="59862" x2="80000" y2="57439"/>
                      </a14:backgroundRemoval>
                    </a14:imgEffect>
                  </a14:imgLayer>
                </a14:imgProps>
              </a:ext>
            </a:extLst>
          </a:blip>
          <a:stretch>
            <a:fillRect/>
          </a:stretch>
        </p:blipFill>
        <p:spPr>
          <a:xfrm>
            <a:off x="1645876" y="3579017"/>
            <a:ext cx="504484" cy="533399"/>
          </a:xfrm>
          <a:prstGeom prst="rect">
            <a:avLst/>
          </a:prstGeom>
        </p:spPr>
      </p:pic>
      <p:sp>
        <p:nvSpPr>
          <p:cNvPr id="20" name="TextBox 19">
            <a:extLst>
              <a:ext uri="{FF2B5EF4-FFF2-40B4-BE49-F238E27FC236}">
                <a16:creationId xmlns:a16="http://schemas.microsoft.com/office/drawing/2014/main" id="{80A32D2C-1E34-44C5-AD8D-F24E8F512688}"/>
              </a:ext>
            </a:extLst>
          </p:cNvPr>
          <p:cNvSpPr txBox="1"/>
          <p:nvPr/>
        </p:nvSpPr>
        <p:spPr>
          <a:xfrm>
            <a:off x="2372328" y="5621338"/>
            <a:ext cx="2047272" cy="307777"/>
          </a:xfrm>
          <a:prstGeom prst="rect">
            <a:avLst/>
          </a:prstGeom>
          <a:noFill/>
        </p:spPr>
        <p:txBody>
          <a:bodyPr wrap="square" rtlCol="0">
            <a:spAutoFit/>
          </a:bodyPr>
          <a:lstStyle/>
          <a:p>
            <a:r>
              <a:rPr lang="en-US" sz="1400" dirty="0">
                <a:latin typeface="+mj-lt"/>
              </a:rPr>
              <a:t>Criminal activities</a:t>
            </a:r>
          </a:p>
        </p:txBody>
      </p:sp>
      <p:sp>
        <p:nvSpPr>
          <p:cNvPr id="21" name="TextBox 20">
            <a:extLst>
              <a:ext uri="{FF2B5EF4-FFF2-40B4-BE49-F238E27FC236}">
                <a16:creationId xmlns:a16="http://schemas.microsoft.com/office/drawing/2014/main" id="{FB71E999-DCE9-4070-B77F-2E0E027673CB}"/>
              </a:ext>
            </a:extLst>
          </p:cNvPr>
          <p:cNvSpPr txBox="1"/>
          <p:nvPr/>
        </p:nvSpPr>
        <p:spPr>
          <a:xfrm>
            <a:off x="5365946" y="3704614"/>
            <a:ext cx="2047272" cy="307777"/>
          </a:xfrm>
          <a:prstGeom prst="rect">
            <a:avLst/>
          </a:prstGeom>
          <a:noFill/>
        </p:spPr>
        <p:txBody>
          <a:bodyPr wrap="square" rtlCol="0">
            <a:spAutoFit/>
          </a:bodyPr>
          <a:lstStyle/>
          <a:p>
            <a:r>
              <a:rPr lang="en-US" sz="1400" dirty="0">
                <a:latin typeface="+mj-lt"/>
              </a:rPr>
              <a:t>Household attributes</a:t>
            </a:r>
          </a:p>
        </p:txBody>
      </p:sp>
      <p:sp>
        <p:nvSpPr>
          <p:cNvPr id="22" name="TextBox 21">
            <a:extLst>
              <a:ext uri="{FF2B5EF4-FFF2-40B4-BE49-F238E27FC236}">
                <a16:creationId xmlns:a16="http://schemas.microsoft.com/office/drawing/2014/main" id="{E65584AC-6400-45CE-B0E0-08F71DC66828}"/>
              </a:ext>
            </a:extLst>
          </p:cNvPr>
          <p:cNvSpPr txBox="1"/>
          <p:nvPr/>
        </p:nvSpPr>
        <p:spPr>
          <a:xfrm>
            <a:off x="5365946" y="4683841"/>
            <a:ext cx="2047272" cy="307777"/>
          </a:xfrm>
          <a:prstGeom prst="rect">
            <a:avLst/>
          </a:prstGeom>
          <a:noFill/>
        </p:spPr>
        <p:txBody>
          <a:bodyPr wrap="square" rtlCol="0">
            <a:spAutoFit/>
          </a:bodyPr>
          <a:lstStyle/>
          <a:p>
            <a:r>
              <a:rPr lang="en-US" sz="1400" dirty="0">
                <a:latin typeface="+mj-lt"/>
              </a:rPr>
              <a:t>Poverty indicators</a:t>
            </a:r>
          </a:p>
        </p:txBody>
      </p:sp>
      <p:sp>
        <p:nvSpPr>
          <p:cNvPr id="23" name="TextBox 22">
            <a:extLst>
              <a:ext uri="{FF2B5EF4-FFF2-40B4-BE49-F238E27FC236}">
                <a16:creationId xmlns:a16="http://schemas.microsoft.com/office/drawing/2014/main" id="{98F9D43B-3366-4C7C-BD6F-C390FD25FB47}"/>
              </a:ext>
            </a:extLst>
          </p:cNvPr>
          <p:cNvSpPr txBox="1"/>
          <p:nvPr/>
        </p:nvSpPr>
        <p:spPr>
          <a:xfrm>
            <a:off x="5398603" y="5620644"/>
            <a:ext cx="2047272" cy="307777"/>
          </a:xfrm>
          <a:prstGeom prst="rect">
            <a:avLst/>
          </a:prstGeom>
          <a:noFill/>
        </p:spPr>
        <p:txBody>
          <a:bodyPr wrap="square" rtlCol="0">
            <a:spAutoFit/>
          </a:bodyPr>
          <a:lstStyle/>
          <a:p>
            <a:r>
              <a:rPr lang="en-US" sz="1400" dirty="0">
                <a:latin typeface="+mj-lt"/>
              </a:rPr>
              <a:t>Population migration</a:t>
            </a:r>
          </a:p>
        </p:txBody>
      </p:sp>
      <p:grpSp>
        <p:nvGrpSpPr>
          <p:cNvPr id="27" name="Group 26">
            <a:extLst>
              <a:ext uri="{FF2B5EF4-FFF2-40B4-BE49-F238E27FC236}">
                <a16:creationId xmlns:a16="http://schemas.microsoft.com/office/drawing/2014/main" id="{D7C0DEE7-3A50-4595-8974-83F205069FB6}"/>
              </a:ext>
            </a:extLst>
          </p:cNvPr>
          <p:cNvGrpSpPr/>
          <p:nvPr/>
        </p:nvGrpSpPr>
        <p:grpSpPr>
          <a:xfrm>
            <a:off x="890156" y="2342853"/>
            <a:ext cx="504484" cy="533399"/>
            <a:chOff x="113171" y="3526131"/>
            <a:chExt cx="685800" cy="685800"/>
          </a:xfrm>
        </p:grpSpPr>
        <p:sp>
          <p:nvSpPr>
            <p:cNvPr id="24" name="Oval 23">
              <a:extLst>
                <a:ext uri="{FF2B5EF4-FFF2-40B4-BE49-F238E27FC236}">
                  <a16:creationId xmlns:a16="http://schemas.microsoft.com/office/drawing/2014/main" id="{916A5515-1E2E-4393-9F77-AFE5C94C6501}"/>
                </a:ext>
              </a:extLst>
            </p:cNvPr>
            <p:cNvSpPr/>
            <p:nvPr/>
          </p:nvSpPr>
          <p:spPr>
            <a:xfrm>
              <a:off x="113171" y="352613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AEB48CC-7C58-4EFF-8DF8-3D926752D5DA}"/>
                </a:ext>
              </a:extLst>
            </p:cNvPr>
            <p:cNvSpPr/>
            <p:nvPr/>
          </p:nvSpPr>
          <p:spPr>
            <a:xfrm>
              <a:off x="237278" y="3637891"/>
              <a:ext cx="457200" cy="45731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23BB62-F177-431A-96BA-4DDFB1FA78BC}"/>
                </a:ext>
              </a:extLst>
            </p:cNvPr>
            <p:cNvSpPr/>
            <p:nvPr/>
          </p:nvSpPr>
          <p:spPr>
            <a:xfrm>
              <a:off x="305858" y="3706530"/>
              <a:ext cx="320040" cy="3200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08AAE306-CB2D-4623-A8C3-2F932A1BB27F}"/>
              </a:ext>
            </a:extLst>
          </p:cNvPr>
          <p:cNvSpPr txBox="1"/>
          <p:nvPr/>
        </p:nvSpPr>
        <p:spPr>
          <a:xfrm>
            <a:off x="1485935" y="2360600"/>
            <a:ext cx="2517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Categorical variables</a:t>
            </a:r>
          </a:p>
        </p:txBody>
      </p:sp>
      <p:grpSp>
        <p:nvGrpSpPr>
          <p:cNvPr id="35" name="Group 34">
            <a:extLst>
              <a:ext uri="{FF2B5EF4-FFF2-40B4-BE49-F238E27FC236}">
                <a16:creationId xmlns:a16="http://schemas.microsoft.com/office/drawing/2014/main" id="{C0631472-956B-44D9-A30E-B94F59E4AF89}"/>
              </a:ext>
            </a:extLst>
          </p:cNvPr>
          <p:cNvGrpSpPr/>
          <p:nvPr/>
        </p:nvGrpSpPr>
        <p:grpSpPr>
          <a:xfrm>
            <a:off x="4621843" y="2295434"/>
            <a:ext cx="504484" cy="499664"/>
            <a:chOff x="4619278" y="2257747"/>
            <a:chExt cx="429988" cy="499664"/>
          </a:xfrm>
        </p:grpSpPr>
        <p:sp>
          <p:nvSpPr>
            <p:cNvPr id="30" name="Oval 29">
              <a:extLst>
                <a:ext uri="{FF2B5EF4-FFF2-40B4-BE49-F238E27FC236}">
                  <a16:creationId xmlns:a16="http://schemas.microsoft.com/office/drawing/2014/main" id="{663A92B9-C9C7-45F7-892E-CD2FE472FD95}"/>
                </a:ext>
              </a:extLst>
            </p:cNvPr>
            <p:cNvSpPr/>
            <p:nvPr/>
          </p:nvSpPr>
          <p:spPr>
            <a:xfrm>
              <a:off x="4619278" y="2257747"/>
              <a:ext cx="429988" cy="499664"/>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5922-9C83-457F-85A5-4156714CE8D6}"/>
                </a:ext>
              </a:extLst>
            </p:cNvPr>
            <p:cNvSpPr/>
            <p:nvPr/>
          </p:nvSpPr>
          <p:spPr>
            <a:xfrm>
              <a:off x="4685741" y="2344670"/>
              <a:ext cx="286659" cy="33319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04AC9A2-C719-4CE7-A6C9-E7A226B5C6DC}"/>
                </a:ext>
              </a:extLst>
            </p:cNvPr>
            <p:cNvSpPr/>
            <p:nvPr/>
          </p:nvSpPr>
          <p:spPr>
            <a:xfrm>
              <a:off x="4721289" y="2398056"/>
              <a:ext cx="200661" cy="23317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BCC3A69-6EC7-4F04-9208-C83725464689}"/>
              </a:ext>
            </a:extLst>
          </p:cNvPr>
          <p:cNvSpPr txBox="1"/>
          <p:nvPr/>
        </p:nvSpPr>
        <p:spPr>
          <a:xfrm>
            <a:off x="5333999" y="2348096"/>
            <a:ext cx="27781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146 Continuous variables</a:t>
            </a:r>
          </a:p>
        </p:txBody>
      </p:sp>
      <p:sp>
        <p:nvSpPr>
          <p:cNvPr id="36" name="Rectangle: Rounded Corners 35">
            <a:extLst>
              <a:ext uri="{FF2B5EF4-FFF2-40B4-BE49-F238E27FC236}">
                <a16:creationId xmlns:a16="http://schemas.microsoft.com/office/drawing/2014/main" id="{61A6A115-C58B-43A9-89CD-0C9144305E5E}"/>
              </a:ext>
            </a:extLst>
          </p:cNvPr>
          <p:cNvSpPr/>
          <p:nvPr/>
        </p:nvSpPr>
        <p:spPr>
          <a:xfrm>
            <a:off x="762000" y="3352800"/>
            <a:ext cx="7162800" cy="2971800"/>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4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5B0147-1DB9-4EDF-88C8-8B46C0599DCC}"/>
              </a:ext>
            </a:extLst>
          </p:cNvPr>
          <p:cNvSpPr/>
          <p:nvPr/>
        </p:nvSpPr>
        <p:spPr>
          <a:xfrm>
            <a:off x="3153054" y="2462203"/>
            <a:ext cx="1008975" cy="87053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150" dirty="0">
              <a:solidFill>
                <a:srgbClr val="4BACC6"/>
              </a:solidFill>
              <a:latin typeface="Calibri"/>
            </a:endParaRPr>
          </a:p>
        </p:txBody>
      </p:sp>
      <p:sp>
        <p:nvSpPr>
          <p:cNvPr id="16" name="Oval 15">
            <a:extLst>
              <a:ext uri="{FF2B5EF4-FFF2-40B4-BE49-F238E27FC236}">
                <a16:creationId xmlns:a16="http://schemas.microsoft.com/office/drawing/2014/main" id="{A705AA90-6817-48C8-9380-E0F90BA546F9}"/>
              </a:ext>
            </a:extLst>
          </p:cNvPr>
          <p:cNvSpPr/>
          <p:nvPr/>
        </p:nvSpPr>
        <p:spPr>
          <a:xfrm>
            <a:off x="5151869" y="2462203"/>
            <a:ext cx="1008975" cy="870539"/>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200" dirty="0">
              <a:solidFill>
                <a:srgbClr val="00B0F0"/>
              </a:solidFill>
              <a:latin typeface="Calibri"/>
            </a:endParaRPr>
          </a:p>
        </p:txBody>
      </p:sp>
      <p:sp>
        <p:nvSpPr>
          <p:cNvPr id="17" name="Oval 16">
            <a:extLst>
              <a:ext uri="{FF2B5EF4-FFF2-40B4-BE49-F238E27FC236}">
                <a16:creationId xmlns:a16="http://schemas.microsoft.com/office/drawing/2014/main" id="{9432A903-7B89-43CC-A0E9-2C1CCB636C33}"/>
              </a:ext>
            </a:extLst>
          </p:cNvPr>
          <p:cNvSpPr/>
          <p:nvPr/>
        </p:nvSpPr>
        <p:spPr>
          <a:xfrm>
            <a:off x="7150685" y="2462203"/>
            <a:ext cx="1008975" cy="8705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9BBB59"/>
                </a:solidFill>
                <a:latin typeface="Calibri"/>
              </a:rPr>
              <a:t>Finding Patterns</a:t>
            </a:r>
          </a:p>
        </p:txBody>
      </p:sp>
      <p:sp>
        <p:nvSpPr>
          <p:cNvPr id="18" name="Oval 17">
            <a:extLst>
              <a:ext uri="{FF2B5EF4-FFF2-40B4-BE49-F238E27FC236}">
                <a16:creationId xmlns:a16="http://schemas.microsoft.com/office/drawing/2014/main" id="{A79478DE-48C0-4CE9-AB39-C2F05FDE9E17}"/>
              </a:ext>
            </a:extLst>
          </p:cNvPr>
          <p:cNvSpPr/>
          <p:nvPr/>
        </p:nvSpPr>
        <p:spPr>
          <a:xfrm>
            <a:off x="1154238" y="2462203"/>
            <a:ext cx="1008975" cy="87053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8064A2"/>
                </a:solidFill>
                <a:latin typeface="Calibri"/>
              </a:rPr>
              <a:t>Data Cleaning</a:t>
            </a:r>
          </a:p>
        </p:txBody>
      </p:sp>
      <p:sp>
        <p:nvSpPr>
          <p:cNvPr id="19" name="Freeform: Shape 18" descr="timeline ">
            <a:extLst>
              <a:ext uri="{FF2B5EF4-FFF2-40B4-BE49-F238E27FC236}">
                <a16:creationId xmlns:a16="http://schemas.microsoft.com/office/drawing/2014/main" id="{C082F489-308F-4D3F-A86D-8A77C89BE407}"/>
              </a:ext>
            </a:extLst>
          </p:cNvPr>
          <p:cNvSpPr/>
          <p:nvPr/>
        </p:nvSpPr>
        <p:spPr>
          <a:xfrm flipH="1" flipV="1">
            <a:off x="643120" y="1981200"/>
            <a:ext cx="8043680" cy="1807859"/>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fontAlgn="base">
              <a:spcBef>
                <a:spcPct val="0"/>
              </a:spcBef>
              <a:spcAft>
                <a:spcPct val="0"/>
              </a:spcAft>
            </a:pPr>
            <a:endParaRPr lang="en-US" sz="4000" dirty="0">
              <a:solidFill>
                <a:srgbClr val="C0504D"/>
              </a:solidFill>
              <a:latin typeface="Calibri"/>
            </a:endParaRPr>
          </a:p>
        </p:txBody>
      </p:sp>
      <p:sp>
        <p:nvSpPr>
          <p:cNvPr id="20" name="Oval 19" descr="timeline endpoints">
            <a:extLst>
              <a:ext uri="{FF2B5EF4-FFF2-40B4-BE49-F238E27FC236}">
                <a16:creationId xmlns:a16="http://schemas.microsoft.com/office/drawing/2014/main" id="{CF88035C-178A-48D6-A473-81EEEA9F1B18}"/>
              </a:ext>
            </a:extLst>
          </p:cNvPr>
          <p:cNvSpPr/>
          <p:nvPr/>
        </p:nvSpPr>
        <p:spPr>
          <a:xfrm>
            <a:off x="580249" y="2828336"/>
            <a:ext cx="189603" cy="163589"/>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libri"/>
            </a:endParaRPr>
          </a:p>
        </p:txBody>
      </p:sp>
      <p:sp>
        <p:nvSpPr>
          <p:cNvPr id="23" name="Oval 22" descr="timeline endpoints">
            <a:extLst>
              <a:ext uri="{FF2B5EF4-FFF2-40B4-BE49-F238E27FC236}">
                <a16:creationId xmlns:a16="http://schemas.microsoft.com/office/drawing/2014/main" id="{291D2CA4-A04C-4855-ADEE-ECE907D5C15E}"/>
              </a:ext>
            </a:extLst>
          </p:cNvPr>
          <p:cNvSpPr/>
          <p:nvPr/>
        </p:nvSpPr>
        <p:spPr>
          <a:xfrm>
            <a:off x="8544046" y="2828336"/>
            <a:ext cx="189603" cy="163589"/>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srgbClr val="20A472"/>
              </a:solidFill>
              <a:latin typeface="Calibri"/>
            </a:endParaRPr>
          </a:p>
        </p:txBody>
      </p:sp>
      <p:sp>
        <p:nvSpPr>
          <p:cNvPr id="24" name="Text Placeholder 16">
            <a:extLst>
              <a:ext uri="{FF2B5EF4-FFF2-40B4-BE49-F238E27FC236}">
                <a16:creationId xmlns:a16="http://schemas.microsoft.com/office/drawing/2014/main" id="{A4BC6555-A4B2-42F9-86C6-B0C0A3FB061B}"/>
              </a:ext>
            </a:extLst>
          </p:cNvPr>
          <p:cNvSpPr txBox="1">
            <a:spLocks/>
          </p:cNvSpPr>
          <p:nvPr/>
        </p:nvSpPr>
        <p:spPr>
          <a:xfrm>
            <a:off x="769852"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dirty="0">
                <a:solidFill>
                  <a:prstClr val="white">
                    <a:lumMod val="50000"/>
                  </a:prstClr>
                </a:solidFill>
                <a:latin typeface="Calibri"/>
              </a:rPr>
              <a:t>Imputed missing values in Quantitative </a:t>
            </a:r>
            <a:r>
              <a:rPr lang="en-US" dirty="0">
                <a:solidFill>
                  <a:prstClr val="white">
                    <a:lumMod val="50000"/>
                  </a:prstClr>
                </a:solidFill>
              </a:rPr>
              <a:t>features</a:t>
            </a:r>
            <a:r>
              <a:rPr lang="en-US" dirty="0">
                <a:solidFill>
                  <a:prstClr val="white">
                    <a:lumMod val="50000"/>
                  </a:prstClr>
                </a:solidFill>
                <a:latin typeface="Calibri"/>
              </a:rPr>
              <a:t> with their mean values.</a:t>
            </a:r>
          </a:p>
          <a:p>
            <a:pPr marL="171450" indent="-171450" algn="l">
              <a:buFont typeface="Wingdings" panose="05000000000000000000" pitchFamily="2" charset="2"/>
              <a:buChar char="§"/>
            </a:pPr>
            <a:r>
              <a:rPr lang="en-US" dirty="0">
                <a:solidFill>
                  <a:prstClr val="white">
                    <a:lumMod val="50000"/>
                  </a:prstClr>
                </a:solidFill>
                <a:latin typeface="Calibri"/>
              </a:rPr>
              <a:t>Eliminated an almost empty feature of ‘</a:t>
            </a:r>
            <a:r>
              <a:rPr lang="en-US" i="1" dirty="0">
                <a:solidFill>
                  <a:prstClr val="white">
                    <a:lumMod val="50000"/>
                  </a:prstClr>
                </a:solidFill>
                <a:latin typeface="Calibri"/>
              </a:rPr>
              <a:t>Libertarian</a:t>
            </a:r>
            <a:r>
              <a:rPr lang="en-US" dirty="0">
                <a:solidFill>
                  <a:prstClr val="white">
                    <a:lumMod val="50000"/>
                  </a:prstClr>
                </a:solidFill>
                <a:latin typeface="Calibri"/>
              </a:rPr>
              <a:t>’</a:t>
            </a:r>
          </a:p>
        </p:txBody>
      </p:sp>
      <p:sp>
        <p:nvSpPr>
          <p:cNvPr id="2" name="TextBox 1">
            <a:extLst>
              <a:ext uri="{FF2B5EF4-FFF2-40B4-BE49-F238E27FC236}">
                <a16:creationId xmlns:a16="http://schemas.microsoft.com/office/drawing/2014/main" id="{4D5A9F43-E3FB-425D-BB44-A53CEF4064AC}"/>
              </a:ext>
            </a:extLst>
          </p:cNvPr>
          <p:cNvSpPr txBox="1"/>
          <p:nvPr/>
        </p:nvSpPr>
        <p:spPr>
          <a:xfrm>
            <a:off x="3062368" y="2674334"/>
            <a:ext cx="1190346" cy="446276"/>
          </a:xfrm>
          <a:prstGeom prst="rect">
            <a:avLst/>
          </a:prstGeom>
          <a:noFill/>
        </p:spPr>
        <p:txBody>
          <a:bodyPr wrap="square" rtlCol="0">
            <a:spAutoFit/>
          </a:bodyPr>
          <a:lstStyle/>
          <a:p>
            <a:pPr algn="ctr"/>
            <a:r>
              <a:rPr lang="en-US" sz="1150" b="1" dirty="0">
                <a:solidFill>
                  <a:srgbClr val="4BACC6"/>
                </a:solidFill>
                <a:latin typeface="+mn-lt"/>
              </a:rPr>
              <a:t>Feature Engineering</a:t>
            </a:r>
          </a:p>
        </p:txBody>
      </p:sp>
      <p:sp>
        <p:nvSpPr>
          <p:cNvPr id="39" name="TextBox 38">
            <a:extLst>
              <a:ext uri="{FF2B5EF4-FFF2-40B4-BE49-F238E27FC236}">
                <a16:creationId xmlns:a16="http://schemas.microsoft.com/office/drawing/2014/main" id="{02EA0D18-893F-4463-B3E6-E99BCFD3095C}"/>
              </a:ext>
            </a:extLst>
          </p:cNvPr>
          <p:cNvSpPr txBox="1"/>
          <p:nvPr/>
        </p:nvSpPr>
        <p:spPr>
          <a:xfrm>
            <a:off x="5061183" y="2640316"/>
            <a:ext cx="1190346" cy="446276"/>
          </a:xfrm>
          <a:prstGeom prst="rect">
            <a:avLst/>
          </a:prstGeom>
          <a:noFill/>
        </p:spPr>
        <p:txBody>
          <a:bodyPr wrap="square" rtlCol="0">
            <a:spAutoFit/>
          </a:bodyPr>
          <a:lstStyle/>
          <a:p>
            <a:pPr algn="ctr"/>
            <a:r>
              <a:rPr lang="en-US" sz="1130" b="1" dirty="0">
                <a:solidFill>
                  <a:srgbClr val="13B6F1"/>
                </a:solidFill>
                <a:latin typeface="+mn-lt"/>
              </a:rPr>
              <a:t>Variable Transformation</a:t>
            </a:r>
          </a:p>
        </p:txBody>
      </p:sp>
      <p:sp>
        <p:nvSpPr>
          <p:cNvPr id="40" name="Text Placeholder 16">
            <a:extLst>
              <a:ext uri="{FF2B5EF4-FFF2-40B4-BE49-F238E27FC236}">
                <a16:creationId xmlns:a16="http://schemas.microsoft.com/office/drawing/2014/main" id="{986B87B4-C50D-45F6-AE38-257E56D9C326}"/>
              </a:ext>
            </a:extLst>
          </p:cNvPr>
          <p:cNvSpPr txBox="1">
            <a:spLocks/>
          </p:cNvSpPr>
          <p:nvPr/>
        </p:nvSpPr>
        <p:spPr>
          <a:xfrm>
            <a:off x="2851393"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Merged additional data sets at county-level related to </a:t>
            </a:r>
            <a:r>
              <a:rPr lang="en-US" sz="1200" i="1" dirty="0">
                <a:solidFill>
                  <a:prstClr val="white">
                    <a:lumMod val="50000"/>
                  </a:prstClr>
                </a:solidFill>
                <a:latin typeface="Calibri"/>
              </a:rPr>
              <a:t>Population, Race, Age, Region, Gender</a:t>
            </a:r>
            <a:r>
              <a:rPr lang="en-US" sz="1200" dirty="0">
                <a:solidFill>
                  <a:prstClr val="white">
                    <a:lumMod val="50000"/>
                  </a:prstClr>
                </a:solidFill>
                <a:latin typeface="Calibri"/>
              </a:rPr>
              <a:t> to broaden dimensionality for our analysis.</a:t>
            </a:r>
          </a:p>
        </p:txBody>
      </p:sp>
      <p:sp>
        <p:nvSpPr>
          <p:cNvPr id="41" name="Text Placeholder 16">
            <a:extLst>
              <a:ext uri="{FF2B5EF4-FFF2-40B4-BE49-F238E27FC236}">
                <a16:creationId xmlns:a16="http://schemas.microsoft.com/office/drawing/2014/main" id="{B6808C92-1056-42B1-B4EA-DAFB2537BBB0}"/>
              </a:ext>
            </a:extLst>
          </p:cNvPr>
          <p:cNvSpPr txBox="1">
            <a:spLocks/>
          </p:cNvSpPr>
          <p:nvPr/>
        </p:nvSpPr>
        <p:spPr>
          <a:xfrm>
            <a:off x="4749572" y="4346492"/>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a:solidFill>
                  <a:prstClr val="white">
                    <a:lumMod val="50000"/>
                  </a:prstClr>
                </a:solidFill>
                <a:latin typeface="Calibri"/>
              </a:rPr>
              <a:t>Treatment of some character features as Factors.</a:t>
            </a:r>
          </a:p>
          <a:p>
            <a:pPr marL="171450" indent="-171450" algn="l">
              <a:buFont typeface="Wingdings" panose="05000000000000000000" pitchFamily="2" charset="2"/>
              <a:buChar char="§"/>
            </a:pPr>
            <a:r>
              <a:rPr lang="en-US" sz="1200">
                <a:solidFill>
                  <a:prstClr val="white">
                    <a:lumMod val="50000"/>
                  </a:prstClr>
                </a:solidFill>
                <a:latin typeface="Calibri"/>
              </a:rPr>
              <a:t>Created new features from votes and its difference between the parties for winning probability in each county.</a:t>
            </a:r>
            <a:endParaRPr lang="en-US" sz="1200" dirty="0">
              <a:solidFill>
                <a:prstClr val="white">
                  <a:lumMod val="50000"/>
                </a:prstClr>
              </a:solidFill>
              <a:latin typeface="Calibri"/>
            </a:endParaRPr>
          </a:p>
        </p:txBody>
      </p:sp>
      <p:sp>
        <p:nvSpPr>
          <p:cNvPr id="42" name="Text Placeholder 16">
            <a:extLst>
              <a:ext uri="{FF2B5EF4-FFF2-40B4-BE49-F238E27FC236}">
                <a16:creationId xmlns:a16="http://schemas.microsoft.com/office/drawing/2014/main" id="{D78DF7C5-9BAB-46DB-8923-68B78DE0C5D4}"/>
              </a:ext>
            </a:extLst>
          </p:cNvPr>
          <p:cNvSpPr txBox="1">
            <a:spLocks/>
          </p:cNvSpPr>
          <p:nvPr/>
        </p:nvSpPr>
        <p:spPr>
          <a:xfrm>
            <a:off x="6748388" y="4344270"/>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Visualized all the categorical and numeric features to identify relationships between them.</a:t>
            </a:r>
          </a:p>
        </p:txBody>
      </p:sp>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Tree>
    <p:extLst>
      <p:ext uri="{BB962C8B-B14F-4D97-AF65-F5344CB8AC3E}">
        <p14:creationId xmlns:p14="http://schemas.microsoft.com/office/powerpoint/2010/main" val="19346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4" name="Picture 3" descr="Chart, bar chart&#10;&#10;Description automatically generated">
            <a:extLst>
              <a:ext uri="{FF2B5EF4-FFF2-40B4-BE49-F238E27FC236}">
                <a16:creationId xmlns:a16="http://schemas.microsoft.com/office/drawing/2014/main" id="{DFA73F9E-A3C8-4B41-B221-733E00A88E3F}"/>
              </a:ext>
            </a:extLst>
          </p:cNvPr>
          <p:cNvPicPr>
            <a:picLocks noChangeAspect="1"/>
          </p:cNvPicPr>
          <p:nvPr/>
        </p:nvPicPr>
        <p:blipFill>
          <a:blip r:embed="rId2"/>
          <a:stretch>
            <a:fillRect/>
          </a:stretch>
        </p:blipFill>
        <p:spPr>
          <a:xfrm>
            <a:off x="665399" y="2667000"/>
            <a:ext cx="4105770" cy="2867308"/>
          </a:xfrm>
          <a:prstGeom prst="rect">
            <a:avLst/>
          </a:prstGeom>
        </p:spPr>
      </p:pic>
      <p:pic>
        <p:nvPicPr>
          <p:cNvPr id="6" name="Picture 5" descr="Chart, bar chart&#10;&#10;Description automatically generated">
            <a:extLst>
              <a:ext uri="{FF2B5EF4-FFF2-40B4-BE49-F238E27FC236}">
                <a16:creationId xmlns:a16="http://schemas.microsoft.com/office/drawing/2014/main" id="{EC7FE9A3-1C2B-4130-9AAD-63ED42B832FC}"/>
              </a:ext>
            </a:extLst>
          </p:cNvPr>
          <p:cNvPicPr>
            <a:picLocks noChangeAspect="1"/>
          </p:cNvPicPr>
          <p:nvPr/>
        </p:nvPicPr>
        <p:blipFill>
          <a:blip r:embed="rId3"/>
          <a:stretch>
            <a:fillRect/>
          </a:stretch>
        </p:blipFill>
        <p:spPr>
          <a:xfrm>
            <a:off x="4771169" y="2667000"/>
            <a:ext cx="3767896" cy="2867309"/>
          </a:xfrm>
          <a:prstGeom prst="rect">
            <a:avLst/>
          </a:prstGeom>
        </p:spPr>
      </p:pic>
      <p:sp>
        <p:nvSpPr>
          <p:cNvPr id="2" name="TextBox 1">
            <a:extLst>
              <a:ext uri="{FF2B5EF4-FFF2-40B4-BE49-F238E27FC236}">
                <a16:creationId xmlns:a16="http://schemas.microsoft.com/office/drawing/2014/main" id="{DD61E2E4-D739-447B-95D3-94B851EB5C13}"/>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 % Democrat votes has decreased over the over the years, whereas the % Republican votes have increased</a:t>
            </a:r>
          </a:p>
        </p:txBody>
      </p:sp>
    </p:spTree>
    <p:extLst>
      <p:ext uri="{BB962C8B-B14F-4D97-AF65-F5344CB8AC3E}">
        <p14:creationId xmlns:p14="http://schemas.microsoft.com/office/powerpoint/2010/main" val="22902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3" name="Picture 2" descr="Chart, scatter chart&#10;&#10;Description automatically generated">
            <a:extLst>
              <a:ext uri="{FF2B5EF4-FFF2-40B4-BE49-F238E27FC236}">
                <a16:creationId xmlns:a16="http://schemas.microsoft.com/office/drawing/2014/main" id="{FF5758B1-2110-483C-B00F-8F62B380531B}"/>
              </a:ext>
            </a:extLst>
          </p:cNvPr>
          <p:cNvPicPr>
            <a:picLocks noChangeAspect="1"/>
          </p:cNvPicPr>
          <p:nvPr/>
        </p:nvPicPr>
        <p:blipFill>
          <a:blip r:embed="rId2"/>
          <a:stretch>
            <a:fillRect/>
          </a:stretch>
        </p:blipFill>
        <p:spPr>
          <a:xfrm>
            <a:off x="597616" y="2819400"/>
            <a:ext cx="3889174" cy="2716046"/>
          </a:xfrm>
          <a:prstGeom prst="rect">
            <a:avLst/>
          </a:prstGeom>
        </p:spPr>
      </p:pic>
      <p:pic>
        <p:nvPicPr>
          <p:cNvPr id="7" name="Picture 6" descr="Chart, scatter chart&#10;&#10;Description automatically generated">
            <a:extLst>
              <a:ext uri="{FF2B5EF4-FFF2-40B4-BE49-F238E27FC236}">
                <a16:creationId xmlns:a16="http://schemas.microsoft.com/office/drawing/2014/main" id="{8ACCC1B5-C69D-4736-BDE8-15EF43B4505F}"/>
              </a:ext>
            </a:extLst>
          </p:cNvPr>
          <p:cNvPicPr>
            <a:picLocks noChangeAspect="1"/>
          </p:cNvPicPr>
          <p:nvPr/>
        </p:nvPicPr>
        <p:blipFill>
          <a:blip r:embed="rId3"/>
          <a:stretch>
            <a:fillRect/>
          </a:stretch>
        </p:blipFill>
        <p:spPr>
          <a:xfrm>
            <a:off x="5029200" y="2819400"/>
            <a:ext cx="3867130" cy="2716046"/>
          </a:xfrm>
          <a:prstGeom prst="rect">
            <a:avLst/>
          </a:prstGeom>
        </p:spPr>
      </p:pic>
      <p:sp>
        <p:nvSpPr>
          <p:cNvPr id="8" name="Isosceles Triangle 7">
            <a:extLst>
              <a:ext uri="{FF2B5EF4-FFF2-40B4-BE49-F238E27FC236}">
                <a16:creationId xmlns:a16="http://schemas.microsoft.com/office/drawing/2014/main" id="{7692993C-514B-440D-B003-0D2479841912}"/>
              </a:ext>
            </a:extLst>
          </p:cNvPr>
          <p:cNvSpPr/>
          <p:nvPr/>
        </p:nvSpPr>
        <p:spPr>
          <a:xfrm rot="5400000">
            <a:off x="3603944" y="4067523"/>
            <a:ext cx="2277000" cy="345046"/>
          </a:xfrm>
          <a:prstGeom prst="triangl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D6905B-CA11-4730-9E4B-49AE2C926784}"/>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There’s no linear relationship between the dependent variable % democrats votes and employment rate; Variable transformation was performed on these variables</a:t>
            </a:r>
          </a:p>
        </p:txBody>
      </p:sp>
    </p:spTree>
    <p:extLst>
      <p:ext uri="{BB962C8B-B14F-4D97-AF65-F5344CB8AC3E}">
        <p14:creationId xmlns:p14="http://schemas.microsoft.com/office/powerpoint/2010/main" val="36699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88;p31">
            <a:extLst>
              <a:ext uri="{FF2B5EF4-FFF2-40B4-BE49-F238E27FC236}">
                <a16:creationId xmlns:a16="http://schemas.microsoft.com/office/drawing/2014/main" id="{F29606BD-B748-4AAC-998D-B4B79D8BEB52}"/>
              </a:ext>
            </a:extLst>
          </p:cNvPr>
          <p:cNvSpPr/>
          <p:nvPr/>
        </p:nvSpPr>
        <p:spPr>
          <a:xfrm>
            <a:off x="2260579" y="2526054"/>
            <a:ext cx="1613304" cy="1489871"/>
          </a:xfrm>
          <a:custGeom>
            <a:avLst/>
            <a:gdLst/>
            <a:ahLst/>
            <a:cxnLst/>
            <a:rect l="l" t="t" r="r" b="b"/>
            <a:pathLst>
              <a:path w="69509" h="64184" extrusionOk="0">
                <a:moveTo>
                  <a:pt x="34755" y="0"/>
                </a:moveTo>
                <a:cubicBezTo>
                  <a:pt x="31465" y="0"/>
                  <a:pt x="28176" y="1253"/>
                  <a:pt x="25670" y="3760"/>
                </a:cubicBezTo>
                <a:lnTo>
                  <a:pt x="0" y="29430"/>
                </a:lnTo>
                <a:lnTo>
                  <a:pt x="34755" y="64184"/>
                </a:lnTo>
                <a:lnTo>
                  <a:pt x="69509" y="29430"/>
                </a:lnTo>
                <a:lnTo>
                  <a:pt x="43839" y="3760"/>
                </a:lnTo>
                <a:cubicBezTo>
                  <a:pt x="41333" y="1253"/>
                  <a:pt x="38044" y="0"/>
                  <a:pt x="34755" y="0"/>
                </a:cubicBezTo>
                <a:close/>
              </a:path>
            </a:pathLst>
          </a:custGeom>
          <a:solidFill>
            <a:srgbClr val="24D14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 name="Title 2">
            <a:extLst>
              <a:ext uri="{FF2B5EF4-FFF2-40B4-BE49-F238E27FC236}">
                <a16:creationId xmlns:a16="http://schemas.microsoft.com/office/drawing/2014/main" id="{57D76AE2-DC50-4382-99E8-A587F54EB5C8}"/>
              </a:ext>
            </a:extLst>
          </p:cNvPr>
          <p:cNvSpPr>
            <a:spLocks noGrp="1"/>
          </p:cNvSpPr>
          <p:nvPr>
            <p:ph type="ctrTitle"/>
          </p:nvPr>
        </p:nvSpPr>
        <p:spPr>
          <a:xfrm>
            <a:off x="457200" y="685800"/>
            <a:ext cx="8229600" cy="762000"/>
          </a:xfrm>
        </p:spPr>
        <p:txBody>
          <a:bodyPr wrap="square" anchor="t">
            <a:normAutofit/>
          </a:bodyPr>
          <a:lstStyle/>
          <a:p>
            <a:r>
              <a:rPr lang="en-US" dirty="0"/>
              <a:t>Analytical Methods</a:t>
            </a:r>
          </a:p>
        </p:txBody>
      </p:sp>
      <p:sp>
        <p:nvSpPr>
          <p:cNvPr id="46" name="Google Shape;781;p31">
            <a:extLst>
              <a:ext uri="{FF2B5EF4-FFF2-40B4-BE49-F238E27FC236}">
                <a16:creationId xmlns:a16="http://schemas.microsoft.com/office/drawing/2014/main" id="{5EE4E195-986D-47B4-B5E2-DE2AEA2D5726}"/>
              </a:ext>
            </a:extLst>
          </p:cNvPr>
          <p:cNvSpPr/>
          <p:nvPr/>
        </p:nvSpPr>
        <p:spPr>
          <a:xfrm>
            <a:off x="2260579" y="4015925"/>
            <a:ext cx="1613327" cy="1489825"/>
          </a:xfrm>
          <a:custGeom>
            <a:avLst/>
            <a:gdLst/>
            <a:ahLst/>
            <a:cxnLst/>
            <a:rect l="l" t="t" r="r" b="b"/>
            <a:pathLst>
              <a:path w="69510" h="64182" extrusionOk="0">
                <a:moveTo>
                  <a:pt x="34755" y="1"/>
                </a:moveTo>
                <a:lnTo>
                  <a:pt x="0" y="34755"/>
                </a:lnTo>
                <a:lnTo>
                  <a:pt x="25670" y="60413"/>
                </a:lnTo>
                <a:cubicBezTo>
                  <a:pt x="28183" y="62925"/>
                  <a:pt x="31472" y="64181"/>
                  <a:pt x="34761" y="64181"/>
                </a:cubicBezTo>
                <a:cubicBezTo>
                  <a:pt x="38050" y="64181"/>
                  <a:pt x="41339" y="62925"/>
                  <a:pt x="43851" y="60413"/>
                </a:cubicBezTo>
                <a:lnTo>
                  <a:pt x="69509" y="34755"/>
                </a:lnTo>
                <a:lnTo>
                  <a:pt x="34755" y="1"/>
                </a:lnTo>
                <a:close/>
              </a:path>
            </a:pathLst>
          </a:custGeom>
          <a:solidFill>
            <a:srgbClr val="0C8AE8"/>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49" name="Google Shape;784;p31">
            <a:extLst>
              <a:ext uri="{FF2B5EF4-FFF2-40B4-BE49-F238E27FC236}">
                <a16:creationId xmlns:a16="http://schemas.microsoft.com/office/drawing/2014/main" id="{9B7C59D0-C800-4241-9A6B-A5F2AB93FAE1}"/>
              </a:ext>
            </a:extLst>
          </p:cNvPr>
          <p:cNvSpPr/>
          <p:nvPr/>
        </p:nvSpPr>
        <p:spPr>
          <a:xfrm>
            <a:off x="3066968" y="3209174"/>
            <a:ext cx="1519095" cy="1613501"/>
          </a:xfrm>
          <a:custGeom>
            <a:avLst/>
            <a:gdLst/>
            <a:ahLst/>
            <a:cxnLst/>
            <a:rect l="l" t="t" r="r" b="b"/>
            <a:pathLst>
              <a:path w="65450" h="69510" extrusionOk="0">
                <a:moveTo>
                  <a:pt x="34755" y="1"/>
                </a:moveTo>
                <a:lnTo>
                  <a:pt x="1" y="34755"/>
                </a:lnTo>
                <a:lnTo>
                  <a:pt x="34755" y="69509"/>
                </a:lnTo>
                <a:lnTo>
                  <a:pt x="60425" y="43839"/>
                </a:lnTo>
                <a:cubicBezTo>
                  <a:pt x="65449" y="38827"/>
                  <a:pt x="65449" y="30683"/>
                  <a:pt x="60425" y="25658"/>
                </a:cubicBezTo>
                <a:lnTo>
                  <a:pt x="34755" y="1"/>
                </a:lnTo>
                <a:close/>
              </a:path>
            </a:pathLst>
          </a:custGeom>
          <a:solidFill>
            <a:srgbClr val="C11019"/>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50" name="Google Shape;785;p31">
            <a:extLst>
              <a:ext uri="{FF2B5EF4-FFF2-40B4-BE49-F238E27FC236}">
                <a16:creationId xmlns:a16="http://schemas.microsoft.com/office/drawing/2014/main" id="{BAB35101-AC15-4914-AB48-BC40DCE2A322}"/>
              </a:ext>
            </a:extLst>
          </p:cNvPr>
          <p:cNvSpPr/>
          <p:nvPr/>
        </p:nvSpPr>
        <p:spPr>
          <a:xfrm>
            <a:off x="4090831" y="3905921"/>
            <a:ext cx="236022" cy="235769"/>
          </a:xfrm>
          <a:custGeom>
            <a:avLst/>
            <a:gdLst/>
            <a:ahLst/>
            <a:cxnLst/>
            <a:rect l="l" t="t" r="r" b="b"/>
            <a:pathLst>
              <a:path w="10169" h="10157" extrusionOk="0">
                <a:moveTo>
                  <a:pt x="5084" y="2965"/>
                </a:moveTo>
                <a:cubicBezTo>
                  <a:pt x="6251" y="2965"/>
                  <a:pt x="7192" y="3917"/>
                  <a:pt x="7192" y="5084"/>
                </a:cubicBezTo>
                <a:cubicBezTo>
                  <a:pt x="7192" y="6251"/>
                  <a:pt x="6251" y="7191"/>
                  <a:pt x="5084" y="7191"/>
                </a:cubicBezTo>
                <a:cubicBezTo>
                  <a:pt x="3918" y="7191"/>
                  <a:pt x="2965" y="6251"/>
                  <a:pt x="2965" y="5084"/>
                </a:cubicBezTo>
                <a:cubicBezTo>
                  <a:pt x="2965" y="3917"/>
                  <a:pt x="3918" y="2965"/>
                  <a:pt x="5084" y="2965"/>
                </a:cubicBezTo>
                <a:close/>
                <a:moveTo>
                  <a:pt x="4656" y="0"/>
                </a:moveTo>
                <a:cubicBezTo>
                  <a:pt x="4537" y="0"/>
                  <a:pt x="4442" y="83"/>
                  <a:pt x="4406" y="203"/>
                </a:cubicBezTo>
                <a:lnTo>
                  <a:pt x="4084" y="1346"/>
                </a:lnTo>
                <a:cubicBezTo>
                  <a:pt x="3751" y="1441"/>
                  <a:pt x="3441" y="1572"/>
                  <a:pt x="3156" y="1738"/>
                </a:cubicBezTo>
                <a:lnTo>
                  <a:pt x="2108" y="1143"/>
                </a:lnTo>
                <a:cubicBezTo>
                  <a:pt x="2067" y="1121"/>
                  <a:pt x="2025" y="1110"/>
                  <a:pt x="1983" y="1110"/>
                </a:cubicBezTo>
                <a:cubicBezTo>
                  <a:pt x="1914" y="1110"/>
                  <a:pt x="1846" y="1139"/>
                  <a:pt x="1786" y="1191"/>
                </a:cubicBezTo>
                <a:lnTo>
                  <a:pt x="1191" y="1786"/>
                </a:lnTo>
                <a:cubicBezTo>
                  <a:pt x="1108" y="1869"/>
                  <a:pt x="1096" y="2000"/>
                  <a:pt x="1155" y="2108"/>
                </a:cubicBezTo>
                <a:lnTo>
                  <a:pt x="1739" y="3155"/>
                </a:lnTo>
                <a:cubicBezTo>
                  <a:pt x="1572" y="3441"/>
                  <a:pt x="1441" y="3751"/>
                  <a:pt x="1358" y="4072"/>
                </a:cubicBezTo>
                <a:lnTo>
                  <a:pt x="203" y="4405"/>
                </a:lnTo>
                <a:cubicBezTo>
                  <a:pt x="84" y="4429"/>
                  <a:pt x="0" y="4536"/>
                  <a:pt x="0" y="4655"/>
                </a:cubicBezTo>
                <a:lnTo>
                  <a:pt x="0" y="5501"/>
                </a:lnTo>
                <a:cubicBezTo>
                  <a:pt x="0" y="5620"/>
                  <a:pt x="84" y="5727"/>
                  <a:pt x="203" y="5763"/>
                </a:cubicBezTo>
                <a:lnTo>
                  <a:pt x="1358" y="6084"/>
                </a:lnTo>
                <a:cubicBezTo>
                  <a:pt x="1441" y="6406"/>
                  <a:pt x="1572" y="6727"/>
                  <a:pt x="1739" y="7001"/>
                </a:cubicBezTo>
                <a:lnTo>
                  <a:pt x="1155" y="8049"/>
                </a:lnTo>
                <a:cubicBezTo>
                  <a:pt x="1096" y="8156"/>
                  <a:pt x="1108" y="8287"/>
                  <a:pt x="1191" y="8370"/>
                </a:cubicBezTo>
                <a:lnTo>
                  <a:pt x="1786" y="8966"/>
                </a:lnTo>
                <a:cubicBezTo>
                  <a:pt x="1843" y="9022"/>
                  <a:pt x="1909" y="9050"/>
                  <a:pt x="1975" y="9050"/>
                </a:cubicBezTo>
                <a:cubicBezTo>
                  <a:pt x="2020" y="9050"/>
                  <a:pt x="2065" y="9037"/>
                  <a:pt x="2108" y="9013"/>
                </a:cubicBezTo>
                <a:lnTo>
                  <a:pt x="3156" y="8430"/>
                </a:lnTo>
                <a:cubicBezTo>
                  <a:pt x="3441" y="8596"/>
                  <a:pt x="3751" y="8715"/>
                  <a:pt x="4084" y="8811"/>
                </a:cubicBezTo>
                <a:lnTo>
                  <a:pt x="4406" y="9966"/>
                </a:lnTo>
                <a:cubicBezTo>
                  <a:pt x="4442" y="10085"/>
                  <a:pt x="4537" y="10156"/>
                  <a:pt x="4656" y="10156"/>
                </a:cubicBezTo>
                <a:lnTo>
                  <a:pt x="5513" y="10156"/>
                </a:lnTo>
                <a:cubicBezTo>
                  <a:pt x="5632" y="10156"/>
                  <a:pt x="5739" y="10085"/>
                  <a:pt x="5763" y="9966"/>
                </a:cubicBezTo>
                <a:lnTo>
                  <a:pt x="6085" y="8811"/>
                </a:lnTo>
                <a:cubicBezTo>
                  <a:pt x="6418" y="8715"/>
                  <a:pt x="6728" y="8596"/>
                  <a:pt x="7013" y="8430"/>
                </a:cubicBezTo>
                <a:lnTo>
                  <a:pt x="8061" y="9013"/>
                </a:lnTo>
                <a:cubicBezTo>
                  <a:pt x="8104" y="9037"/>
                  <a:pt x="8149" y="9050"/>
                  <a:pt x="8194" y="9050"/>
                </a:cubicBezTo>
                <a:cubicBezTo>
                  <a:pt x="8260" y="9050"/>
                  <a:pt x="8326" y="9022"/>
                  <a:pt x="8382" y="8966"/>
                </a:cubicBezTo>
                <a:lnTo>
                  <a:pt x="8978" y="8370"/>
                </a:lnTo>
                <a:cubicBezTo>
                  <a:pt x="9061" y="8287"/>
                  <a:pt x="9073" y="8156"/>
                  <a:pt x="9014" y="8049"/>
                </a:cubicBezTo>
                <a:lnTo>
                  <a:pt x="8430" y="7001"/>
                </a:lnTo>
                <a:cubicBezTo>
                  <a:pt x="8597" y="6727"/>
                  <a:pt x="8728" y="6418"/>
                  <a:pt x="8811" y="6084"/>
                </a:cubicBezTo>
                <a:lnTo>
                  <a:pt x="9966" y="5763"/>
                </a:lnTo>
                <a:cubicBezTo>
                  <a:pt x="10085" y="5727"/>
                  <a:pt x="10168" y="5620"/>
                  <a:pt x="10168" y="5501"/>
                </a:cubicBezTo>
                <a:lnTo>
                  <a:pt x="10168" y="4655"/>
                </a:lnTo>
                <a:cubicBezTo>
                  <a:pt x="10168" y="4536"/>
                  <a:pt x="10085" y="4429"/>
                  <a:pt x="9966" y="4405"/>
                </a:cubicBezTo>
                <a:lnTo>
                  <a:pt x="8811" y="4072"/>
                </a:lnTo>
                <a:cubicBezTo>
                  <a:pt x="8728" y="3751"/>
                  <a:pt x="8597" y="3441"/>
                  <a:pt x="8430" y="3155"/>
                </a:cubicBezTo>
                <a:lnTo>
                  <a:pt x="9014" y="2108"/>
                </a:lnTo>
                <a:cubicBezTo>
                  <a:pt x="9073" y="2000"/>
                  <a:pt x="9061" y="1869"/>
                  <a:pt x="8978" y="1786"/>
                </a:cubicBezTo>
                <a:lnTo>
                  <a:pt x="8382" y="1191"/>
                </a:lnTo>
                <a:cubicBezTo>
                  <a:pt x="8323" y="1139"/>
                  <a:pt x="8255" y="1110"/>
                  <a:pt x="8186" y="1110"/>
                </a:cubicBezTo>
                <a:cubicBezTo>
                  <a:pt x="8144" y="1110"/>
                  <a:pt x="8101" y="1121"/>
                  <a:pt x="8061" y="1143"/>
                </a:cubicBezTo>
                <a:lnTo>
                  <a:pt x="7013" y="1738"/>
                </a:lnTo>
                <a:cubicBezTo>
                  <a:pt x="6728" y="1572"/>
                  <a:pt x="6418" y="1441"/>
                  <a:pt x="6085" y="1346"/>
                </a:cubicBezTo>
                <a:lnTo>
                  <a:pt x="5763" y="203"/>
                </a:lnTo>
                <a:cubicBezTo>
                  <a:pt x="5727" y="83"/>
                  <a:pt x="5632" y="0"/>
                  <a:pt x="5513" y="0"/>
                </a:cubicBezTo>
                <a:close/>
              </a:path>
            </a:pathLst>
          </a:cu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51" name="Google Shape;786;p31">
            <a:extLst>
              <a:ext uri="{FF2B5EF4-FFF2-40B4-BE49-F238E27FC236}">
                <a16:creationId xmlns:a16="http://schemas.microsoft.com/office/drawing/2014/main" id="{5257CC21-1CCF-477B-9878-4946F3EE6FBF}"/>
              </a:ext>
            </a:extLst>
          </p:cNvPr>
          <p:cNvSpPr/>
          <p:nvPr/>
        </p:nvSpPr>
        <p:spPr>
          <a:xfrm>
            <a:off x="3357697" y="4361094"/>
            <a:ext cx="1159827" cy="1158048"/>
          </a:xfrm>
          <a:custGeom>
            <a:avLst/>
            <a:gdLst/>
            <a:ahLst/>
            <a:cxnLst/>
            <a:rect l="l" t="t" r="r" b="b"/>
            <a:pathLst>
              <a:path w="49971" h="49889" extrusionOk="0">
                <a:moveTo>
                  <a:pt x="3715" y="1"/>
                </a:moveTo>
                <a:cubicBezTo>
                  <a:pt x="1667" y="1"/>
                  <a:pt x="0" y="1668"/>
                  <a:pt x="0" y="3727"/>
                </a:cubicBezTo>
                <a:lnTo>
                  <a:pt x="0" y="24504"/>
                </a:lnTo>
                <a:cubicBezTo>
                  <a:pt x="0" y="38365"/>
                  <a:pt x="11112" y="49888"/>
                  <a:pt x="24952" y="49888"/>
                </a:cubicBezTo>
                <a:cubicBezTo>
                  <a:pt x="25009" y="49888"/>
                  <a:pt x="25065" y="49888"/>
                  <a:pt x="25122" y="49888"/>
                </a:cubicBezTo>
                <a:cubicBezTo>
                  <a:pt x="38755" y="49793"/>
                  <a:pt x="49780" y="38767"/>
                  <a:pt x="49875" y="25135"/>
                </a:cubicBezTo>
                <a:cubicBezTo>
                  <a:pt x="49971" y="11216"/>
                  <a:pt x="38410" y="1"/>
                  <a:pt x="24491" y="1"/>
                </a:cubicBezTo>
                <a:close/>
              </a:path>
            </a:pathLst>
          </a:cu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a:t>
            </a:r>
            <a:r>
              <a:rPr lang="en" sz="1200" kern="0" dirty="0">
                <a:solidFill>
                  <a:srgbClr val="FFFFFF"/>
                </a:solidFill>
                <a:latin typeface="Fira Sans Extra Condensed Medium"/>
                <a:ea typeface="Fira Sans Extra Condensed Medium"/>
                <a:cs typeface="Fira Sans Extra Condensed Medium"/>
                <a:sym typeface="Fira Sans Extra Condensed Medium"/>
              </a:rPr>
              <a:t>Regularization</a:t>
            </a:r>
            <a:endParaRPr sz="1200" kern="0" dirty="0">
              <a:solidFill>
                <a:srgbClr val="FFFFFF"/>
              </a:solidFill>
              <a:latin typeface="Arial"/>
              <a:cs typeface="Arial"/>
              <a:sym typeface="Arial"/>
            </a:endParaRPr>
          </a:p>
        </p:txBody>
      </p:sp>
      <p:sp>
        <p:nvSpPr>
          <p:cNvPr id="57" name="Google Shape;792;p31">
            <a:extLst>
              <a:ext uri="{FF2B5EF4-FFF2-40B4-BE49-F238E27FC236}">
                <a16:creationId xmlns:a16="http://schemas.microsoft.com/office/drawing/2014/main" id="{79946D55-2224-4049-8AE8-CC08BCF1515A}"/>
              </a:ext>
            </a:extLst>
          </p:cNvPr>
          <p:cNvSpPr/>
          <p:nvPr/>
        </p:nvSpPr>
        <p:spPr>
          <a:xfrm>
            <a:off x="3357697" y="2629883"/>
            <a:ext cx="1159827" cy="1157770"/>
          </a:xfrm>
          <a:custGeom>
            <a:avLst/>
            <a:gdLst/>
            <a:ahLst/>
            <a:cxnLst/>
            <a:rect l="l" t="t" r="r" b="b"/>
            <a:pathLst>
              <a:path w="49971" h="49877" extrusionOk="0">
                <a:moveTo>
                  <a:pt x="24931" y="0"/>
                </a:moveTo>
                <a:cubicBezTo>
                  <a:pt x="11101" y="0"/>
                  <a:pt x="0" y="11531"/>
                  <a:pt x="0" y="25385"/>
                </a:cubicBezTo>
                <a:lnTo>
                  <a:pt x="0" y="46162"/>
                </a:lnTo>
                <a:cubicBezTo>
                  <a:pt x="0" y="48209"/>
                  <a:pt x="1667" y="49876"/>
                  <a:pt x="3715" y="49876"/>
                </a:cubicBezTo>
                <a:lnTo>
                  <a:pt x="24491" y="49876"/>
                </a:lnTo>
                <a:cubicBezTo>
                  <a:pt x="38410" y="49876"/>
                  <a:pt x="49971" y="38673"/>
                  <a:pt x="49875" y="24754"/>
                </a:cubicBezTo>
                <a:cubicBezTo>
                  <a:pt x="49780" y="11122"/>
                  <a:pt x="38755" y="96"/>
                  <a:pt x="25122" y="1"/>
                </a:cubicBezTo>
                <a:cubicBezTo>
                  <a:pt x="25058" y="1"/>
                  <a:pt x="24995" y="0"/>
                  <a:pt x="24931" y="0"/>
                </a:cubicBezTo>
                <a:close/>
              </a:path>
            </a:pathLst>
          </a:custGeom>
          <a:solidFill>
            <a:srgbClr val="69E78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Stepwise Regression</a:t>
            </a:r>
            <a:endParaRPr lang="en-US" sz="1400" kern="0" dirty="0">
              <a:solidFill>
                <a:srgbClr val="FFFFFF"/>
              </a:solidFill>
              <a:latin typeface="Arial"/>
              <a:cs typeface="Arial"/>
              <a:sym typeface="Arial"/>
            </a:endParaRPr>
          </a:p>
        </p:txBody>
      </p:sp>
      <p:sp>
        <p:nvSpPr>
          <p:cNvPr id="59" name="Google Shape;794;p31">
            <a:extLst>
              <a:ext uri="{FF2B5EF4-FFF2-40B4-BE49-F238E27FC236}">
                <a16:creationId xmlns:a16="http://schemas.microsoft.com/office/drawing/2014/main" id="{C374EFF6-CBB4-43F3-8170-06D51218048F}"/>
              </a:ext>
            </a:extLst>
          </p:cNvPr>
          <p:cNvSpPr/>
          <p:nvPr/>
        </p:nvSpPr>
        <p:spPr>
          <a:xfrm>
            <a:off x="1548199" y="3209174"/>
            <a:ext cx="1518793" cy="1613501"/>
          </a:xfrm>
          <a:custGeom>
            <a:avLst/>
            <a:gdLst/>
            <a:ahLst/>
            <a:cxnLst/>
            <a:rect l="l" t="t" r="r" b="b"/>
            <a:pathLst>
              <a:path w="65437" h="69510" extrusionOk="0">
                <a:moveTo>
                  <a:pt x="30682" y="1"/>
                </a:moveTo>
                <a:lnTo>
                  <a:pt x="5025" y="25658"/>
                </a:lnTo>
                <a:cubicBezTo>
                  <a:pt x="0" y="30683"/>
                  <a:pt x="0" y="38827"/>
                  <a:pt x="5025" y="43839"/>
                </a:cubicBezTo>
                <a:lnTo>
                  <a:pt x="30682" y="69509"/>
                </a:lnTo>
                <a:lnTo>
                  <a:pt x="65437" y="34755"/>
                </a:lnTo>
                <a:lnTo>
                  <a:pt x="30682" y="1"/>
                </a:lnTo>
                <a:close/>
              </a:path>
            </a:pathLst>
          </a:custGeom>
          <a:solidFill>
            <a:srgbClr val="ED9700"/>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Google Shape;798;p31">
            <a:extLst>
              <a:ext uri="{FF2B5EF4-FFF2-40B4-BE49-F238E27FC236}">
                <a16:creationId xmlns:a16="http://schemas.microsoft.com/office/drawing/2014/main" id="{A756664B-A46F-4432-A0A2-A4E6EB557E43}"/>
              </a:ext>
            </a:extLst>
          </p:cNvPr>
          <p:cNvSpPr/>
          <p:nvPr/>
        </p:nvSpPr>
        <p:spPr>
          <a:xfrm>
            <a:off x="1627507" y="2629883"/>
            <a:ext cx="1159827" cy="1157770"/>
          </a:xfrm>
          <a:custGeom>
            <a:avLst/>
            <a:gdLst/>
            <a:ahLst/>
            <a:cxnLst/>
            <a:rect l="l" t="t" r="r" b="b"/>
            <a:pathLst>
              <a:path w="49971" h="49877" extrusionOk="0">
                <a:moveTo>
                  <a:pt x="25040" y="0"/>
                </a:moveTo>
                <a:cubicBezTo>
                  <a:pt x="24976" y="0"/>
                  <a:pt x="24912" y="1"/>
                  <a:pt x="24849" y="1"/>
                </a:cubicBezTo>
                <a:cubicBezTo>
                  <a:pt x="11216" y="96"/>
                  <a:pt x="191" y="11122"/>
                  <a:pt x="95" y="24754"/>
                </a:cubicBezTo>
                <a:cubicBezTo>
                  <a:pt x="0" y="38673"/>
                  <a:pt x="11561" y="49876"/>
                  <a:pt x="25480" y="49876"/>
                </a:cubicBezTo>
                <a:lnTo>
                  <a:pt x="46256" y="49876"/>
                </a:lnTo>
                <a:cubicBezTo>
                  <a:pt x="48316" y="49876"/>
                  <a:pt x="49971" y="48209"/>
                  <a:pt x="49971" y="46162"/>
                </a:cubicBezTo>
                <a:lnTo>
                  <a:pt x="49971" y="25385"/>
                </a:lnTo>
                <a:cubicBezTo>
                  <a:pt x="49971" y="11531"/>
                  <a:pt x="38870" y="0"/>
                  <a:pt x="25040" y="0"/>
                </a:cubicBezTo>
                <a:close/>
              </a:path>
            </a:pathLst>
          </a:custGeom>
          <a:solidFill>
            <a:srgbClr val="FCBD24"/>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Correlation</a:t>
            </a:r>
            <a:endParaRPr lang="en-US" sz="1400" kern="0" dirty="0">
              <a:solidFill>
                <a:srgbClr val="FFFFFF"/>
              </a:solidFill>
              <a:latin typeface="Arial"/>
              <a:cs typeface="Arial"/>
              <a:sym typeface="Arial"/>
            </a:endParaRPr>
          </a:p>
        </p:txBody>
      </p:sp>
      <p:sp>
        <p:nvSpPr>
          <p:cNvPr id="64" name="Google Shape;799;p31">
            <a:extLst>
              <a:ext uri="{FF2B5EF4-FFF2-40B4-BE49-F238E27FC236}">
                <a16:creationId xmlns:a16="http://schemas.microsoft.com/office/drawing/2014/main" id="{36FD8D37-EB1C-4D3B-AB9E-598229089342}"/>
              </a:ext>
            </a:extLst>
          </p:cNvPr>
          <p:cNvSpPr/>
          <p:nvPr/>
        </p:nvSpPr>
        <p:spPr>
          <a:xfrm>
            <a:off x="1627750" y="4360968"/>
            <a:ext cx="1159827" cy="1158048"/>
          </a:xfrm>
          <a:custGeom>
            <a:avLst/>
            <a:gdLst/>
            <a:ahLst/>
            <a:cxnLst/>
            <a:rect l="l" t="t" r="r" b="b"/>
            <a:pathLst>
              <a:path w="49971" h="49889" extrusionOk="0">
                <a:moveTo>
                  <a:pt x="25480" y="1"/>
                </a:moveTo>
                <a:cubicBezTo>
                  <a:pt x="11561" y="1"/>
                  <a:pt x="0" y="11216"/>
                  <a:pt x="95" y="25135"/>
                </a:cubicBezTo>
                <a:cubicBezTo>
                  <a:pt x="191" y="38767"/>
                  <a:pt x="11216" y="49793"/>
                  <a:pt x="24849" y="49888"/>
                </a:cubicBezTo>
                <a:cubicBezTo>
                  <a:pt x="24905" y="49888"/>
                  <a:pt x="24962" y="49888"/>
                  <a:pt x="25019" y="49888"/>
                </a:cubicBezTo>
                <a:cubicBezTo>
                  <a:pt x="38858" y="49888"/>
                  <a:pt x="49971" y="38365"/>
                  <a:pt x="49971" y="24504"/>
                </a:cubicBezTo>
                <a:lnTo>
                  <a:pt x="49971" y="3727"/>
                </a:lnTo>
                <a:cubicBezTo>
                  <a:pt x="49971" y="1668"/>
                  <a:pt x="48316" y="1"/>
                  <a:pt x="46256" y="1"/>
                </a:cubicBezTo>
                <a:close/>
              </a:path>
            </a:pathLst>
          </a:custGeom>
          <a:solidFill>
            <a:srgbClr val="5EB2FC"/>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Linear Regression</a:t>
            </a:r>
            <a:endParaRPr sz="1400" kern="0" dirty="0">
              <a:solidFill>
                <a:srgbClr val="FFFFFF"/>
              </a:solidFill>
              <a:latin typeface="Arial"/>
              <a:cs typeface="Arial"/>
              <a:sym typeface="Arial"/>
            </a:endParaRPr>
          </a:p>
        </p:txBody>
      </p:sp>
      <p:sp>
        <p:nvSpPr>
          <p:cNvPr id="66" name="Google Shape;801;p31">
            <a:extLst>
              <a:ext uri="{FF2B5EF4-FFF2-40B4-BE49-F238E27FC236}">
                <a16:creationId xmlns:a16="http://schemas.microsoft.com/office/drawing/2014/main" id="{CE3C4919-3E81-4C92-916A-1C3363CB56C8}"/>
              </a:ext>
            </a:extLst>
          </p:cNvPr>
          <p:cNvSpPr/>
          <p:nvPr/>
        </p:nvSpPr>
        <p:spPr>
          <a:xfrm>
            <a:off x="2252699" y="3216916"/>
            <a:ext cx="1629063" cy="1598018"/>
          </a:xfrm>
          <a:custGeom>
            <a:avLst/>
            <a:gdLst/>
            <a:ahLst/>
            <a:cxnLst/>
            <a:rect l="l" t="t" r="r" b="b"/>
            <a:pathLst>
              <a:path w="70188" h="68843" extrusionOk="0">
                <a:moveTo>
                  <a:pt x="35094" y="1"/>
                </a:moveTo>
                <a:cubicBezTo>
                  <a:pt x="33329" y="1"/>
                  <a:pt x="31564" y="674"/>
                  <a:pt x="30218" y="2019"/>
                </a:cubicBezTo>
                <a:lnTo>
                  <a:pt x="2691" y="29546"/>
                </a:lnTo>
                <a:cubicBezTo>
                  <a:pt x="0" y="32249"/>
                  <a:pt x="0" y="36607"/>
                  <a:pt x="2691" y="39297"/>
                </a:cubicBezTo>
                <a:lnTo>
                  <a:pt x="30218" y="66825"/>
                </a:lnTo>
                <a:cubicBezTo>
                  <a:pt x="31564" y="68170"/>
                  <a:pt x="33329" y="68843"/>
                  <a:pt x="35094" y="68843"/>
                </a:cubicBezTo>
                <a:cubicBezTo>
                  <a:pt x="36859" y="68843"/>
                  <a:pt x="38624" y="68170"/>
                  <a:pt x="39969" y="66825"/>
                </a:cubicBezTo>
                <a:lnTo>
                  <a:pt x="67497" y="39297"/>
                </a:lnTo>
                <a:cubicBezTo>
                  <a:pt x="70187" y="36607"/>
                  <a:pt x="70187" y="32249"/>
                  <a:pt x="67497" y="29546"/>
                </a:cubicBezTo>
                <a:lnTo>
                  <a:pt x="39969" y="2019"/>
                </a:lnTo>
                <a:cubicBezTo>
                  <a:pt x="38624" y="674"/>
                  <a:pt x="36859" y="1"/>
                  <a:pt x="35094" y="1"/>
                </a:cubicBezTo>
                <a:close/>
              </a:path>
            </a:pathLst>
          </a:custGeom>
          <a:solidFill>
            <a:srgbClr val="FFFFFF"/>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2000" kern="0">
                <a:solidFill>
                  <a:srgbClr val="434343"/>
                </a:solidFill>
                <a:latin typeface="Fira Sans Extra Condensed Medium"/>
                <a:ea typeface="Fira Sans Extra Condensed Medium"/>
                <a:cs typeface="Fira Sans Extra Condensed Medium"/>
                <a:sym typeface="Fira Sans Extra Condensed Medium"/>
              </a:rPr>
              <a:t>MERCURY</a:t>
            </a:r>
            <a:endParaRPr sz="20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7" name="Google Shape;802;p31">
            <a:extLst>
              <a:ext uri="{FF2B5EF4-FFF2-40B4-BE49-F238E27FC236}">
                <a16:creationId xmlns:a16="http://schemas.microsoft.com/office/drawing/2014/main" id="{3A115B47-903B-44CA-BF84-5664F7A4F804}"/>
              </a:ext>
            </a:extLst>
          </p:cNvPr>
          <p:cNvSpPr/>
          <p:nvPr/>
        </p:nvSpPr>
        <p:spPr>
          <a:xfrm>
            <a:off x="2915507" y="3555888"/>
            <a:ext cx="303447" cy="231916"/>
          </a:xfrm>
          <a:custGeom>
            <a:avLst/>
            <a:gdLst/>
            <a:ahLst/>
            <a:cxnLst/>
            <a:rect l="l" t="t" r="r" b="b"/>
            <a:pathLst>
              <a:path w="13074" h="9991" extrusionOk="0">
                <a:moveTo>
                  <a:pt x="2239" y="1299"/>
                </a:moveTo>
                <a:cubicBezTo>
                  <a:pt x="2453" y="2299"/>
                  <a:pt x="2870" y="3716"/>
                  <a:pt x="3727" y="4930"/>
                </a:cubicBezTo>
                <a:cubicBezTo>
                  <a:pt x="1893" y="4204"/>
                  <a:pt x="1203" y="2203"/>
                  <a:pt x="965" y="1299"/>
                </a:cubicBezTo>
                <a:close/>
                <a:moveTo>
                  <a:pt x="12109" y="1299"/>
                </a:moveTo>
                <a:cubicBezTo>
                  <a:pt x="11990" y="1751"/>
                  <a:pt x="11764" y="2465"/>
                  <a:pt x="11347" y="3156"/>
                </a:cubicBezTo>
                <a:cubicBezTo>
                  <a:pt x="10787" y="4061"/>
                  <a:pt x="10097" y="4668"/>
                  <a:pt x="9251" y="4966"/>
                </a:cubicBezTo>
                <a:cubicBezTo>
                  <a:pt x="10133" y="3751"/>
                  <a:pt x="10561" y="2299"/>
                  <a:pt x="10775" y="1299"/>
                </a:cubicBezTo>
                <a:close/>
                <a:moveTo>
                  <a:pt x="2048" y="1"/>
                </a:moveTo>
                <a:cubicBezTo>
                  <a:pt x="2048" y="1"/>
                  <a:pt x="2048" y="179"/>
                  <a:pt x="2096" y="477"/>
                </a:cubicBezTo>
                <a:lnTo>
                  <a:pt x="0" y="477"/>
                </a:lnTo>
                <a:lnTo>
                  <a:pt x="72" y="941"/>
                </a:lnTo>
                <a:cubicBezTo>
                  <a:pt x="84" y="989"/>
                  <a:pt x="798" y="5585"/>
                  <a:pt x="4656" y="5978"/>
                </a:cubicBezTo>
                <a:cubicBezTo>
                  <a:pt x="4977" y="6275"/>
                  <a:pt x="5334" y="6537"/>
                  <a:pt x="5739" y="6752"/>
                </a:cubicBezTo>
                <a:cubicBezTo>
                  <a:pt x="5751" y="6752"/>
                  <a:pt x="5775" y="6764"/>
                  <a:pt x="5787" y="6775"/>
                </a:cubicBezTo>
                <a:lnTo>
                  <a:pt x="5787" y="8692"/>
                </a:lnTo>
                <a:lnTo>
                  <a:pt x="3846" y="8692"/>
                </a:lnTo>
                <a:lnTo>
                  <a:pt x="3215" y="9990"/>
                </a:lnTo>
                <a:lnTo>
                  <a:pt x="10144" y="9990"/>
                </a:lnTo>
                <a:lnTo>
                  <a:pt x="9525" y="8692"/>
                </a:lnTo>
                <a:lnTo>
                  <a:pt x="7180" y="8692"/>
                </a:lnTo>
                <a:lnTo>
                  <a:pt x="7180" y="6787"/>
                </a:lnTo>
                <a:cubicBezTo>
                  <a:pt x="7204" y="6775"/>
                  <a:pt x="7239" y="6764"/>
                  <a:pt x="7275" y="6752"/>
                </a:cubicBezTo>
                <a:cubicBezTo>
                  <a:pt x="7668" y="6537"/>
                  <a:pt x="8025" y="6275"/>
                  <a:pt x="8347" y="5990"/>
                </a:cubicBezTo>
                <a:cubicBezTo>
                  <a:pt x="12276" y="5656"/>
                  <a:pt x="13002" y="1001"/>
                  <a:pt x="13002" y="941"/>
                </a:cubicBezTo>
                <a:lnTo>
                  <a:pt x="13073" y="477"/>
                </a:lnTo>
                <a:lnTo>
                  <a:pt x="10918" y="477"/>
                </a:lnTo>
                <a:cubicBezTo>
                  <a:pt x="10954" y="179"/>
                  <a:pt x="10966" y="1"/>
                  <a:pt x="10966" y="1"/>
                </a:cubicBezTo>
                <a:close/>
              </a:path>
            </a:pathLst>
          </a:custGeom>
          <a:solidFill>
            <a:srgbClr val="43434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nvGrpSpPr>
          <p:cNvPr id="68" name="Google Shape;803;p31">
            <a:extLst>
              <a:ext uri="{FF2B5EF4-FFF2-40B4-BE49-F238E27FC236}">
                <a16:creationId xmlns:a16="http://schemas.microsoft.com/office/drawing/2014/main" id="{D40D774E-17A8-4677-B9F9-AE3B91AC4F1A}"/>
              </a:ext>
            </a:extLst>
          </p:cNvPr>
          <p:cNvGrpSpPr/>
          <p:nvPr/>
        </p:nvGrpSpPr>
        <p:grpSpPr>
          <a:xfrm>
            <a:off x="5715000" y="2155225"/>
            <a:ext cx="2328600" cy="784362"/>
            <a:chOff x="5500850" y="703650"/>
            <a:chExt cx="2328600" cy="784362"/>
          </a:xfrm>
        </p:grpSpPr>
        <p:sp>
          <p:nvSpPr>
            <p:cNvPr id="69" name="Google Shape;804;p31">
              <a:extLst>
                <a:ext uri="{FF2B5EF4-FFF2-40B4-BE49-F238E27FC236}">
                  <a16:creationId xmlns:a16="http://schemas.microsoft.com/office/drawing/2014/main" id="{32E91FD5-3957-45D2-847E-FFDEFB222608}"/>
                </a:ext>
              </a:extLst>
            </p:cNvPr>
            <p:cNvSpPr txBox="1"/>
            <p:nvPr/>
          </p:nvSpPr>
          <p:spPr>
            <a:xfrm>
              <a:off x="5500850" y="955212"/>
              <a:ext cx="23286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Study the strength of relationships between variables</a:t>
              </a:r>
            </a:p>
          </p:txBody>
        </p:sp>
        <p:sp>
          <p:nvSpPr>
            <p:cNvPr id="70" name="Google Shape;805;p31">
              <a:extLst>
                <a:ext uri="{FF2B5EF4-FFF2-40B4-BE49-F238E27FC236}">
                  <a16:creationId xmlns:a16="http://schemas.microsoft.com/office/drawing/2014/main" id="{B8359954-1D3B-48E0-A6B0-206512777800}"/>
                </a:ext>
              </a:extLst>
            </p:cNvPr>
            <p:cNvSpPr/>
            <p:nvPr/>
          </p:nvSpPr>
          <p:spPr>
            <a:xfrm>
              <a:off x="5604024" y="703650"/>
              <a:ext cx="2106625" cy="251562"/>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Correlation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1" name="Google Shape;806;p31">
            <a:extLst>
              <a:ext uri="{FF2B5EF4-FFF2-40B4-BE49-F238E27FC236}">
                <a16:creationId xmlns:a16="http://schemas.microsoft.com/office/drawing/2014/main" id="{AB3EE1A5-3249-46DF-B045-B89681E2164A}"/>
              </a:ext>
            </a:extLst>
          </p:cNvPr>
          <p:cNvGrpSpPr/>
          <p:nvPr/>
        </p:nvGrpSpPr>
        <p:grpSpPr>
          <a:xfrm>
            <a:off x="5715000" y="3138616"/>
            <a:ext cx="2590800" cy="784362"/>
            <a:chOff x="5500850" y="1655600"/>
            <a:chExt cx="2590800" cy="784362"/>
          </a:xfrm>
        </p:grpSpPr>
        <p:sp>
          <p:nvSpPr>
            <p:cNvPr id="72" name="Google Shape;807;p31">
              <a:extLst>
                <a:ext uri="{FF2B5EF4-FFF2-40B4-BE49-F238E27FC236}">
                  <a16:creationId xmlns:a16="http://schemas.microsoft.com/office/drawing/2014/main" id="{AFA4F92C-1F18-4D5F-AD72-60BCE3904E43}"/>
                </a:ext>
              </a:extLst>
            </p:cNvPr>
            <p:cNvSpPr txBox="1"/>
            <p:nvPr/>
          </p:nvSpPr>
          <p:spPr>
            <a:xfrm>
              <a:off x="5500850" y="190716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Selection of statistically significant features for predictive modeling</a:t>
              </a:r>
            </a:p>
          </p:txBody>
        </p:sp>
        <p:sp>
          <p:nvSpPr>
            <p:cNvPr id="73" name="Google Shape;808;p31">
              <a:extLst>
                <a:ext uri="{FF2B5EF4-FFF2-40B4-BE49-F238E27FC236}">
                  <a16:creationId xmlns:a16="http://schemas.microsoft.com/office/drawing/2014/main" id="{01F74102-A45B-4031-8877-72C958341F82}"/>
                </a:ext>
              </a:extLst>
            </p:cNvPr>
            <p:cNvSpPr/>
            <p:nvPr/>
          </p:nvSpPr>
          <p:spPr>
            <a:xfrm>
              <a:off x="5604025" y="1655600"/>
              <a:ext cx="2106624" cy="226558"/>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Stepwise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4" name="Google Shape;809;p31">
            <a:extLst>
              <a:ext uri="{FF2B5EF4-FFF2-40B4-BE49-F238E27FC236}">
                <a16:creationId xmlns:a16="http://schemas.microsoft.com/office/drawing/2014/main" id="{888F3596-C3AF-402D-BF36-93F70C7CEC27}"/>
              </a:ext>
            </a:extLst>
          </p:cNvPr>
          <p:cNvGrpSpPr/>
          <p:nvPr/>
        </p:nvGrpSpPr>
        <p:grpSpPr>
          <a:xfrm>
            <a:off x="5715000" y="4122008"/>
            <a:ext cx="2590800" cy="784362"/>
            <a:chOff x="5500850" y="2564550"/>
            <a:chExt cx="2590800" cy="784362"/>
          </a:xfrm>
        </p:grpSpPr>
        <p:sp>
          <p:nvSpPr>
            <p:cNvPr id="75" name="Google Shape;810;p31">
              <a:extLst>
                <a:ext uri="{FF2B5EF4-FFF2-40B4-BE49-F238E27FC236}">
                  <a16:creationId xmlns:a16="http://schemas.microsoft.com/office/drawing/2014/main" id="{99464CB3-A9E3-4D0C-97F5-B6F316ED876D}"/>
                </a:ext>
              </a:extLst>
            </p:cNvPr>
            <p:cNvSpPr txBox="1"/>
            <p:nvPr/>
          </p:nvSpPr>
          <p:spPr>
            <a:xfrm>
              <a:off x="5500850" y="281611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Reduces model complexity and prevents over-fitting of the model</a:t>
              </a:r>
            </a:p>
          </p:txBody>
        </p:sp>
        <p:sp>
          <p:nvSpPr>
            <p:cNvPr id="76" name="Google Shape;811;p31">
              <a:extLst>
                <a:ext uri="{FF2B5EF4-FFF2-40B4-BE49-F238E27FC236}">
                  <a16:creationId xmlns:a16="http://schemas.microsoft.com/office/drawing/2014/main" id="{8C9D1163-E34A-4C0E-A44C-AA5827E184EF}"/>
                </a:ext>
              </a:extLst>
            </p:cNvPr>
            <p:cNvSpPr/>
            <p:nvPr/>
          </p:nvSpPr>
          <p:spPr>
            <a:xfrm>
              <a:off x="5604025" y="2564550"/>
              <a:ext cx="2106624" cy="23896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Regularization</a:t>
              </a:r>
              <a:endParaRPr sz="1400" kern="0" dirty="0">
                <a:solidFill>
                  <a:srgbClr val="FFFFFF"/>
                </a:solidFill>
                <a:latin typeface="Arial"/>
                <a:cs typeface="Arial"/>
                <a:sym typeface="Arial"/>
              </a:endParaRPr>
            </a:p>
          </p:txBody>
        </p:sp>
      </p:grpSp>
      <p:grpSp>
        <p:nvGrpSpPr>
          <p:cNvPr id="77" name="Google Shape;812;p31">
            <a:extLst>
              <a:ext uri="{FF2B5EF4-FFF2-40B4-BE49-F238E27FC236}">
                <a16:creationId xmlns:a16="http://schemas.microsoft.com/office/drawing/2014/main" id="{9002B792-DF0D-4BF0-9990-D392752E4AC9}"/>
              </a:ext>
            </a:extLst>
          </p:cNvPr>
          <p:cNvGrpSpPr/>
          <p:nvPr/>
        </p:nvGrpSpPr>
        <p:grpSpPr>
          <a:xfrm>
            <a:off x="5715000" y="5105400"/>
            <a:ext cx="2590800" cy="784362"/>
            <a:chOff x="5500850" y="3501425"/>
            <a:chExt cx="2590800" cy="784362"/>
          </a:xfrm>
        </p:grpSpPr>
        <p:sp>
          <p:nvSpPr>
            <p:cNvPr id="78" name="Google Shape;813;p31">
              <a:extLst>
                <a:ext uri="{FF2B5EF4-FFF2-40B4-BE49-F238E27FC236}">
                  <a16:creationId xmlns:a16="http://schemas.microsoft.com/office/drawing/2014/main" id="{107026E7-FF43-4517-ABC2-29F81BD8EEC6}"/>
                </a:ext>
              </a:extLst>
            </p:cNvPr>
            <p:cNvSpPr txBox="1"/>
            <p:nvPr/>
          </p:nvSpPr>
          <p:spPr>
            <a:xfrm>
              <a:off x="5500850" y="3752987"/>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Linear modeling technique of a scalar outcome variable with one or more exploratory variables</a:t>
              </a:r>
            </a:p>
          </p:txBody>
        </p:sp>
        <p:sp>
          <p:nvSpPr>
            <p:cNvPr id="79" name="Google Shape;814;p31">
              <a:extLst>
                <a:ext uri="{FF2B5EF4-FFF2-40B4-BE49-F238E27FC236}">
                  <a16:creationId xmlns:a16="http://schemas.microsoft.com/office/drawing/2014/main" id="{7879EEC4-8500-4B93-B9C6-F332217E732C}"/>
                </a:ext>
              </a:extLst>
            </p:cNvPr>
            <p:cNvSpPr/>
            <p:nvPr/>
          </p:nvSpPr>
          <p:spPr>
            <a:xfrm>
              <a:off x="5604025" y="3501425"/>
              <a:ext cx="2106624" cy="251562"/>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Linear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sp>
        <p:nvSpPr>
          <p:cNvPr id="80" name="Google Shape;815;p31">
            <a:extLst>
              <a:ext uri="{FF2B5EF4-FFF2-40B4-BE49-F238E27FC236}">
                <a16:creationId xmlns:a16="http://schemas.microsoft.com/office/drawing/2014/main" id="{339D7AB3-3241-4084-949F-C0E5747DCBAD}"/>
              </a:ext>
            </a:extLst>
          </p:cNvPr>
          <p:cNvSpPr txBox="1">
            <a:spLocks/>
          </p:cNvSpPr>
          <p:nvPr/>
        </p:nvSpPr>
        <p:spPr>
          <a:xfrm>
            <a:off x="663848" y="1500000"/>
            <a:ext cx="8028156"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US" sz="1600" b="1" i="0" u="none" strike="noStrike" kern="0" cap="none" spc="0" normalizeH="0" baseline="0" noProof="0" dirty="0">
                <a:ln>
                  <a:noFill/>
                </a:ln>
                <a:solidFill>
                  <a:srgbClr val="000000"/>
                </a:solidFill>
                <a:effectLst/>
                <a:uLnTx/>
                <a:uFillTx/>
                <a:latin typeface="+mn-lt"/>
                <a:sym typeface="Fira Sans Extra Condensed SemiBold"/>
              </a:rPr>
              <a:t>Different analytical methods were used for feature selection and building statistical</a:t>
            </a:r>
            <a:r>
              <a:rPr lang="en-US" sz="1600" b="1" kern="0" dirty="0">
                <a:solidFill>
                  <a:srgbClr val="000000"/>
                </a:solidFill>
                <a:latin typeface="+mn-lt"/>
              </a:rPr>
              <a:t> models</a:t>
            </a:r>
            <a:endParaRPr kumimoji="0" lang="en-US" sz="1600" b="1" i="0" u="none" strike="noStrike" kern="0" cap="none" spc="0" normalizeH="0" baseline="0" noProof="0" dirty="0">
              <a:ln>
                <a:noFill/>
              </a:ln>
              <a:solidFill>
                <a:srgbClr val="000000"/>
              </a:solidFill>
              <a:effectLst/>
              <a:uLnTx/>
              <a:uFillTx/>
              <a:latin typeface="+mn-lt"/>
              <a:sym typeface="Fira Sans Extra Condensed SemiBold"/>
            </a:endParaRPr>
          </a:p>
        </p:txBody>
      </p:sp>
      <p:pic>
        <p:nvPicPr>
          <p:cNvPr id="81" name="Picture 80" descr="Icon&#10;&#10;Description automatically generated">
            <a:extLst>
              <a:ext uri="{FF2B5EF4-FFF2-40B4-BE49-F238E27FC236}">
                <a16:creationId xmlns:a16="http://schemas.microsoft.com/office/drawing/2014/main" id="{1F1330B5-428F-4A86-9A70-F302830C2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1333" y1="48000" x2="24444" y2="54667"/>
                        <a14:foregroundMark x1="75556" y1="48000" x2="76889" y2="52889"/>
                      </a14:backgroundRemoval>
                    </a14:imgEffect>
                  </a14:imgLayer>
                </a14:imgProps>
              </a:ext>
            </a:extLst>
          </a:blip>
          <a:stretch>
            <a:fillRect/>
          </a:stretch>
        </p:blipFill>
        <p:spPr>
          <a:xfrm>
            <a:off x="2795214" y="2438400"/>
            <a:ext cx="532800" cy="532800"/>
          </a:xfrm>
          <a:prstGeom prst="rect">
            <a:avLst/>
          </a:prstGeom>
        </p:spPr>
      </p:pic>
      <p:pic>
        <p:nvPicPr>
          <p:cNvPr id="85" name="Picture 84" descr="Shape, icon&#10;&#10;Description automatically generated">
            <a:extLst>
              <a:ext uri="{FF2B5EF4-FFF2-40B4-BE49-F238E27FC236}">
                <a16:creationId xmlns:a16="http://schemas.microsoft.com/office/drawing/2014/main" id="{38A0C15F-787B-4FBA-AFAC-CD8236E90DAE}"/>
              </a:ext>
            </a:extLst>
          </p:cNvPr>
          <p:cNvPicPr>
            <a:picLocks noChangeAspect="1"/>
          </p:cNvPicPr>
          <p:nvPr/>
        </p:nvPicPr>
        <p:blipFill>
          <a:blip r:embed="rId4"/>
          <a:stretch>
            <a:fillRect/>
          </a:stretch>
        </p:blipFill>
        <p:spPr>
          <a:xfrm>
            <a:off x="1762488" y="3886200"/>
            <a:ext cx="218712" cy="218712"/>
          </a:xfrm>
          <a:prstGeom prst="rect">
            <a:avLst/>
          </a:prstGeom>
        </p:spPr>
      </p:pic>
      <p:pic>
        <p:nvPicPr>
          <p:cNvPr id="87" name="Picture 86" descr="Icon&#10;&#10;Description automatically generated">
            <a:extLst>
              <a:ext uri="{FF2B5EF4-FFF2-40B4-BE49-F238E27FC236}">
                <a16:creationId xmlns:a16="http://schemas.microsoft.com/office/drawing/2014/main" id="{DC255EAA-89C4-4919-98F5-647ADF24E408}"/>
              </a:ext>
            </a:extLst>
          </p:cNvPr>
          <p:cNvPicPr>
            <a:picLocks noChangeAspect="1"/>
          </p:cNvPicPr>
          <p:nvPr/>
        </p:nvPicPr>
        <p:blipFill>
          <a:blip r:embed="rId5"/>
          <a:stretch>
            <a:fillRect/>
          </a:stretch>
        </p:blipFill>
        <p:spPr>
          <a:xfrm>
            <a:off x="2895601" y="4992218"/>
            <a:ext cx="323354" cy="320227"/>
          </a:xfrm>
          <a:prstGeom prst="rect">
            <a:avLst/>
          </a:prstGeom>
        </p:spPr>
      </p:pic>
    </p:spTree>
    <p:extLst>
      <p:ext uri="{BB962C8B-B14F-4D97-AF65-F5344CB8AC3E}">
        <p14:creationId xmlns:p14="http://schemas.microsoft.com/office/powerpoint/2010/main" val="51846391"/>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{307CA693-497D-4345-97B8-CE62FB79B4AF}tf16401378</Template>
  <TotalTime>24397</TotalTime>
  <Words>963</Words>
  <Application>Microsoft Macintosh PowerPoint</Application>
  <PresentationFormat>On-screen Show (4:3)</PresentationFormat>
  <Paragraphs>118</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Cambria</vt:lpstr>
      <vt:lpstr>Fira Sans Extra Condensed Medium</vt:lpstr>
      <vt:lpstr>Fira Sans Extra Condensed SemiBold</vt:lpstr>
      <vt:lpstr>Helvetica</vt:lpstr>
      <vt:lpstr>Helvetica CE</vt:lpstr>
      <vt:lpstr>ITC New Baskerville Roman</vt:lpstr>
      <vt:lpstr>Roboto</vt:lpstr>
      <vt:lpstr>Times New Roman</vt:lpstr>
      <vt:lpstr>Wingdings</vt:lpstr>
      <vt:lpstr>powerpoint_newNEU</vt:lpstr>
      <vt:lpstr>ALY 6015 - 21454 Intermediate Analytics  Presidential Election Analysis</vt:lpstr>
      <vt:lpstr>Contents</vt:lpstr>
      <vt:lpstr>Overview</vt:lpstr>
      <vt:lpstr>Scope of the project</vt:lpstr>
      <vt:lpstr>Exploratory Data Analysis</vt:lpstr>
      <vt:lpstr>Exploratory Data Analysis</vt:lpstr>
      <vt:lpstr>Exploratory Data Analysis</vt:lpstr>
      <vt:lpstr>Exploratory Data Analysis</vt:lpstr>
      <vt:lpstr>Analytical Methods</vt:lpstr>
      <vt:lpstr>Correlation</vt:lpstr>
      <vt:lpstr>Stepwise and Linear Regression</vt:lpstr>
      <vt:lpstr>Lasso Regularization</vt:lpstr>
      <vt:lpstr>Recommendation</vt:lpstr>
      <vt:lpstr>Further Improvements</vt:lpstr>
      <vt:lpstr>References</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Harshit Gaur</cp:lastModifiedBy>
  <cp:revision>223</cp:revision>
  <dcterms:created xsi:type="dcterms:W3CDTF">2010-04-13T14:21:50Z</dcterms:created>
  <dcterms:modified xsi:type="dcterms:W3CDTF">2022-03-29T19:34:12Z</dcterms:modified>
</cp:coreProperties>
</file>