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94" d="100"/>
          <a:sy n="94" d="100"/>
        </p:scale>
        <p:origin x="7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2E855-0F77-4FC4-93A7-7DB5078BECC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609600" y="838200"/>
            <a:ext cx="10972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  <a:t>Headline </a:t>
            </a:r>
            <a:r>
              <a:rPr lang="en-US" sz="3600" dirty="0" err="1">
                <a:solidFill>
                  <a:srgbClr val="C12030"/>
                </a:solidFill>
                <a:latin typeface="Helvetica CE" charset="0"/>
                <a:cs typeface="Helvetica CE" charset="0"/>
              </a:rPr>
              <a:t>Lorem</a:t>
            </a:r>
            <a: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  <a:t> </a:t>
            </a:r>
            <a:r>
              <a:rPr lang="en-US" sz="3600" dirty="0" err="1">
                <a:solidFill>
                  <a:srgbClr val="C12030"/>
                </a:solidFill>
                <a:latin typeface="Helvetica CE" charset="0"/>
                <a:cs typeface="Helvetica CE" charset="0"/>
              </a:rPr>
              <a:t>Ipsum</a:t>
            </a:r>
            <a:b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</a:br>
            <a:br>
              <a:rPr lang="en-US" sz="3600" dirty="0">
                <a:latin typeface="Helvetica CE" charset="0"/>
                <a:cs typeface="Helvetica CE" charset="0"/>
              </a:rPr>
            </a:br>
            <a:endParaRPr lang="en-US" sz="3600" dirty="0">
              <a:solidFill>
                <a:srgbClr val="C12030"/>
              </a:solidFill>
              <a:latin typeface="Helvetica CE" charset="0"/>
              <a:cs typeface="Helvetica CE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C0D253-B5A7-4DD4-BDD0-58FBB1C2A1D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9600" y="1600201"/>
            <a:ext cx="10972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400" dirty="0">
                <a:latin typeface="ITC New Baskerville Roman" charset="0"/>
              </a:rPr>
              <a:t>Body content.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62737-5180-4066-B944-CE502C451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10D201-B81E-470F-A152-87DB35E113A8}" type="datetimeFigureOut">
              <a:rPr lang="en-US" altLang="en-US"/>
              <a:pPr/>
              <a:t>3/29/22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22139-93B4-40CC-89BD-0B3AF6C81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E00AC-0E31-4E33-898F-C95D0CA5C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6FB135-70D7-4D79-9C5C-D3BF7EF341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2678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title.png">
            <a:extLst>
              <a:ext uri="{FF2B5EF4-FFF2-40B4-BE49-F238E27FC236}">
                <a16:creationId xmlns:a16="http://schemas.microsoft.com/office/drawing/2014/main" id="{FE3F6816-96E8-490D-A0FD-0D405EFE26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9" descr="title.png">
            <a:extLst>
              <a:ext uri="{FF2B5EF4-FFF2-40B4-BE49-F238E27FC236}">
                <a16:creationId xmlns:a16="http://schemas.microsoft.com/office/drawing/2014/main" id="{0D3F5F2B-FACA-4D8B-B76D-C5A56D5A61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1440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09600" y="838201"/>
            <a:ext cx="10972800" cy="762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DD437-4AF4-4B28-8C0D-6C76D7417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5B2143-4885-47E3-A9EB-607A302E185E}" type="datetimeFigureOut">
              <a:rPr lang="en-US" altLang="en-US"/>
              <a:pPr/>
              <a:t>3/29/22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47638-4ADF-496A-BC19-79732E612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E3D02-125F-4EA1-ACA5-AB2353BBD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233ABC-A898-4A67-A15E-CE46029DE7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5701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06901"/>
            <a:ext cx="10972800" cy="1304421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06714"/>
            <a:ext cx="10972800" cy="14366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5E79E-DC64-420D-91F7-32B0F491E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7ACBF5-1757-4FA1-8770-7D42E8AB3403}" type="datetimeFigureOut">
              <a:rPr lang="en-US" altLang="en-US"/>
              <a:pPr/>
              <a:t>3/29/22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23321-19CF-4FE8-86AB-929513373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FD736-86DB-477B-998C-310F0A2A0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612FF1-CA76-4B30-8AC3-6F2FCD24FF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2542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09600" y="838201"/>
            <a:ext cx="10972800" cy="762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2B2FE22-F707-47A4-BCB1-A08CC82F8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EC4CDC-1D50-43D9-92DD-EC1F6918FC5E}" type="datetimeFigureOut">
              <a:rPr lang="en-US" altLang="en-US"/>
              <a:pPr/>
              <a:t>3/29/22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347AEE9-413C-4A63-8F48-FE87CD79B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4962F41-9205-4EC6-9E35-F814B03BE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75A822-6D0C-4282-B0D4-895A07FF69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9840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8080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F69E1D8-7778-4715-B6B1-2225EE00C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9945B5-1676-4A4A-9769-87262D092169}" type="datetimeFigureOut">
              <a:rPr lang="en-US" altLang="en-US"/>
              <a:pPr/>
              <a:t>3/29/22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72F080C-2270-4940-B1BB-C5388C05D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88EBCF5-7527-4548-8A13-1D4B6B653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1F5381-6561-4150-B8FB-99CBCDE157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8844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162"/>
            <a:ext cx="10972800" cy="9604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9F87347-1B1B-4E63-A541-6CD0F9076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EA8BE1-029F-4049-94C0-3048ABCECBF1}" type="datetimeFigureOut">
              <a:rPr lang="en-US" altLang="en-US"/>
              <a:pPr/>
              <a:t>3/29/22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3063BF6-3B87-4457-9BEE-B323DF680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33DAA51-2D10-4970-9A98-7F02235C9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4F319B-00D1-475C-B456-44FBA00A05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0202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38CB7C3-62BA-482E-9828-7A50A01CE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94213C-83F6-4CB9-84A6-5E06AF59783F}" type="datetimeFigureOut">
              <a:rPr lang="en-US" altLang="en-US"/>
              <a:pPr/>
              <a:t>3/29/22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AE5515B-2561-4220-B0DF-3CCF25595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C9F2AC5-E4CD-4DF6-89BA-950A4CC4C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CA0250-9AC9-4137-8C4D-DDB3E8FC26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976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762000"/>
            <a:ext cx="4011084" cy="673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762001"/>
            <a:ext cx="6815667" cy="5364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7E1139A-17F9-4AD5-8B56-85A74FF98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3DF63F-B3A0-44E6-BDF4-2B9B8EC924BB}" type="datetimeFigureOut">
              <a:rPr lang="en-US" altLang="en-US"/>
              <a:pPr/>
              <a:t>3/29/22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5025AE0-2B9C-4FF8-B269-D200613A9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367148C-C1D4-41B1-B5CA-BED257D33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F6ACFC-752E-4DDA-811C-AC4E1E9C11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231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838200"/>
            <a:ext cx="7315200" cy="38893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5ABB325-E49B-4825-8F06-0F05EA3BD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51E1F3-2510-46B4-B4CA-F46EB747AB32}" type="datetimeFigureOut">
              <a:rPr lang="en-US" altLang="en-US"/>
              <a:pPr/>
              <a:t>3/29/22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0326D50-6D44-47BA-9921-BF821F589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A7E4CBF-3375-47BA-AF18-F5EFD38B3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91E749-F046-4703-A894-0A826F47B5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3862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>
            <a:extLst>
              <a:ext uri="{FF2B5EF4-FFF2-40B4-BE49-F238E27FC236}">
                <a16:creationId xmlns:a16="http://schemas.microsoft.com/office/drawing/2014/main" id="{DEDB5FEE-F9A5-4199-968E-C45380C256F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8CBB5-05A8-475E-A506-F17E5F4A02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C11C1CF1-2F3A-4423-90F7-0EB150F19318}" type="datetimeFigureOut">
              <a:rPr lang="en-US" altLang="en-US"/>
              <a:pPr/>
              <a:t>3/29/22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B7A0A-A849-44A0-9044-8B5C90D8A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2C273-DDAA-4CFD-B543-80435E3FA8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C892F874-8B36-4C0E-8FC7-9C854478FC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0" name="Title Placeholder 1">
            <a:extLst>
              <a:ext uri="{FF2B5EF4-FFF2-40B4-BE49-F238E27FC236}">
                <a16:creationId xmlns:a16="http://schemas.microsoft.com/office/drawing/2014/main" id="{6C015CBC-1C0E-4287-AD34-D482D83F00A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762000"/>
            <a:ext cx="10972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pic>
        <p:nvPicPr>
          <p:cNvPr id="1031" name="Picture 1" descr="red_neu_logo.png">
            <a:extLst>
              <a:ext uri="{FF2B5EF4-FFF2-40B4-BE49-F238E27FC236}">
                <a16:creationId xmlns:a16="http://schemas.microsoft.com/office/drawing/2014/main" id="{BA7355B2-AF02-4859-9BD7-D597949F47E9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4638"/>
            <a:ext cx="365760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14D5F46-83AD-4A61-9FBF-9C89ABF082B2}"/>
              </a:ext>
            </a:extLst>
          </p:cNvPr>
          <p:cNvCxnSpPr/>
          <p:nvPr userDrawn="1"/>
        </p:nvCxnSpPr>
        <p:spPr>
          <a:xfrm>
            <a:off x="609600" y="609600"/>
            <a:ext cx="109728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7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C12030"/>
          </a:solidFill>
          <a:latin typeface="Helvetica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Helvetica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Helvetica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BD322FE-62E8-5A46-A627-BD16AC1405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1B27B55-9FDE-4C69-9935-99C211C6FFFB}"/>
              </a:ext>
            </a:extLst>
          </p:cNvPr>
          <p:cNvSpPr/>
          <p:nvPr/>
        </p:nvSpPr>
        <p:spPr>
          <a:xfrm>
            <a:off x="4675304" y="2386004"/>
            <a:ext cx="1008975" cy="87053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4BACC6"/>
                </a:solidFill>
                <a:latin typeface="Calibri"/>
              </a:rPr>
              <a:t>Feature Engineering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844D1DB-1C58-48AC-8782-432D606278DD}"/>
              </a:ext>
            </a:extLst>
          </p:cNvPr>
          <p:cNvSpPr/>
          <p:nvPr/>
        </p:nvSpPr>
        <p:spPr>
          <a:xfrm>
            <a:off x="6674119" y="2386004"/>
            <a:ext cx="1008975" cy="870539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B0F0"/>
                </a:solidFill>
                <a:latin typeface="Calibri"/>
              </a:rPr>
              <a:t>Transformation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C89D8A3-ACA0-4532-A474-8A46A55947ED}"/>
              </a:ext>
            </a:extLst>
          </p:cNvPr>
          <p:cNvSpPr/>
          <p:nvPr/>
        </p:nvSpPr>
        <p:spPr>
          <a:xfrm>
            <a:off x="8672935" y="2386004"/>
            <a:ext cx="1008975" cy="87053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9BBB59"/>
                </a:solidFill>
                <a:latin typeface="Calibri"/>
              </a:rPr>
              <a:t>Finding Patterns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E520C9B-C091-4B83-A2EE-7F6F0FB78A8B}"/>
              </a:ext>
            </a:extLst>
          </p:cNvPr>
          <p:cNvSpPr/>
          <p:nvPr/>
        </p:nvSpPr>
        <p:spPr>
          <a:xfrm>
            <a:off x="2676488" y="2386004"/>
            <a:ext cx="1008975" cy="87053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8064A2"/>
                </a:solidFill>
                <a:latin typeface="Calibri"/>
              </a:rPr>
              <a:t>Data Cleaning</a:t>
            </a:r>
          </a:p>
        </p:txBody>
      </p:sp>
      <p:sp>
        <p:nvSpPr>
          <p:cNvPr id="9" name="Freeform: Shape 8" descr="timeline ">
            <a:extLst>
              <a:ext uri="{FF2B5EF4-FFF2-40B4-BE49-F238E27FC236}">
                <a16:creationId xmlns:a16="http://schemas.microsoft.com/office/drawing/2014/main" id="{3638F773-89F2-4B4E-8A4E-4FBE32D90D19}"/>
              </a:ext>
            </a:extLst>
          </p:cNvPr>
          <p:cNvSpPr/>
          <p:nvPr/>
        </p:nvSpPr>
        <p:spPr>
          <a:xfrm flipH="1" flipV="1">
            <a:off x="2165370" y="1905001"/>
            <a:ext cx="8043680" cy="1807859"/>
          </a:xfrm>
          <a:custGeom>
            <a:avLst/>
            <a:gdLst>
              <a:gd name="connsiteX0" fmla="*/ 1192508 w 9252295"/>
              <a:gd name="connsiteY0" fmla="*/ 2410190 h 2410190"/>
              <a:gd name="connsiteX1" fmla="*/ 0 w 9252295"/>
              <a:gd name="connsiteY1" fmla="*/ 1217682 h 2410190"/>
              <a:gd name="connsiteX2" fmla="*/ 1107 w 9252295"/>
              <a:gd name="connsiteY2" fmla="*/ 1206703 h 2410190"/>
              <a:gd name="connsiteX3" fmla="*/ 96158 w 9252295"/>
              <a:gd name="connsiteY3" fmla="*/ 1206703 h 2410190"/>
              <a:gd name="connsiteX4" fmla="*/ 95051 w 9252295"/>
              <a:gd name="connsiteY4" fmla="*/ 1217682 h 2410190"/>
              <a:gd name="connsiteX5" fmla="*/ 1192508 w 9252295"/>
              <a:gd name="connsiteY5" fmla="*/ 2315139 h 2410190"/>
              <a:gd name="connsiteX6" fmla="*/ 2289965 w 9252295"/>
              <a:gd name="connsiteY6" fmla="*/ 1217682 h 2410190"/>
              <a:gd name="connsiteX7" fmla="*/ 2289554 w 9252295"/>
              <a:gd name="connsiteY7" fmla="*/ 1209531 h 2410190"/>
              <a:gd name="connsiteX8" fmla="*/ 2290085 w 9252295"/>
              <a:gd name="connsiteY8" fmla="*/ 1209531 h 2410190"/>
              <a:gd name="connsiteX9" fmla="*/ 2295831 w 9252295"/>
              <a:gd name="connsiteY9" fmla="*/ 1095755 h 2410190"/>
              <a:gd name="connsiteX10" fmla="*/ 3482182 w 9252295"/>
              <a:gd name="connsiteY10" fmla="*/ 25174 h 2410190"/>
              <a:gd name="connsiteX11" fmla="*/ 4668533 w 9252295"/>
              <a:gd name="connsiteY11" fmla="*/ 1095755 h 2410190"/>
              <a:gd name="connsiteX12" fmla="*/ 4674278 w 9252295"/>
              <a:gd name="connsiteY12" fmla="*/ 1209531 h 2410190"/>
              <a:gd name="connsiteX13" fmla="*/ 4673516 w 9252295"/>
              <a:gd name="connsiteY13" fmla="*/ 1209531 h 2410190"/>
              <a:gd name="connsiteX14" fmla="*/ 4678322 w 9252295"/>
              <a:gd name="connsiteY14" fmla="*/ 1304717 h 2410190"/>
              <a:gd name="connsiteX15" fmla="*/ 5770114 w 9252295"/>
              <a:gd name="connsiteY15" fmla="*/ 2289966 h 2410190"/>
              <a:gd name="connsiteX16" fmla="*/ 6861904 w 9252295"/>
              <a:gd name="connsiteY16" fmla="*/ 1304717 h 2410190"/>
              <a:gd name="connsiteX17" fmla="*/ 6867159 w 9252295"/>
              <a:gd name="connsiteY17" fmla="*/ 1200660 h 2410190"/>
              <a:gd name="connsiteX18" fmla="*/ 6867690 w 9252295"/>
              <a:gd name="connsiteY18" fmla="*/ 1200660 h 2410190"/>
              <a:gd name="connsiteX19" fmla="*/ 6867279 w 9252295"/>
              <a:gd name="connsiteY19" fmla="*/ 1192508 h 2410190"/>
              <a:gd name="connsiteX20" fmla="*/ 8059787 w 9252295"/>
              <a:gd name="connsiteY20" fmla="*/ 0 h 2410190"/>
              <a:gd name="connsiteX21" fmla="*/ 9252295 w 9252295"/>
              <a:gd name="connsiteY21" fmla="*/ 1192508 h 2410190"/>
              <a:gd name="connsiteX22" fmla="*/ 9251964 w 9252295"/>
              <a:gd name="connsiteY22" fmla="*/ 1195794 h 2410190"/>
              <a:gd name="connsiteX23" fmla="*/ 9156913 w 9252295"/>
              <a:gd name="connsiteY23" fmla="*/ 1195794 h 2410190"/>
              <a:gd name="connsiteX24" fmla="*/ 9157244 w 9252295"/>
              <a:gd name="connsiteY24" fmla="*/ 1192508 h 2410190"/>
              <a:gd name="connsiteX25" fmla="*/ 8059787 w 9252295"/>
              <a:gd name="connsiteY25" fmla="*/ 95051 h 2410190"/>
              <a:gd name="connsiteX26" fmla="*/ 6962330 w 9252295"/>
              <a:gd name="connsiteY26" fmla="*/ 1192508 h 2410190"/>
              <a:gd name="connsiteX27" fmla="*/ 6962741 w 9252295"/>
              <a:gd name="connsiteY27" fmla="*/ 1200660 h 2410190"/>
              <a:gd name="connsiteX28" fmla="*/ 6962209 w 9252295"/>
              <a:gd name="connsiteY28" fmla="*/ 1200660 h 2410190"/>
              <a:gd name="connsiteX29" fmla="*/ 6956464 w 9252295"/>
              <a:gd name="connsiteY29" fmla="*/ 1314435 h 2410190"/>
              <a:gd name="connsiteX30" fmla="*/ 5770114 w 9252295"/>
              <a:gd name="connsiteY30" fmla="*/ 2385016 h 2410190"/>
              <a:gd name="connsiteX31" fmla="*/ 4583763 w 9252295"/>
              <a:gd name="connsiteY31" fmla="*/ 1314435 h 2410190"/>
              <a:gd name="connsiteX32" fmla="*/ 4578017 w 9252295"/>
              <a:gd name="connsiteY32" fmla="*/ 1200660 h 2410190"/>
              <a:gd name="connsiteX33" fmla="*/ 4578780 w 9252295"/>
              <a:gd name="connsiteY33" fmla="*/ 1200660 h 2410190"/>
              <a:gd name="connsiteX34" fmla="*/ 4573974 w 9252295"/>
              <a:gd name="connsiteY34" fmla="*/ 1105474 h 2410190"/>
              <a:gd name="connsiteX35" fmla="*/ 3482182 w 9252295"/>
              <a:gd name="connsiteY35" fmla="*/ 120225 h 2410190"/>
              <a:gd name="connsiteX36" fmla="*/ 2390391 w 9252295"/>
              <a:gd name="connsiteY36" fmla="*/ 1105474 h 2410190"/>
              <a:gd name="connsiteX37" fmla="*/ 2385136 w 9252295"/>
              <a:gd name="connsiteY37" fmla="*/ 1209531 h 2410190"/>
              <a:gd name="connsiteX38" fmla="*/ 2384604 w 9252295"/>
              <a:gd name="connsiteY38" fmla="*/ 1209531 h 2410190"/>
              <a:gd name="connsiteX39" fmla="*/ 2385016 w 9252295"/>
              <a:gd name="connsiteY39" fmla="*/ 1217682 h 2410190"/>
              <a:gd name="connsiteX40" fmla="*/ 1192508 w 9252295"/>
              <a:gd name="connsiteY40" fmla="*/ 2410190 h 241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252295" h="2410190">
                <a:moveTo>
                  <a:pt x="1192508" y="2410190"/>
                </a:moveTo>
                <a:cubicBezTo>
                  <a:pt x="533904" y="2410190"/>
                  <a:pt x="0" y="1876286"/>
                  <a:pt x="0" y="1217682"/>
                </a:cubicBezTo>
                <a:lnTo>
                  <a:pt x="1107" y="1206703"/>
                </a:lnTo>
                <a:lnTo>
                  <a:pt x="96158" y="1206703"/>
                </a:lnTo>
                <a:lnTo>
                  <a:pt x="95051" y="1217682"/>
                </a:lnTo>
                <a:cubicBezTo>
                  <a:pt x="95051" y="1823791"/>
                  <a:pt x="586400" y="2315139"/>
                  <a:pt x="1192508" y="2315139"/>
                </a:cubicBezTo>
                <a:cubicBezTo>
                  <a:pt x="1798616" y="2315139"/>
                  <a:pt x="2289965" y="1823791"/>
                  <a:pt x="2289965" y="1217682"/>
                </a:cubicBezTo>
                <a:lnTo>
                  <a:pt x="2289554" y="1209531"/>
                </a:lnTo>
                <a:lnTo>
                  <a:pt x="2290085" y="1209531"/>
                </a:lnTo>
                <a:lnTo>
                  <a:pt x="2295831" y="1095755"/>
                </a:lnTo>
                <a:cubicBezTo>
                  <a:pt x="2356899" y="494427"/>
                  <a:pt x="2864742" y="25174"/>
                  <a:pt x="3482182" y="25174"/>
                </a:cubicBezTo>
                <a:cubicBezTo>
                  <a:pt x="4099623" y="25174"/>
                  <a:pt x="4607465" y="494427"/>
                  <a:pt x="4668533" y="1095755"/>
                </a:cubicBezTo>
                <a:lnTo>
                  <a:pt x="4674278" y="1209531"/>
                </a:lnTo>
                <a:lnTo>
                  <a:pt x="4673516" y="1209531"/>
                </a:lnTo>
                <a:lnTo>
                  <a:pt x="4678322" y="1304717"/>
                </a:lnTo>
                <a:cubicBezTo>
                  <a:pt x="4734523" y="1858116"/>
                  <a:pt x="5201886" y="2289966"/>
                  <a:pt x="5770114" y="2289966"/>
                </a:cubicBezTo>
                <a:cubicBezTo>
                  <a:pt x="6338340" y="2289966"/>
                  <a:pt x="6805704" y="1858116"/>
                  <a:pt x="6861904" y="1304717"/>
                </a:cubicBezTo>
                <a:lnTo>
                  <a:pt x="6867159" y="1200660"/>
                </a:lnTo>
                <a:lnTo>
                  <a:pt x="6867690" y="1200660"/>
                </a:lnTo>
                <a:lnTo>
                  <a:pt x="6867279" y="1192508"/>
                </a:lnTo>
                <a:cubicBezTo>
                  <a:pt x="6867279" y="533905"/>
                  <a:pt x="7401183" y="0"/>
                  <a:pt x="8059787" y="0"/>
                </a:cubicBezTo>
                <a:cubicBezTo>
                  <a:pt x="8718390" y="0"/>
                  <a:pt x="9252295" y="533905"/>
                  <a:pt x="9252295" y="1192508"/>
                </a:cubicBezTo>
                <a:lnTo>
                  <a:pt x="9251964" y="1195794"/>
                </a:lnTo>
                <a:lnTo>
                  <a:pt x="9156913" y="1195794"/>
                </a:lnTo>
                <a:lnTo>
                  <a:pt x="9157244" y="1192508"/>
                </a:lnTo>
                <a:cubicBezTo>
                  <a:pt x="9157244" y="586400"/>
                  <a:pt x="8665895" y="95051"/>
                  <a:pt x="8059787" y="95051"/>
                </a:cubicBezTo>
                <a:cubicBezTo>
                  <a:pt x="7453679" y="95051"/>
                  <a:pt x="6962330" y="586400"/>
                  <a:pt x="6962330" y="1192508"/>
                </a:cubicBezTo>
                <a:lnTo>
                  <a:pt x="6962741" y="1200660"/>
                </a:lnTo>
                <a:lnTo>
                  <a:pt x="6962209" y="1200660"/>
                </a:lnTo>
                <a:lnTo>
                  <a:pt x="6956464" y="1314435"/>
                </a:lnTo>
                <a:cubicBezTo>
                  <a:pt x="6895396" y="1915764"/>
                  <a:pt x="6387554" y="2385016"/>
                  <a:pt x="5770114" y="2385016"/>
                </a:cubicBezTo>
                <a:cubicBezTo>
                  <a:pt x="5152672" y="2385016"/>
                  <a:pt x="4644831" y="1915764"/>
                  <a:pt x="4583763" y="1314435"/>
                </a:cubicBezTo>
                <a:lnTo>
                  <a:pt x="4578017" y="1200660"/>
                </a:lnTo>
                <a:lnTo>
                  <a:pt x="4578780" y="1200660"/>
                </a:lnTo>
                <a:lnTo>
                  <a:pt x="4573974" y="1105474"/>
                </a:lnTo>
                <a:cubicBezTo>
                  <a:pt x="4517772" y="552075"/>
                  <a:pt x="4050409" y="120225"/>
                  <a:pt x="3482182" y="120225"/>
                </a:cubicBezTo>
                <a:cubicBezTo>
                  <a:pt x="2913956" y="120225"/>
                  <a:pt x="2446592" y="552075"/>
                  <a:pt x="2390391" y="1105474"/>
                </a:cubicBezTo>
                <a:lnTo>
                  <a:pt x="2385136" y="1209531"/>
                </a:lnTo>
                <a:lnTo>
                  <a:pt x="2384604" y="1209531"/>
                </a:lnTo>
                <a:lnTo>
                  <a:pt x="2385016" y="1217682"/>
                </a:lnTo>
                <a:cubicBezTo>
                  <a:pt x="2385016" y="1876286"/>
                  <a:pt x="1851111" y="2410190"/>
                  <a:pt x="1192508" y="2410190"/>
                </a:cubicBezTo>
                <a:close/>
              </a:path>
            </a:pathLst>
          </a:custGeom>
          <a:gradFill flip="none" rotWithShape="1">
            <a:gsLst>
              <a:gs pos="61000">
                <a:srgbClr val="00B0F0"/>
              </a:gs>
              <a:gs pos="39000">
                <a:schemeClr val="accent5"/>
              </a:gs>
              <a:gs pos="18000">
                <a:schemeClr val="accent4"/>
              </a:gs>
              <a:gs pos="92000">
                <a:schemeClr val="accent3"/>
              </a:gs>
            </a:gsLst>
            <a:lin ang="10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 sz="4000" dirty="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10" name="Oval 9" descr="timeline endpoints">
            <a:extLst>
              <a:ext uri="{FF2B5EF4-FFF2-40B4-BE49-F238E27FC236}">
                <a16:creationId xmlns:a16="http://schemas.microsoft.com/office/drawing/2014/main" id="{04E3AB52-4250-40C6-88CD-4A95D33E6EFE}"/>
              </a:ext>
            </a:extLst>
          </p:cNvPr>
          <p:cNvSpPr/>
          <p:nvPr/>
        </p:nvSpPr>
        <p:spPr>
          <a:xfrm>
            <a:off x="2102499" y="2752137"/>
            <a:ext cx="189603" cy="163589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Oval 10" descr="timeline endpoints">
            <a:extLst>
              <a:ext uri="{FF2B5EF4-FFF2-40B4-BE49-F238E27FC236}">
                <a16:creationId xmlns:a16="http://schemas.microsoft.com/office/drawing/2014/main" id="{C67CF6F6-47EC-418F-BBCD-AD7D387F0101}"/>
              </a:ext>
            </a:extLst>
          </p:cNvPr>
          <p:cNvSpPr/>
          <p:nvPr/>
        </p:nvSpPr>
        <p:spPr>
          <a:xfrm>
            <a:off x="10066296" y="2752137"/>
            <a:ext cx="189603" cy="163589"/>
          </a:xfrm>
          <a:prstGeom prst="ellipse">
            <a:avLst/>
          </a:prstGeom>
          <a:solidFill>
            <a:srgbClr val="20A472"/>
          </a:solidFill>
          <a:ln w="76200">
            <a:solidFill>
              <a:srgbClr val="20A4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20A472"/>
              </a:solidFill>
              <a:latin typeface="Calibri"/>
            </a:endParaRP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D4D82E40-3305-44C5-B6FA-6E1FE6E903A7}"/>
              </a:ext>
            </a:extLst>
          </p:cNvPr>
          <p:cNvSpPr txBox="1">
            <a:spLocks/>
          </p:cNvSpPr>
          <p:nvPr/>
        </p:nvSpPr>
        <p:spPr>
          <a:xfrm>
            <a:off x="2292102" y="4270293"/>
            <a:ext cx="1813567" cy="1292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marL="171450" indent="-171450" algn="l">
              <a:buFontTx/>
              <a:buChar char="-"/>
            </a:pPr>
            <a:r>
              <a:rPr lang="en-US" dirty="0">
                <a:solidFill>
                  <a:prstClr val="white">
                    <a:lumMod val="50000"/>
                  </a:prstClr>
                </a:solidFill>
                <a:latin typeface="Calibri"/>
              </a:rPr>
              <a:t>Imputed missing values in Quantitative </a:t>
            </a:r>
            <a:r>
              <a:rPr lang="en-US" dirty="0">
                <a:solidFill>
                  <a:prstClr val="white">
                    <a:lumMod val="50000"/>
                  </a:prstClr>
                </a:solidFill>
              </a:rPr>
              <a:t>features</a:t>
            </a:r>
            <a:r>
              <a:rPr lang="en-US" dirty="0">
                <a:solidFill>
                  <a:prstClr val="white">
                    <a:lumMod val="50000"/>
                  </a:prstClr>
                </a:solidFill>
                <a:latin typeface="Calibri"/>
              </a:rPr>
              <a:t> with their mean values.</a:t>
            </a:r>
          </a:p>
          <a:p>
            <a:pPr marL="171450" indent="-171450" algn="l">
              <a:buFontTx/>
              <a:buChar char="-"/>
            </a:pPr>
            <a:r>
              <a:rPr lang="en-US" dirty="0">
                <a:solidFill>
                  <a:prstClr val="white">
                    <a:lumMod val="50000"/>
                  </a:prstClr>
                </a:solidFill>
                <a:latin typeface="Calibri"/>
              </a:rPr>
              <a:t>Eliminated an almost empty feature of ‘</a:t>
            </a:r>
            <a:r>
              <a:rPr lang="en-US" i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Libertarian</a:t>
            </a:r>
            <a:r>
              <a:rPr lang="en-US" dirty="0">
                <a:solidFill>
                  <a:prstClr val="white">
                    <a:lumMod val="50000"/>
                  </a:prstClr>
                </a:solidFill>
                <a:latin typeface="Calibri"/>
              </a:rPr>
              <a:t>’</a:t>
            </a:r>
          </a:p>
        </p:txBody>
      </p:sp>
      <p:sp>
        <p:nvSpPr>
          <p:cNvPr id="15" name="Text Placeholder 19">
            <a:extLst>
              <a:ext uri="{FF2B5EF4-FFF2-40B4-BE49-F238E27FC236}">
                <a16:creationId xmlns:a16="http://schemas.microsoft.com/office/drawing/2014/main" id="{018396E2-30F5-46C3-9AF6-8BACEEA2263F}"/>
              </a:ext>
            </a:extLst>
          </p:cNvPr>
          <p:cNvSpPr txBox="1">
            <a:spLocks/>
          </p:cNvSpPr>
          <p:nvPr/>
        </p:nvSpPr>
        <p:spPr>
          <a:xfrm>
            <a:off x="4373644" y="4270293"/>
            <a:ext cx="1813567" cy="1292306"/>
          </a:xfrm>
          <a:prstGeom prst="rect">
            <a:avLst/>
          </a:prstGeom>
        </p:spPr>
        <p:txBody>
          <a:bodyPr anchor="ctr"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Helvetica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Tx/>
              <a:buChar char="-"/>
            </a:pPr>
            <a:r>
              <a:rPr lang="en-US" sz="1200" dirty="0">
                <a:solidFill>
                  <a:prstClr val="white">
                    <a:lumMod val="50000"/>
                  </a:prstClr>
                </a:solidFill>
                <a:latin typeface="Calibri"/>
              </a:rPr>
              <a:t>Merged additional data sets at county-level related to </a:t>
            </a:r>
            <a:r>
              <a:rPr lang="en-US" sz="1200" i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Population, Race, Age, Region, Gender</a:t>
            </a:r>
            <a:r>
              <a:rPr lang="en-US" sz="1200" dirty="0">
                <a:solidFill>
                  <a:prstClr val="white">
                    <a:lumMod val="50000"/>
                  </a:prstClr>
                </a:solidFill>
                <a:latin typeface="Calibri"/>
              </a:rPr>
              <a:t> to broaden dimensionality for our analysis.</a:t>
            </a:r>
          </a:p>
          <a:p>
            <a:pPr marL="0" indent="0">
              <a:buNone/>
            </a:pPr>
            <a:endParaRPr lang="en-US" sz="1200" dirty="0">
              <a:solidFill>
                <a:prstClr val="white">
                  <a:lumMod val="50000"/>
                </a:prstClr>
              </a:solidFill>
              <a:latin typeface="Calibri"/>
            </a:endParaRP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E9E40618-C382-4BC7-BF3D-BE8579B8799A}"/>
              </a:ext>
            </a:extLst>
          </p:cNvPr>
          <p:cNvSpPr txBox="1">
            <a:spLocks/>
          </p:cNvSpPr>
          <p:nvPr/>
        </p:nvSpPr>
        <p:spPr>
          <a:xfrm>
            <a:off x="6455186" y="4270293"/>
            <a:ext cx="1813567" cy="1292305"/>
          </a:xfrm>
          <a:prstGeom prst="rect">
            <a:avLst/>
          </a:prstGeom>
        </p:spPr>
        <p:txBody>
          <a:bodyPr anchor="ctr"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Helvetica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Tx/>
              <a:buChar char="-"/>
            </a:pPr>
            <a:r>
              <a:rPr lang="en-US" sz="1200" dirty="0">
                <a:solidFill>
                  <a:prstClr val="white">
                    <a:lumMod val="50000"/>
                  </a:prstClr>
                </a:solidFill>
                <a:latin typeface="Calibri"/>
              </a:rPr>
              <a:t>Treatment of some character features as </a:t>
            </a:r>
            <a:r>
              <a:rPr lang="en-US" sz="1200" i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Factors</a:t>
            </a:r>
            <a:r>
              <a:rPr lang="en-US" sz="1200" dirty="0">
                <a:solidFill>
                  <a:prstClr val="white">
                    <a:lumMod val="50000"/>
                  </a:prstClr>
                </a:solidFill>
                <a:latin typeface="Calibri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prstClr val="white">
                    <a:lumMod val="50000"/>
                  </a:prstClr>
                </a:solidFill>
                <a:latin typeface="Calibri"/>
              </a:rPr>
              <a:t>Created new features from votes and its difference between the parties for winning probability in each county.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095083C0-F528-482E-ADB6-6AF7FA6A90C9}"/>
              </a:ext>
            </a:extLst>
          </p:cNvPr>
          <p:cNvSpPr txBox="1">
            <a:spLocks/>
          </p:cNvSpPr>
          <p:nvPr/>
        </p:nvSpPr>
        <p:spPr>
          <a:xfrm>
            <a:off x="8536728" y="4270293"/>
            <a:ext cx="1813567" cy="1292304"/>
          </a:xfrm>
          <a:prstGeom prst="rect">
            <a:avLst/>
          </a:prstGeom>
        </p:spPr>
        <p:txBody>
          <a:bodyPr anchor="ctr"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Helvetica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Tx/>
              <a:buChar char="-"/>
            </a:pPr>
            <a:r>
              <a:rPr lang="en-US" sz="1200" dirty="0">
                <a:solidFill>
                  <a:prstClr val="white">
                    <a:lumMod val="50000"/>
                  </a:prstClr>
                </a:solidFill>
                <a:latin typeface="Calibri"/>
              </a:rPr>
              <a:t>Visualized all the categorical and numeric features to identify relationships between them.</a:t>
            </a:r>
          </a:p>
        </p:txBody>
      </p:sp>
    </p:spTree>
    <p:extLst>
      <p:ext uri="{BB962C8B-B14F-4D97-AF65-F5344CB8AC3E}">
        <p14:creationId xmlns:p14="http://schemas.microsoft.com/office/powerpoint/2010/main" val="1934641934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_newNE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93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Helvetica</vt:lpstr>
      <vt:lpstr>Helvetica CE</vt:lpstr>
      <vt:lpstr>ITC New Baskerville Roman</vt:lpstr>
      <vt:lpstr>powerpoint_newNEU</vt:lpstr>
      <vt:lpstr>Exploratory Data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</dc:title>
  <dc:creator>Akash Raj</dc:creator>
  <cp:lastModifiedBy>Harshit Gaur</cp:lastModifiedBy>
  <cp:revision>3</cp:revision>
  <dcterms:created xsi:type="dcterms:W3CDTF">2022-03-29T05:28:36Z</dcterms:created>
  <dcterms:modified xsi:type="dcterms:W3CDTF">2022-03-29T06:00:49Z</dcterms:modified>
</cp:coreProperties>
</file>