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8"/>
  </p:notesMasterIdLst>
  <p:sldIdLst>
    <p:sldId id="256" r:id="rId2"/>
    <p:sldId id="260" r:id="rId3"/>
    <p:sldId id="258" r:id="rId4"/>
    <p:sldId id="261" r:id="rId5"/>
    <p:sldId id="296" r:id="rId6"/>
    <p:sldId id="305" r:id="rId7"/>
    <p:sldId id="297" r:id="rId8"/>
    <p:sldId id="308" r:id="rId9"/>
    <p:sldId id="306" r:id="rId10"/>
    <p:sldId id="309" r:id="rId11"/>
    <p:sldId id="303" r:id="rId12"/>
    <p:sldId id="304" r:id="rId13"/>
    <p:sldId id="301" r:id="rId14"/>
    <p:sldId id="311" r:id="rId15"/>
    <p:sldId id="302" r:id="rId16"/>
    <p:sldId id="310" r:id="rId17"/>
  </p:sldIdLst>
  <p:sldSz cx="9144000" cy="5143500" type="screen16x9"/>
  <p:notesSz cx="6858000" cy="9144000"/>
  <p:embeddedFontLst>
    <p:embeddedFont>
      <p:font typeface="Amasis MT Pro Black" panose="020F0502020204030204" pitchFamily="34" charset="0"/>
      <p:bold r:id="rId19"/>
      <p:italic r:id="rId20"/>
      <p:boldItalic r:id="rId21"/>
    </p:embeddedFont>
    <p:embeddedFont>
      <p:font typeface="Calibri" panose="020F0502020204030204" pitchFamily="34" charset="0"/>
      <p:regular r:id="rId22"/>
      <p:bold r:id="rId23"/>
      <p:italic r:id="rId24"/>
      <p:boldItalic r:id="rId25"/>
    </p:embeddedFont>
    <p:embeddedFont>
      <p:font typeface="Catamaran" pitchFamily="2" charset="77"/>
      <p:regular r:id="rId26"/>
      <p:bold r:id="rId27"/>
    </p:embeddedFont>
    <p:embeddedFont>
      <p:font typeface="Catamaran Thin" pitchFamily="2" charset="77"/>
      <p:regular r:id="rId28"/>
      <p:bold r:id="rId29"/>
    </p:embeddedFont>
    <p:embeddedFont>
      <p:font typeface="Franklin Gothic Medium" panose="020B0603020102020204" pitchFamily="34"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hna Shah" initials="YS" lastIdx="18" clrIdx="0">
    <p:extLst>
      <p:ext uri="{19B8F6BF-5375-455C-9EA6-DF929625EA0E}">
        <p15:presenceInfo xmlns:p15="http://schemas.microsoft.com/office/powerpoint/2012/main" userId="95d60fe40e41bd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EC2C83-4F27-46E9-AB52-EA9CB43B9D6F}">
  <a:tblStyle styleId="{93EC2C83-4F27-46E9-AB52-EA9CB43B9D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77553AC-1573-4A18-AE2D-678138A4FA2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67" autoAdjust="0"/>
    <p:restoredTop sz="94617"/>
  </p:normalViewPr>
  <p:slideViewPr>
    <p:cSldViewPr snapToGrid="0">
      <p:cViewPr varScale="1">
        <p:scale>
          <a:sx n="118" d="100"/>
          <a:sy n="118" d="100"/>
        </p:scale>
        <p:origin x="9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26T11:21:30.527" idx="9">
    <p:pos x="10" y="10"/>
    <p:text>Readmittance rate , change in medication ,</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0-26T10:59:09.157" idx="7">
    <p:pos x="146" y="146"/>
    <p:text>The Red blood cells have haemoglobin that is the protein in red Hemoglobin is a protein in your red blood cells that carries oxygen to your body's organs and tissues</p:text>
    <p:extLst>
      <p:ext uri="{C676402C-5697-4E1C-873F-D02D1690AC5C}">
        <p15:threadingInfo xmlns:p15="http://schemas.microsoft.com/office/powerpoint/2012/main" timeZoneBias="240"/>
      </p:ext>
    </p:extLst>
  </p:cm>
  <p:cm authorId="1" dt="2021-10-26T11:05:10.548" idx="8">
    <p:pos x="282" y="282"/>
    <p:text>The hemoglobin A1c test tells you your average level of blood sugar over the past 2 to 3 months. It's also called HbA1c, glycated hemoglobin test, and glycohemoglobin. It’s a lot like a baseball player's season batting average. A single game doesn't tell you how a player is performing in their career. And 1 day's test results don't give you the complete picture of how your treatment is working.</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10-26T11:24:12.682" idx="10">
    <p:pos x="10" y="10"/>
    <p:text/>
    <p:extLst>
      <p:ext uri="{C676402C-5697-4E1C-873F-D02D1690AC5C}">
        <p15:threadingInfo xmlns:p15="http://schemas.microsoft.com/office/powerpoint/2012/main" timeZoneBias="240"/>
      </p:ext>
    </p:extLst>
  </p:cm>
  <p:cm authorId="1" dt="2021-10-26T11:47:20.218" idx="11">
    <p:pos x="5054" y="2815"/>
    <p:text>'gender', 'age', 'admission_type_id', 'time_in_hospital',
       'num_lab_procedures', 'num_procedures', 'num_medications',
       'number_emergency', 'number_inpatient', 'diag_1', 'number_diagnoses',
       'max_glu_serum', 'A1Cresult', 'metformin', 'repaglinide', 'nateglinide',
       'chlorpropamide', 'glimepiride', 'glipizide', 'glyburide',
       'pioglitazone', 'rosiglitazone', 'acarbose', 'miglitol', 'insulin',
       'change', 'diabetesMed', 'readmitted'</p:text>
    <p:extLst>
      <p:ext uri="{C676402C-5697-4E1C-873F-D02D1690AC5C}">
        <p15:threadingInfo xmlns:p15="http://schemas.microsoft.com/office/powerpoint/2012/main" timeZoneBias="240"/>
      </p:ext>
    </p:extLst>
  </p:cm>
  <p:cm authorId="1" dt="2021-10-26T11:47:26.217" idx="12">
    <p:pos x="146" y="146"/>
    <p:text>Categorical nominal-&gt;</p:text>
    <p:extLst>
      <p:ext uri="{C676402C-5697-4E1C-873F-D02D1690AC5C}">
        <p15:threadingInfo xmlns:p15="http://schemas.microsoft.com/office/powerpoint/2012/main" timeZoneBias="240"/>
      </p:ext>
    </p:extLst>
  </p:cm>
  <p:cm authorId="1" dt="2021-10-26T12:03:56.049" idx="13">
    <p:pos x="146" y="282"/>
    <p:text>Numerical --&gt;</p:text>
    <p:extLst>
      <p:ext uri="{C676402C-5697-4E1C-873F-D02D1690AC5C}">
        <p15:threadingInfo xmlns:p15="http://schemas.microsoft.com/office/powerpoint/2012/main" timeZoneBias="240">
          <p15:parentCm authorId="1" idx="12"/>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10-25T18:56:09.351" idx="1">
    <p:pos x="10" y="10"/>
    <p:text>For patients having A1c values &gt;7 and &lt;8  are in prediabetic stage and they have less probability in change in medication</p:text>
    <p:extLst>
      <p:ext uri="{C676402C-5697-4E1C-873F-D02D1690AC5C}">
        <p15:threadingInfo xmlns:p15="http://schemas.microsoft.com/office/powerpoint/2012/main" timeZoneBias="240"/>
      </p:ext>
    </p:extLst>
  </p:cm>
  <p:cm authorId="1" dt="2021-10-25T18:57:48.029" idx="2">
    <p:pos x="146" y="146"/>
    <p:text>For patients having A1C result &gt;8 are already diagnoised with Diabetes and they have the highest probability of medication change to get the blood glucose level in control</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10-26T14:19:35.514" idx="15">
    <p:pos x="10" y="10"/>
    <p:text>Feature engineering determines the success of failure of a predictive model, and determines how comprehensible the model will be to humans.</p:text>
    <p:extLst>
      <p:ext uri="{C676402C-5697-4E1C-873F-D02D1690AC5C}">
        <p15:threadingInfo xmlns:p15="http://schemas.microsoft.com/office/powerpoint/2012/main" timeZoneBias="240"/>
      </p:ext>
    </p:extLst>
  </p:cm>
  <p:cm authorId="1" dt="2021-10-26T14:23:20.059" idx="16">
    <p:pos x="10" y="146"/>
    <p:text>Feature engineering determines the success of failure of a predictive model, and determines how comprehensible the model will be to humans.</p:text>
    <p:extLst>
      <p:ext uri="{C676402C-5697-4E1C-873F-D02D1690AC5C}">
        <p15:threadingInfo xmlns:p15="http://schemas.microsoft.com/office/powerpoint/2012/main" timeZoneBias="240">
          <p15:parentCm authorId="1" idx="15"/>
        </p15:threadingInfo>
      </p:ext>
    </p:extLst>
  </p:cm>
  <p:cm authorId="1" dt="2021-10-26T15:25:13.196" idx="17">
    <p:pos x="2820" y="2068"/>
    <p:text>Feature Selectioon is one of the most important part as more number of features result in more complex models . That makes training difficult.</p:text>
    <p:extLst>
      <p:ext uri="{C676402C-5697-4E1C-873F-D02D1690AC5C}">
        <p15:threadingInfo xmlns:p15="http://schemas.microsoft.com/office/powerpoint/2012/main" timeZoneBias="240"/>
      </p:ext>
    </p:extLst>
  </p:cm>
  <p:cm authorId="1" dt="2021-10-26T15:27:01.529" idx="18">
    <p:pos x="146" y="146"/>
    <p:text>Calculating the feature or variable importance using Random Forest is most helpful toward achiving our end goal . This indicated the feature that are most important  train to consider and others are dropped</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10-26T12:10:49.597" idx="14">
    <p:pos x="1338" y="1166"/>
    <p:text>To convet the categorical data into numerical columns</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56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5098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4265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134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8773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981075" y="-78100"/>
            <a:ext cx="11516344" cy="5221552"/>
            <a:chOff x="-981075" y="-78100"/>
            <a:chExt cx="11516344" cy="5221552"/>
          </a:xfrm>
        </p:grpSpPr>
        <p:sp>
          <p:nvSpPr>
            <p:cNvPr id="11" name="Google Shape;11;p2"/>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2" name="Google Shape;12;p2"/>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 name="Google Shape;13;p2"/>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 name="Google Shape;14;p2"/>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5" name="Google Shape;15;p2"/>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 name="Google Shape;16;p2"/>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 name="Google Shape;17;p2"/>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 name="Google Shape;18;p2"/>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 name="Google Shape;19;p2"/>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0" name="Google Shape;20;p2"/>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1" name="Google Shape;21;p2"/>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2" name="Google Shape;22;p2"/>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3" name="Google Shape;23;p2"/>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4" name="Google Shape;24;p2"/>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5" name="Google Shape;25;p2"/>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6" name="Google Shape;26;p2"/>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7" name="Google Shape;27;p2"/>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8" name="Google Shape;28;p2"/>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9" name="Google Shape;29;p2"/>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30" name="Google Shape;30;p2"/>
          <p:cNvSpPr txBox="1">
            <a:spLocks noGrp="1"/>
          </p:cNvSpPr>
          <p:nvPr>
            <p:ph type="ctrTitle"/>
          </p:nvPr>
        </p:nvSpPr>
        <p:spPr>
          <a:xfrm>
            <a:off x="702900" y="3250075"/>
            <a:ext cx="4955100" cy="11598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54"/>
        <p:cNvGrpSpPr/>
        <p:nvPr/>
      </p:nvGrpSpPr>
      <p:grpSpPr>
        <a:xfrm>
          <a:off x="0" y="0"/>
          <a:ext cx="0" cy="0"/>
          <a:chOff x="0" y="0"/>
          <a:chExt cx="0" cy="0"/>
        </a:xfrm>
      </p:grpSpPr>
      <p:sp>
        <p:nvSpPr>
          <p:cNvPr id="55" name="Google Shape;55;p4"/>
          <p:cNvSpPr/>
          <p:nvPr/>
        </p:nvSpPr>
        <p:spPr>
          <a:xfrm>
            <a:off x="2500800" y="285475"/>
            <a:ext cx="4142388" cy="457254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6" name="Google Shape;56;p4"/>
          <p:cNvSpPr/>
          <p:nvPr/>
        </p:nvSpPr>
        <p:spPr>
          <a:xfrm>
            <a:off x="4239143" y="104898"/>
            <a:ext cx="665704" cy="73488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7" name="Google Shape;57;p4"/>
          <p:cNvSpPr txBox="1">
            <a:spLocks noGrp="1"/>
          </p:cNvSpPr>
          <p:nvPr>
            <p:ph type="body" idx="1"/>
          </p:nvPr>
        </p:nvSpPr>
        <p:spPr>
          <a:xfrm>
            <a:off x="2753950" y="839775"/>
            <a:ext cx="3636000" cy="3636300"/>
          </a:xfrm>
          <a:prstGeom prst="rect">
            <a:avLst/>
          </a:prstGeom>
        </p:spPr>
        <p:txBody>
          <a:bodyPr spcFirstLastPara="1" wrap="square" lIns="0" tIns="0" rIns="0" bIns="0" anchor="ctr" anchorCtr="0">
            <a:noAutofit/>
          </a:bodyPr>
          <a:lstStyle>
            <a:lvl1pPr marL="457200" lvl="0" indent="-330200" algn="ctr" rtl="0">
              <a:spcBef>
                <a:spcPts val="0"/>
              </a:spcBef>
              <a:spcAft>
                <a:spcPts val="0"/>
              </a:spcAft>
              <a:buClr>
                <a:schemeClr val="lt1"/>
              </a:buClr>
              <a:buSzPts val="1600"/>
              <a:buChar char="⬢"/>
              <a:defRPr i="1">
                <a:solidFill>
                  <a:schemeClr val="lt1"/>
                </a:solidFill>
              </a:defRPr>
            </a:lvl1pPr>
            <a:lvl2pPr marL="914400" lvl="1" indent="-330200" algn="ctr" rtl="0">
              <a:spcBef>
                <a:spcPts val="800"/>
              </a:spcBef>
              <a:spcAft>
                <a:spcPts val="0"/>
              </a:spcAft>
              <a:buClr>
                <a:schemeClr val="lt1"/>
              </a:buClr>
              <a:buSzPts val="1600"/>
              <a:buChar char="⬡"/>
              <a:defRPr i="1">
                <a:solidFill>
                  <a:schemeClr val="lt1"/>
                </a:solidFill>
              </a:defRPr>
            </a:lvl2pPr>
            <a:lvl3pPr marL="1371600" lvl="2" indent="-330200" algn="ctr" rtl="0">
              <a:spcBef>
                <a:spcPts val="800"/>
              </a:spcBef>
              <a:spcAft>
                <a:spcPts val="0"/>
              </a:spcAft>
              <a:buClr>
                <a:schemeClr val="lt1"/>
              </a:buClr>
              <a:buSzPts val="1600"/>
              <a:buChar char="⬡"/>
              <a:defRPr i="1">
                <a:solidFill>
                  <a:schemeClr val="lt1"/>
                </a:solidFill>
              </a:defRPr>
            </a:lvl3pPr>
            <a:lvl4pPr marL="1828800" lvl="3" indent="-381000" algn="ctr" rtl="0">
              <a:spcBef>
                <a:spcPts val="800"/>
              </a:spcBef>
              <a:spcAft>
                <a:spcPts val="0"/>
              </a:spcAft>
              <a:buClr>
                <a:schemeClr val="lt1"/>
              </a:buClr>
              <a:buSzPts val="2400"/>
              <a:buChar char="●"/>
              <a:defRPr i="1">
                <a:solidFill>
                  <a:schemeClr val="lt1"/>
                </a:solidFill>
              </a:defRPr>
            </a:lvl4pPr>
            <a:lvl5pPr marL="2286000" lvl="4" indent="-381000" algn="ctr" rtl="0">
              <a:spcBef>
                <a:spcPts val="800"/>
              </a:spcBef>
              <a:spcAft>
                <a:spcPts val="0"/>
              </a:spcAft>
              <a:buClr>
                <a:schemeClr val="lt1"/>
              </a:buClr>
              <a:buSzPts val="2400"/>
              <a:buChar char="○"/>
              <a:defRPr i="1">
                <a:solidFill>
                  <a:schemeClr val="lt1"/>
                </a:solidFill>
              </a:defRPr>
            </a:lvl5pPr>
            <a:lvl6pPr marL="2743200" lvl="5" indent="-381000" algn="ctr" rtl="0">
              <a:spcBef>
                <a:spcPts val="800"/>
              </a:spcBef>
              <a:spcAft>
                <a:spcPts val="0"/>
              </a:spcAft>
              <a:buClr>
                <a:schemeClr val="lt1"/>
              </a:buClr>
              <a:buSzPts val="2400"/>
              <a:buChar char="■"/>
              <a:defRPr i="1">
                <a:solidFill>
                  <a:schemeClr val="lt1"/>
                </a:solidFill>
              </a:defRPr>
            </a:lvl6pPr>
            <a:lvl7pPr marL="3200400" lvl="6" indent="-381000" algn="ctr" rtl="0">
              <a:spcBef>
                <a:spcPts val="800"/>
              </a:spcBef>
              <a:spcAft>
                <a:spcPts val="0"/>
              </a:spcAft>
              <a:buClr>
                <a:schemeClr val="lt1"/>
              </a:buClr>
              <a:buSzPts val="2400"/>
              <a:buChar char="●"/>
              <a:defRPr i="1">
                <a:solidFill>
                  <a:schemeClr val="lt1"/>
                </a:solidFill>
              </a:defRPr>
            </a:lvl7pPr>
            <a:lvl8pPr marL="3657600" lvl="7" indent="-381000" algn="ctr" rtl="0">
              <a:spcBef>
                <a:spcPts val="800"/>
              </a:spcBef>
              <a:spcAft>
                <a:spcPts val="0"/>
              </a:spcAft>
              <a:buClr>
                <a:schemeClr val="lt1"/>
              </a:buClr>
              <a:buSzPts val="2400"/>
              <a:buChar char="○"/>
              <a:defRPr i="1">
                <a:solidFill>
                  <a:schemeClr val="lt1"/>
                </a:solidFill>
              </a:defRPr>
            </a:lvl8pPr>
            <a:lvl9pPr marL="4114800" lvl="8" indent="-381000" algn="ctr" rtl="0">
              <a:spcBef>
                <a:spcPts val="800"/>
              </a:spcBef>
              <a:spcAft>
                <a:spcPts val="800"/>
              </a:spcAft>
              <a:buClr>
                <a:schemeClr val="lt1"/>
              </a:buClr>
              <a:buSzPts val="2400"/>
              <a:buChar char="■"/>
              <a:defRPr i="1">
                <a:solidFill>
                  <a:schemeClr val="lt1"/>
                </a:solidFill>
              </a:defRPr>
            </a:lvl9pPr>
          </a:lstStyle>
          <a:p>
            <a:endParaRPr/>
          </a:p>
        </p:txBody>
      </p:sp>
      <p:sp>
        <p:nvSpPr>
          <p:cNvPr id="58" name="Google Shape;58;p4"/>
          <p:cNvSpPr txBox="1"/>
          <p:nvPr/>
        </p:nvSpPr>
        <p:spPr>
          <a:xfrm>
            <a:off x="3593400" y="38419"/>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accent1"/>
                </a:solidFill>
                <a:latin typeface="Catamaran"/>
                <a:ea typeface="Catamaran"/>
                <a:cs typeface="Catamaran"/>
                <a:sym typeface="Catamaran"/>
              </a:rPr>
              <a:t>“</a:t>
            </a:r>
            <a:endParaRPr sz="9600">
              <a:solidFill>
                <a:schemeClr val="accent1"/>
              </a:solidFill>
              <a:latin typeface="Catamaran"/>
              <a:ea typeface="Catamaran"/>
              <a:cs typeface="Catamaran"/>
              <a:sym typeface="Catamaran"/>
            </a:endParaRPr>
          </a:p>
        </p:txBody>
      </p:sp>
      <p:sp>
        <p:nvSpPr>
          <p:cNvPr id="59" name="Google Shape;59;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4"/>
          <p:cNvSpPr/>
          <p:nvPr/>
        </p:nvSpPr>
        <p:spPr>
          <a:xfrm rot="10800000">
            <a:off x="69145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1" name="Google Shape;61;p4"/>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2" name="Google Shape;62;p4"/>
          <p:cNvSpPr/>
          <p:nvPr/>
        </p:nvSpPr>
        <p:spPr>
          <a:xfrm>
            <a:off x="160965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3" name="Google Shape;63;p4"/>
          <p:cNvSpPr/>
          <p:nvPr/>
        </p:nvSpPr>
        <p:spPr>
          <a:xfrm>
            <a:off x="75911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4" name="Google Shape;64;p4"/>
          <p:cNvSpPr/>
          <p:nvPr/>
        </p:nvSpPr>
        <p:spPr>
          <a:xfrm>
            <a:off x="875251" y="3108746"/>
            <a:ext cx="1238537" cy="1367251"/>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5" name="Google Shape;65;p4"/>
          <p:cNvSpPr/>
          <p:nvPr/>
        </p:nvSpPr>
        <p:spPr>
          <a:xfrm>
            <a:off x="6750099" y="2565690"/>
            <a:ext cx="1670713" cy="184417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6" name="Google Shape;66;p4"/>
          <p:cNvSpPr/>
          <p:nvPr/>
        </p:nvSpPr>
        <p:spPr>
          <a:xfrm>
            <a:off x="8078502" y="1646297"/>
            <a:ext cx="1238537" cy="136719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7" name="Google Shape;67;p4"/>
          <p:cNvSpPr/>
          <p:nvPr/>
        </p:nvSpPr>
        <p:spPr>
          <a:xfrm>
            <a:off x="-27622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8" name="Google Shape;68;p4"/>
          <p:cNvSpPr/>
          <p:nvPr/>
        </p:nvSpPr>
        <p:spPr>
          <a:xfrm>
            <a:off x="6750100" y="993931"/>
            <a:ext cx="874503" cy="965303"/>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9" name="Google Shape;69;p4"/>
          <p:cNvSpPr/>
          <p:nvPr/>
        </p:nvSpPr>
        <p:spPr>
          <a:xfrm>
            <a:off x="-211075" y="4039231"/>
            <a:ext cx="874503" cy="965303"/>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70"/>
        <p:cNvGrpSpPr/>
        <p:nvPr/>
      </p:nvGrpSpPr>
      <p:grpSpPr>
        <a:xfrm>
          <a:off x="0" y="0"/>
          <a:ext cx="0" cy="0"/>
          <a:chOff x="0" y="0"/>
          <a:chExt cx="0" cy="0"/>
        </a:xfrm>
      </p:grpSpPr>
      <p:sp>
        <p:nvSpPr>
          <p:cNvPr id="71" name="Google Shape;71;p5"/>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72" name="Google Shape;72;p5"/>
          <p:cNvGrpSpPr/>
          <p:nvPr/>
        </p:nvGrpSpPr>
        <p:grpSpPr>
          <a:xfrm>
            <a:off x="6320991" y="-7"/>
            <a:ext cx="3630818" cy="5143498"/>
            <a:chOff x="6320991" y="-7"/>
            <a:chExt cx="3630818" cy="5143498"/>
          </a:xfrm>
        </p:grpSpPr>
        <p:sp>
          <p:nvSpPr>
            <p:cNvPr id="73" name="Google Shape;73;p5"/>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4" name="Google Shape;74;p5"/>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5" name="Google Shape;75;p5"/>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6" name="Google Shape;76;p5"/>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7" name="Google Shape;77;p5"/>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8" name="Google Shape;78;p5"/>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9" name="Google Shape;79;p5"/>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0" name="Google Shape;80;p5"/>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1" name="Google Shape;81;p5"/>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2" name="Google Shape;82;p5"/>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3" name="Google Shape;83;p5"/>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84" name="Google Shape;84;p5"/>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5" name="Google Shape;85;p5"/>
          <p:cNvSpPr txBox="1">
            <a:spLocks noGrp="1"/>
          </p:cNvSpPr>
          <p:nvPr>
            <p:ph type="body" idx="1"/>
          </p:nvPr>
        </p:nvSpPr>
        <p:spPr>
          <a:xfrm>
            <a:off x="779100" y="1503550"/>
            <a:ext cx="6010500" cy="28842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86" name="Google Shape;8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
        <p:cNvGrpSpPr/>
        <p:nvPr/>
      </p:nvGrpSpPr>
      <p:grpSpPr>
        <a:xfrm>
          <a:off x="0" y="0"/>
          <a:ext cx="0" cy="0"/>
          <a:chOff x="0" y="0"/>
          <a:chExt cx="0" cy="0"/>
        </a:xfrm>
      </p:grpSpPr>
      <p:sp>
        <p:nvSpPr>
          <p:cNvPr id="88" name="Google Shape;88;p6"/>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89" name="Google Shape;89;p6"/>
          <p:cNvGrpSpPr/>
          <p:nvPr/>
        </p:nvGrpSpPr>
        <p:grpSpPr>
          <a:xfrm>
            <a:off x="6320991" y="-7"/>
            <a:ext cx="3630818" cy="5143498"/>
            <a:chOff x="6320991" y="-7"/>
            <a:chExt cx="3630818" cy="5143498"/>
          </a:xfrm>
        </p:grpSpPr>
        <p:sp>
          <p:nvSpPr>
            <p:cNvPr id="90" name="Google Shape;90;p6"/>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1" name="Google Shape;91;p6"/>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2" name="Google Shape;92;p6"/>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3" name="Google Shape;93;p6"/>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4" name="Google Shape;94;p6"/>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5" name="Google Shape;95;p6"/>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6" name="Google Shape;96;p6"/>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7" name="Google Shape;97;p6"/>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8" name="Google Shape;98;p6"/>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9" name="Google Shape;99;p6"/>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00" name="Google Shape;100;p6"/>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01" name="Google Shape;101;p6"/>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2" name="Google Shape;102;p6"/>
          <p:cNvSpPr txBox="1">
            <a:spLocks noGrp="1"/>
          </p:cNvSpPr>
          <p:nvPr>
            <p:ph type="body" idx="1"/>
          </p:nvPr>
        </p:nvSpPr>
        <p:spPr>
          <a:xfrm>
            <a:off x="779075" y="1503550"/>
            <a:ext cx="28083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2000"/>
            </a:lvl1pPr>
            <a:lvl2pPr marL="914400" lvl="1" indent="-317500" rtl="0">
              <a:spcBef>
                <a:spcPts val="800"/>
              </a:spcBef>
              <a:spcAft>
                <a:spcPts val="0"/>
              </a:spcAft>
              <a:buSzPts val="1400"/>
              <a:buChar char="⬡"/>
              <a:defRPr sz="2000"/>
            </a:lvl2pPr>
            <a:lvl3pPr marL="1371600" lvl="2" indent="-317500" rtl="0">
              <a:spcBef>
                <a:spcPts val="800"/>
              </a:spcBef>
              <a:spcAft>
                <a:spcPts val="0"/>
              </a:spcAft>
              <a:buSzPts val="14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03" name="Google Shape;103;p6"/>
          <p:cNvSpPr txBox="1">
            <a:spLocks noGrp="1"/>
          </p:cNvSpPr>
          <p:nvPr>
            <p:ph type="body" idx="2"/>
          </p:nvPr>
        </p:nvSpPr>
        <p:spPr>
          <a:xfrm>
            <a:off x="3981304" y="1503550"/>
            <a:ext cx="28083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2000"/>
            </a:lvl1pPr>
            <a:lvl2pPr marL="914400" lvl="1" indent="-317500" rtl="0">
              <a:spcBef>
                <a:spcPts val="800"/>
              </a:spcBef>
              <a:spcAft>
                <a:spcPts val="0"/>
              </a:spcAft>
              <a:buSzPts val="1400"/>
              <a:buChar char="⬡"/>
              <a:defRPr sz="2000"/>
            </a:lvl2pPr>
            <a:lvl3pPr marL="1371600" lvl="2" indent="-317500" rtl="0">
              <a:spcBef>
                <a:spcPts val="800"/>
              </a:spcBef>
              <a:spcAft>
                <a:spcPts val="0"/>
              </a:spcAft>
              <a:buSzPts val="14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04" name="Google Shape;104;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57"/>
        <p:cNvGrpSpPr/>
        <p:nvPr/>
      </p:nvGrpSpPr>
      <p:grpSpPr>
        <a:xfrm>
          <a:off x="0" y="0"/>
          <a:ext cx="0" cy="0"/>
          <a:chOff x="0" y="0"/>
          <a:chExt cx="0" cy="0"/>
        </a:xfrm>
      </p:grpSpPr>
      <p:grpSp>
        <p:nvGrpSpPr>
          <p:cNvPr id="158" name="Google Shape;158;p10"/>
          <p:cNvGrpSpPr/>
          <p:nvPr/>
        </p:nvGrpSpPr>
        <p:grpSpPr>
          <a:xfrm>
            <a:off x="-981075" y="-3"/>
            <a:ext cx="11516344" cy="5143455"/>
            <a:chOff x="-981075" y="-3"/>
            <a:chExt cx="11516344" cy="5143455"/>
          </a:xfrm>
        </p:grpSpPr>
        <p:sp>
          <p:nvSpPr>
            <p:cNvPr id="159" name="Google Shape;159;p10"/>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0" name="Google Shape;160;p10"/>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1" name="Google Shape;161;p10"/>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2" name="Google Shape;162;p10"/>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3" name="Google Shape;163;p10"/>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4" name="Google Shape;164;p10"/>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5" name="Google Shape;165;p10"/>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6" name="Google Shape;166;p10"/>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7" name="Google Shape;167;p10"/>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8" name="Google Shape;168;p10"/>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9" name="Google Shape;169;p10"/>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0" name="Google Shape;170;p10"/>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71" name="Google Shape;171;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1pPr>
            <a:lvl2pPr lvl="1"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2pPr>
            <a:lvl3pPr lvl="2"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3pPr>
            <a:lvl4pPr lvl="3"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4pPr>
            <a:lvl5pPr lvl="4"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5pPr>
            <a:lvl6pPr lvl="5"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6pPr>
            <a:lvl7pPr lvl="6"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7pPr>
            <a:lvl8pPr lvl="7"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8pPr>
            <a:lvl9pPr lvl="8"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9pPr>
          </a:lstStyle>
          <a:p>
            <a:endParaRPr/>
          </a:p>
        </p:txBody>
      </p:sp>
      <p:sp>
        <p:nvSpPr>
          <p:cNvPr id="7" name="Google Shape;7;p1"/>
          <p:cNvSpPr txBox="1">
            <a:spLocks noGrp="1"/>
          </p:cNvSpPr>
          <p:nvPr>
            <p:ph type="body" idx="1"/>
          </p:nvPr>
        </p:nvSpPr>
        <p:spPr>
          <a:xfrm>
            <a:off x="779100" y="1503550"/>
            <a:ext cx="6010500" cy="28842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1pPr>
            <a:lvl2pPr marL="914400" lvl="1" indent="-330200" rtl="0">
              <a:lnSpc>
                <a:spcPct val="115000"/>
              </a:lnSpc>
              <a:spcBef>
                <a:spcPts val="80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2pPr>
            <a:lvl3pPr marL="1371600" lvl="2" indent="-330200" rtl="0">
              <a:lnSpc>
                <a:spcPct val="115000"/>
              </a:lnSpc>
              <a:spcBef>
                <a:spcPts val="800"/>
              </a:spcBef>
              <a:spcAft>
                <a:spcPts val="0"/>
              </a:spcAft>
              <a:buClr>
                <a:schemeClr val="dk2"/>
              </a:buClr>
              <a:buSzPts val="1600"/>
              <a:buFont typeface="Catamaran Thin"/>
              <a:buChar char="⬡"/>
              <a:defRPr sz="2400">
                <a:solidFill>
                  <a:schemeClr val="dk1"/>
                </a:solidFill>
                <a:latin typeface="Catamaran Thin"/>
                <a:ea typeface="Catamaran Thin"/>
                <a:cs typeface="Catamaran Thin"/>
                <a:sym typeface="Catamaran Thin"/>
              </a:defRPr>
            </a:lvl3pPr>
            <a:lvl4pPr marL="1828800" lvl="3"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4pPr>
            <a:lvl5pPr marL="2286000" lvl="4"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5pPr>
            <a:lvl6pPr marL="2743200" lvl="5"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6pPr>
            <a:lvl7pPr marL="3200400" lvl="6"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7pPr>
            <a:lvl8pPr marL="3657600" lvl="7"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8pPr>
            <a:lvl9pPr marL="4114800" lvl="8" indent="-381000" rtl="0">
              <a:lnSpc>
                <a:spcPct val="115000"/>
              </a:lnSpc>
              <a:spcBef>
                <a:spcPts val="800"/>
              </a:spcBef>
              <a:spcAft>
                <a:spcPts val="80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Catamaran"/>
                <a:ea typeface="Catamaran"/>
                <a:cs typeface="Catamaran"/>
                <a:sym typeface="Catamaran"/>
              </a:defRPr>
            </a:lvl1pPr>
            <a:lvl2pPr lvl="1" algn="r" rtl="0">
              <a:buNone/>
              <a:defRPr sz="1300">
                <a:solidFill>
                  <a:schemeClr val="accent1"/>
                </a:solidFill>
                <a:latin typeface="Catamaran"/>
                <a:ea typeface="Catamaran"/>
                <a:cs typeface="Catamaran"/>
                <a:sym typeface="Catamaran"/>
              </a:defRPr>
            </a:lvl2pPr>
            <a:lvl3pPr lvl="2" algn="r" rtl="0">
              <a:buNone/>
              <a:defRPr sz="1300">
                <a:solidFill>
                  <a:schemeClr val="accent1"/>
                </a:solidFill>
                <a:latin typeface="Catamaran"/>
                <a:ea typeface="Catamaran"/>
                <a:cs typeface="Catamaran"/>
                <a:sym typeface="Catamaran"/>
              </a:defRPr>
            </a:lvl3pPr>
            <a:lvl4pPr lvl="3" algn="r" rtl="0">
              <a:buNone/>
              <a:defRPr sz="1300">
                <a:solidFill>
                  <a:schemeClr val="accent1"/>
                </a:solidFill>
                <a:latin typeface="Catamaran"/>
                <a:ea typeface="Catamaran"/>
                <a:cs typeface="Catamaran"/>
                <a:sym typeface="Catamaran"/>
              </a:defRPr>
            </a:lvl4pPr>
            <a:lvl5pPr lvl="4" algn="r" rtl="0">
              <a:buNone/>
              <a:defRPr sz="1300">
                <a:solidFill>
                  <a:schemeClr val="accent1"/>
                </a:solidFill>
                <a:latin typeface="Catamaran"/>
                <a:ea typeface="Catamaran"/>
                <a:cs typeface="Catamaran"/>
                <a:sym typeface="Catamaran"/>
              </a:defRPr>
            </a:lvl5pPr>
            <a:lvl6pPr lvl="5" algn="r" rtl="0">
              <a:buNone/>
              <a:defRPr sz="1300">
                <a:solidFill>
                  <a:schemeClr val="accent1"/>
                </a:solidFill>
                <a:latin typeface="Catamaran"/>
                <a:ea typeface="Catamaran"/>
                <a:cs typeface="Catamaran"/>
                <a:sym typeface="Catamaran"/>
              </a:defRPr>
            </a:lvl6pPr>
            <a:lvl7pPr lvl="6" algn="r" rtl="0">
              <a:buNone/>
              <a:defRPr sz="1300">
                <a:solidFill>
                  <a:schemeClr val="accent1"/>
                </a:solidFill>
                <a:latin typeface="Catamaran"/>
                <a:ea typeface="Catamaran"/>
                <a:cs typeface="Catamaran"/>
                <a:sym typeface="Catamaran"/>
              </a:defRPr>
            </a:lvl7pPr>
            <a:lvl8pPr lvl="7" algn="r" rtl="0">
              <a:buNone/>
              <a:defRPr sz="1300">
                <a:solidFill>
                  <a:schemeClr val="accent1"/>
                </a:solidFill>
                <a:latin typeface="Catamaran"/>
                <a:ea typeface="Catamaran"/>
                <a:cs typeface="Catamaran"/>
                <a:sym typeface="Catamaran"/>
              </a:defRPr>
            </a:lvl8pPr>
            <a:lvl9pPr lvl="8" algn="r" rtl="0">
              <a:buNone/>
              <a:defRPr sz="1300">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comments" Target="../comments/commen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comments" Target="../comments/comment5.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12"/>
          <p:cNvPicPr preferRelativeResize="0"/>
          <p:nvPr/>
        </p:nvPicPr>
        <p:blipFill rotWithShape="1">
          <a:blip r:embed="rId3">
            <a:alphaModFix/>
          </a:blip>
          <a:srcRect l="20843" t="3474" r="20837"/>
          <a:stretch/>
        </p:blipFill>
        <p:spPr>
          <a:xfrm>
            <a:off x="5029200" y="-318726"/>
            <a:ext cx="4157825" cy="4538896"/>
          </a:xfrm>
          <a:custGeom>
            <a:avLst/>
            <a:gdLst/>
            <a:ahLst/>
            <a:cxnLst/>
            <a:rect l="l" t="t" r="r" b="b"/>
            <a:pathLst>
              <a:path w="21598" h="21456" extrusionOk="0">
                <a:moveTo>
                  <a:pt x="10800" y="0"/>
                </a:moveTo>
                <a:cubicBezTo>
                  <a:pt x="10183" y="0"/>
                  <a:pt x="9567" y="144"/>
                  <a:pt x="9014" y="430"/>
                </a:cubicBezTo>
                <a:lnTo>
                  <a:pt x="1782" y="4189"/>
                </a:lnTo>
                <a:cubicBezTo>
                  <a:pt x="678" y="4763"/>
                  <a:pt x="0" y="5821"/>
                  <a:pt x="0" y="6968"/>
                </a:cubicBezTo>
                <a:lnTo>
                  <a:pt x="0" y="14485"/>
                </a:lnTo>
                <a:cubicBezTo>
                  <a:pt x="1" y="15633"/>
                  <a:pt x="681" y="16694"/>
                  <a:pt x="1786" y="17268"/>
                </a:cubicBezTo>
                <a:lnTo>
                  <a:pt x="9018" y="21026"/>
                </a:lnTo>
                <a:cubicBezTo>
                  <a:pt x="10122" y="21600"/>
                  <a:pt x="11480" y="21600"/>
                  <a:pt x="12585" y="21026"/>
                </a:cubicBezTo>
                <a:lnTo>
                  <a:pt x="19817" y="17268"/>
                </a:lnTo>
                <a:cubicBezTo>
                  <a:pt x="20922" y="16693"/>
                  <a:pt x="21600" y="15633"/>
                  <a:pt x="21599" y="14485"/>
                </a:cubicBezTo>
                <a:lnTo>
                  <a:pt x="21599" y="6968"/>
                </a:lnTo>
                <a:cubicBezTo>
                  <a:pt x="21599" y="5820"/>
                  <a:pt x="20922" y="4762"/>
                  <a:pt x="19817" y="4189"/>
                </a:cubicBezTo>
                <a:lnTo>
                  <a:pt x="12585" y="430"/>
                </a:lnTo>
                <a:cubicBezTo>
                  <a:pt x="12033" y="144"/>
                  <a:pt x="11416" y="0"/>
                  <a:pt x="10800" y="0"/>
                </a:cubicBezTo>
                <a:close/>
              </a:path>
            </a:pathLst>
          </a:custGeom>
          <a:noFill/>
          <a:ln>
            <a:noFill/>
          </a:ln>
        </p:spPr>
      </p:pic>
      <p:sp>
        <p:nvSpPr>
          <p:cNvPr id="199" name="Google Shape;199;p12"/>
          <p:cNvSpPr txBox="1">
            <a:spLocks noGrp="1"/>
          </p:cNvSpPr>
          <p:nvPr>
            <p:ph type="ctrTitle"/>
          </p:nvPr>
        </p:nvSpPr>
        <p:spPr>
          <a:xfrm>
            <a:off x="-1761164" y="1403215"/>
            <a:ext cx="8352611" cy="1462035"/>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N" sz="3600" dirty="0"/>
              <a:t>ALY6140</a:t>
            </a:r>
            <a:br>
              <a:rPr lang="en-IN" sz="3600" dirty="0"/>
            </a:br>
            <a:r>
              <a:rPr lang="en-IN" sz="3600" dirty="0"/>
              <a:t>CAPSTONE PROJECT-4</a:t>
            </a:r>
            <a:endParaRPr sz="3600" dirty="0"/>
          </a:p>
        </p:txBody>
      </p:sp>
      <p:sp>
        <p:nvSpPr>
          <p:cNvPr id="2" name="TextBox 1">
            <a:extLst>
              <a:ext uri="{FF2B5EF4-FFF2-40B4-BE49-F238E27FC236}">
                <a16:creationId xmlns:a16="http://schemas.microsoft.com/office/drawing/2014/main" id="{E05FE2FA-BCF3-41C6-A1CD-92131A429C6F}"/>
              </a:ext>
            </a:extLst>
          </p:cNvPr>
          <p:cNvSpPr txBox="1"/>
          <p:nvPr/>
        </p:nvSpPr>
        <p:spPr>
          <a:xfrm>
            <a:off x="3950153" y="3936574"/>
            <a:ext cx="4467225" cy="1200329"/>
          </a:xfrm>
          <a:prstGeom prst="rect">
            <a:avLst/>
          </a:prstGeom>
          <a:noFill/>
        </p:spPr>
        <p:txBody>
          <a:bodyPr wrap="square" rtlCol="0">
            <a:spAutoFit/>
          </a:bodyPr>
          <a:lstStyle/>
          <a:p>
            <a:r>
              <a:rPr lang="en-IN" sz="1800" b="1">
                <a:solidFill>
                  <a:schemeClr val="lt1"/>
                </a:solidFill>
                <a:latin typeface="Catamaran"/>
                <a:cs typeface="Catamaran"/>
                <a:sym typeface="Catamaran"/>
              </a:rPr>
              <a:t>By- </a:t>
            </a:r>
            <a:endParaRPr lang="en-IN" sz="1800" b="1" dirty="0">
              <a:solidFill>
                <a:schemeClr val="lt1"/>
              </a:solidFill>
              <a:latin typeface="Catamaran"/>
              <a:cs typeface="Catamaran"/>
              <a:sym typeface="Catamaran"/>
            </a:endParaRPr>
          </a:p>
          <a:p>
            <a:r>
              <a:rPr lang="en-IN" sz="1800" b="1" dirty="0">
                <a:solidFill>
                  <a:schemeClr val="lt1"/>
                </a:solidFill>
                <a:latin typeface="Catamaran"/>
                <a:cs typeface="Catamaran"/>
                <a:sym typeface="Catamaran"/>
              </a:rPr>
              <a:t>Supreeth Murugesh  </a:t>
            </a:r>
          </a:p>
          <a:p>
            <a:r>
              <a:rPr lang="en-IN" sz="1800" b="1" dirty="0">
                <a:solidFill>
                  <a:schemeClr val="lt1"/>
                </a:solidFill>
                <a:latin typeface="Catamaran"/>
                <a:cs typeface="Catamaran"/>
                <a:sym typeface="Catamaran"/>
              </a:rPr>
              <a:t>Harshit Gaur &amp; </a:t>
            </a:r>
          </a:p>
          <a:p>
            <a:r>
              <a:rPr lang="en-IN" sz="1800" b="1" dirty="0">
                <a:solidFill>
                  <a:schemeClr val="lt1"/>
                </a:solidFill>
                <a:latin typeface="Catamaran"/>
                <a:cs typeface="Catamaran"/>
                <a:sym typeface="Catamaran"/>
              </a:rPr>
              <a:t>Jeseeka Shah</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E6089A-7AA2-46AF-9634-D86434E0C14C}"/>
              </a:ext>
            </a:extLst>
          </p:cNvPr>
          <p:cNvSpPr>
            <a:spLocks noGrp="1"/>
          </p:cNvSpPr>
          <p:nvPr>
            <p:ph type="body" idx="1"/>
          </p:nvPr>
        </p:nvSpPr>
        <p:spPr>
          <a:xfrm>
            <a:off x="2687582" y="943014"/>
            <a:ext cx="3636000" cy="3636300"/>
          </a:xfrm>
        </p:spPr>
        <p:txBody>
          <a:bodyPr/>
          <a:lstStyle/>
          <a:p>
            <a:pPr marL="127000" indent="0">
              <a:lnSpc>
                <a:spcPct val="250000"/>
              </a:lnSpc>
              <a:buNone/>
            </a:pPr>
            <a:r>
              <a:rPr lang="en-IN" sz="2800" i="0" u="sng" dirty="0">
                <a:latin typeface="Amasis MT Pro Black" panose="020B0604020202020204" pitchFamily="18" charset="0"/>
              </a:rPr>
              <a:t>Models Applied </a:t>
            </a:r>
          </a:p>
          <a:p>
            <a:r>
              <a:rPr lang="en-IN" dirty="0">
                <a:latin typeface="Times New Roman" panose="02020603050405020304" pitchFamily="18" charset="0"/>
                <a:cs typeface="Times New Roman" panose="02020603050405020304" pitchFamily="18" charset="0"/>
              </a:rPr>
              <a:t>Random Forest </a:t>
            </a:r>
          </a:p>
          <a:p>
            <a:r>
              <a:rPr lang="en-IN" dirty="0">
                <a:latin typeface="Times New Roman" panose="02020603050405020304" pitchFamily="18" charset="0"/>
                <a:cs typeface="Times New Roman" panose="02020603050405020304" pitchFamily="18" charset="0"/>
              </a:rPr>
              <a:t>K Nearest Neighbour </a:t>
            </a:r>
          </a:p>
          <a:p>
            <a:r>
              <a:rPr lang="en-IN" dirty="0">
                <a:latin typeface="Times New Roman" panose="02020603050405020304" pitchFamily="18" charset="0"/>
                <a:cs typeface="Times New Roman" panose="02020603050405020304" pitchFamily="18" charset="0"/>
              </a:rPr>
              <a:t>Support Vector Machine </a:t>
            </a:r>
          </a:p>
          <a:p>
            <a:r>
              <a:rPr lang="en-IN" dirty="0">
                <a:latin typeface="Times New Roman" panose="02020603050405020304" pitchFamily="18" charset="0"/>
                <a:cs typeface="Times New Roman" panose="02020603050405020304" pitchFamily="18" charset="0"/>
              </a:rPr>
              <a:t>Logistic Regression</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7FA6F5D0-BCF6-45D6-9892-F698725200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627401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A621E-3543-47C7-BE42-142940B50B03}"/>
              </a:ext>
            </a:extLst>
          </p:cNvPr>
          <p:cNvSpPr>
            <a:spLocks noGrp="1"/>
          </p:cNvSpPr>
          <p:nvPr>
            <p:ph type="title"/>
          </p:nvPr>
        </p:nvSpPr>
        <p:spPr>
          <a:xfrm>
            <a:off x="1284900" y="223572"/>
            <a:ext cx="7545750" cy="459400"/>
          </a:xfrm>
        </p:spPr>
        <p:txBody>
          <a:bodyPr/>
          <a:lstStyle/>
          <a:p>
            <a:r>
              <a:rPr lang="en-IN" dirty="0"/>
              <a:t>Models Applied : </a:t>
            </a:r>
            <a:r>
              <a:rPr lang="en-US" dirty="0"/>
              <a:t>Random Forest Classifier</a:t>
            </a:r>
            <a:endParaRPr lang="en-IN" dirty="0"/>
          </a:p>
        </p:txBody>
      </p:sp>
      <p:sp>
        <p:nvSpPr>
          <p:cNvPr id="5" name="Slide Number Placeholder 4">
            <a:extLst>
              <a:ext uri="{FF2B5EF4-FFF2-40B4-BE49-F238E27FC236}">
                <a16:creationId xmlns:a16="http://schemas.microsoft.com/office/drawing/2014/main" id="{D87701B1-BABE-45D2-9A31-70809A51E6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9" name="TextBox 8">
            <a:extLst>
              <a:ext uri="{FF2B5EF4-FFF2-40B4-BE49-F238E27FC236}">
                <a16:creationId xmlns:a16="http://schemas.microsoft.com/office/drawing/2014/main" id="{1164D237-AAF1-4378-8929-8AEEE907B12D}"/>
              </a:ext>
            </a:extLst>
          </p:cNvPr>
          <p:cNvSpPr txBox="1"/>
          <p:nvPr/>
        </p:nvSpPr>
        <p:spPr>
          <a:xfrm>
            <a:off x="575750" y="673578"/>
            <a:ext cx="8453534" cy="369332"/>
          </a:xfrm>
          <a:prstGeom prst="rect">
            <a:avLst/>
          </a:prstGeom>
          <a:noFill/>
        </p:spPr>
        <p:txBody>
          <a:bodyPr wrap="square">
            <a:spAutoFit/>
          </a:bodyPr>
          <a:lstStyle/>
          <a:p>
            <a:pPr marL="285750" lvl="7" indent="-285750">
              <a:buFont typeface="Wingdings" panose="05000000000000000000" pitchFamily="2" charset="2"/>
              <a:buChar char="§"/>
            </a:pPr>
            <a:r>
              <a:rPr lang="en-US" sz="1800" dirty="0">
                <a:solidFill>
                  <a:schemeClr val="dk1"/>
                </a:solidFill>
                <a:latin typeface="Times New Roman" panose="02020603050405020304" pitchFamily="18" charset="0"/>
                <a:cs typeface="Times New Roman" panose="02020603050405020304" pitchFamily="18" charset="0"/>
              </a:rPr>
              <a:t>Builds multiple decision trees and takes the most popular decision tree as the output.</a:t>
            </a:r>
          </a:p>
        </p:txBody>
      </p:sp>
      <p:pic>
        <p:nvPicPr>
          <p:cNvPr id="6" name="Picture 5">
            <a:extLst>
              <a:ext uri="{FF2B5EF4-FFF2-40B4-BE49-F238E27FC236}">
                <a16:creationId xmlns:a16="http://schemas.microsoft.com/office/drawing/2014/main" id="{575E4A3C-BF5A-4892-BC8B-615B6C2522ED}"/>
              </a:ext>
            </a:extLst>
          </p:cNvPr>
          <p:cNvPicPr>
            <a:picLocks noChangeAspect="1"/>
          </p:cNvPicPr>
          <p:nvPr/>
        </p:nvPicPr>
        <p:blipFill>
          <a:blip r:embed="rId2"/>
          <a:stretch>
            <a:fillRect/>
          </a:stretch>
        </p:blipFill>
        <p:spPr>
          <a:xfrm>
            <a:off x="678427" y="1319909"/>
            <a:ext cx="4188542" cy="35470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93F8E4E5-C70D-4F4A-B0EB-BC8F646D53FB}"/>
              </a:ext>
            </a:extLst>
          </p:cNvPr>
          <p:cNvPicPr>
            <a:picLocks noChangeAspect="1"/>
          </p:cNvPicPr>
          <p:nvPr/>
        </p:nvPicPr>
        <p:blipFill>
          <a:blip r:embed="rId3"/>
          <a:stretch>
            <a:fillRect/>
          </a:stretch>
        </p:blipFill>
        <p:spPr>
          <a:xfrm>
            <a:off x="5057775" y="1293428"/>
            <a:ext cx="3576484" cy="3600020"/>
          </a:xfrm>
          <a:prstGeom prst="rect">
            <a:avLst/>
          </a:prstGeom>
        </p:spPr>
      </p:pic>
    </p:spTree>
    <p:extLst>
      <p:ext uri="{BB962C8B-B14F-4D97-AF65-F5344CB8AC3E}">
        <p14:creationId xmlns:p14="http://schemas.microsoft.com/office/powerpoint/2010/main" val="1603694957"/>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03C6-C18E-4209-A319-846EDEFF3F79}"/>
              </a:ext>
            </a:extLst>
          </p:cNvPr>
          <p:cNvSpPr>
            <a:spLocks noGrp="1"/>
          </p:cNvSpPr>
          <p:nvPr>
            <p:ph type="title"/>
          </p:nvPr>
        </p:nvSpPr>
        <p:spPr>
          <a:xfrm>
            <a:off x="1836375" y="200000"/>
            <a:ext cx="6010500" cy="396300"/>
          </a:xfrm>
        </p:spPr>
        <p:txBody>
          <a:bodyPr/>
          <a:lstStyle/>
          <a:p>
            <a:r>
              <a:rPr lang="en-IN" sz="3200" dirty="0"/>
              <a:t>K Nearest Neighbour Classifier</a:t>
            </a:r>
            <a:endParaRPr lang="en-IN" dirty="0"/>
          </a:p>
        </p:txBody>
      </p:sp>
      <p:sp>
        <p:nvSpPr>
          <p:cNvPr id="5" name="Slide Number Placeholder 4">
            <a:extLst>
              <a:ext uri="{FF2B5EF4-FFF2-40B4-BE49-F238E27FC236}">
                <a16:creationId xmlns:a16="http://schemas.microsoft.com/office/drawing/2014/main" id="{FCBE797A-1A4B-47D2-B4DC-92F271B82A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7" name="TextBox 6">
            <a:extLst>
              <a:ext uri="{FF2B5EF4-FFF2-40B4-BE49-F238E27FC236}">
                <a16:creationId xmlns:a16="http://schemas.microsoft.com/office/drawing/2014/main" id="{BC251F31-6C06-4393-9A81-1BB245293E03}"/>
              </a:ext>
            </a:extLst>
          </p:cNvPr>
          <p:cNvSpPr txBox="1"/>
          <p:nvPr/>
        </p:nvSpPr>
        <p:spPr>
          <a:xfrm>
            <a:off x="446484" y="507167"/>
            <a:ext cx="8251031" cy="1134541"/>
          </a:xfrm>
          <a:prstGeom prst="rect">
            <a:avLst/>
          </a:prstGeom>
          <a:noFill/>
        </p:spPr>
        <p:txBody>
          <a:bodyPr wrap="square">
            <a:spAutoFit/>
          </a:bodyPr>
          <a:lstStyle/>
          <a:p>
            <a:pPr lvl="7"/>
            <a:endParaRPr lang="en-US" dirty="0"/>
          </a:p>
          <a:p>
            <a:pPr marL="457200" indent="-330200" algn="just">
              <a:lnSpc>
                <a:spcPct val="115000"/>
              </a:lnSpc>
              <a:buClr>
                <a:schemeClr val="accent5"/>
              </a:buClr>
              <a:buSzPts val="1600"/>
              <a:buFont typeface="Catamaran Thin"/>
              <a:buChar char="⬢"/>
            </a:pPr>
            <a:r>
              <a:rPr lang="en-US" sz="1600" dirty="0">
                <a:solidFill>
                  <a:schemeClr val="dk1"/>
                </a:solidFill>
                <a:latin typeface="Times New Roman" panose="02020603050405020304" pitchFamily="18" charset="0"/>
                <a:cs typeface="Times New Roman" panose="02020603050405020304" pitchFamily="18" charset="0"/>
                <a:sym typeface="Catamaran Thin"/>
              </a:rPr>
              <a:t>K-Nearest Neighbor Classifier: A</a:t>
            </a:r>
            <a:r>
              <a:rPr lang="en-GB" sz="1600" dirty="0">
                <a:solidFill>
                  <a:schemeClr val="dk1"/>
                </a:solidFill>
                <a:latin typeface="Times New Roman" panose="02020603050405020304" pitchFamily="18" charset="0"/>
                <a:cs typeface="Times New Roman" panose="02020603050405020304" pitchFamily="18" charset="0"/>
                <a:sym typeface="Catamaran Thin"/>
              </a:rPr>
              <a:t>pproach to data classification that estimates how likely a data point is to be a member of one group or the other depending the groups its nearest data point belongs to.</a:t>
            </a:r>
          </a:p>
        </p:txBody>
      </p:sp>
      <p:pic>
        <p:nvPicPr>
          <p:cNvPr id="9" name="Picture 8">
            <a:extLst>
              <a:ext uri="{FF2B5EF4-FFF2-40B4-BE49-F238E27FC236}">
                <a16:creationId xmlns:a16="http://schemas.microsoft.com/office/drawing/2014/main" id="{7292FD9C-E2EE-4710-96FF-C6820233DB26}"/>
              </a:ext>
            </a:extLst>
          </p:cNvPr>
          <p:cNvPicPr>
            <a:picLocks noChangeAspect="1"/>
          </p:cNvPicPr>
          <p:nvPr/>
        </p:nvPicPr>
        <p:blipFill>
          <a:blip r:embed="rId2"/>
          <a:stretch>
            <a:fillRect/>
          </a:stretch>
        </p:blipFill>
        <p:spPr>
          <a:xfrm>
            <a:off x="4316285" y="1423186"/>
            <a:ext cx="4438649" cy="35203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D9E05883-B8D3-4636-B5A1-19373AD619B2}"/>
              </a:ext>
            </a:extLst>
          </p:cNvPr>
          <p:cNvPicPr>
            <a:picLocks noChangeAspect="1"/>
          </p:cNvPicPr>
          <p:nvPr/>
        </p:nvPicPr>
        <p:blipFill>
          <a:blip r:embed="rId3"/>
          <a:stretch>
            <a:fillRect/>
          </a:stretch>
        </p:blipFill>
        <p:spPr>
          <a:xfrm>
            <a:off x="446484" y="1875363"/>
            <a:ext cx="3713061" cy="2834481"/>
          </a:xfrm>
          <a:prstGeom prst="rect">
            <a:avLst/>
          </a:prstGeom>
        </p:spPr>
      </p:pic>
    </p:spTree>
    <p:extLst>
      <p:ext uri="{BB962C8B-B14F-4D97-AF65-F5344CB8AC3E}">
        <p14:creationId xmlns:p14="http://schemas.microsoft.com/office/powerpoint/2010/main" val="32028862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xfrm>
            <a:off x="788625" y="875607"/>
            <a:ext cx="6010500" cy="396300"/>
          </a:xfrm>
          <a:prstGeom prst="rect">
            <a:avLst/>
          </a:prstGeom>
        </p:spPr>
        <p:txBody>
          <a:bodyPr spcFirstLastPara="1" wrap="square" lIns="0" tIns="0" rIns="0" bIns="0" anchor="ctr" anchorCtr="0">
            <a:noAutofit/>
          </a:bodyPr>
          <a:lstStyle/>
          <a:p>
            <a:pPr lvl="2"/>
            <a:r>
              <a:rPr lang="en-US" sz="3600" dirty="0"/>
              <a:t>Logistic Regression</a:t>
            </a:r>
          </a:p>
        </p:txBody>
      </p:sp>
      <p:sp>
        <p:nvSpPr>
          <p:cNvPr id="241" name="Google Shape;241;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TextBox 2">
            <a:extLst>
              <a:ext uri="{FF2B5EF4-FFF2-40B4-BE49-F238E27FC236}">
                <a16:creationId xmlns:a16="http://schemas.microsoft.com/office/drawing/2014/main" id="{14B0AD90-1F76-4ACB-80B8-6177B28A0BB0}"/>
              </a:ext>
            </a:extLst>
          </p:cNvPr>
          <p:cNvSpPr txBox="1"/>
          <p:nvPr/>
        </p:nvSpPr>
        <p:spPr>
          <a:xfrm>
            <a:off x="692629" y="1421997"/>
            <a:ext cx="8265900" cy="923330"/>
          </a:xfrm>
          <a:prstGeom prst="rect">
            <a:avLst/>
          </a:prstGeom>
          <a:noFill/>
        </p:spPr>
        <p:txBody>
          <a:bodyPr wrap="square" rtlCol="0">
            <a:spAutoFit/>
          </a:bodyPr>
          <a:lstStyle/>
          <a:p>
            <a:pPr algn="just"/>
            <a:r>
              <a:rPr lang="en-GB" sz="1800" dirty="0">
                <a:solidFill>
                  <a:schemeClr val="dk1"/>
                </a:solidFill>
                <a:latin typeface="Times New Roman" panose="02020603050405020304" pitchFamily="18" charset="0"/>
                <a:cs typeface="Times New Roman" panose="02020603050405020304" pitchFamily="18" charset="0"/>
              </a:rPr>
              <a:t>Logistic regression, despite its name, is a classification model rather than regression model used for binary problems; something that can take two values such as true/false, yes/no, and so on.</a:t>
            </a:r>
            <a:endParaRPr lang="en-IN" sz="1800" dirty="0">
              <a:solidFill>
                <a:schemeClr val="dk1"/>
              </a:solidFill>
              <a:latin typeface="Times New Roman" panose="02020603050405020304" pitchFamily="18" charset="0"/>
              <a:cs typeface="Times New Roman" panose="02020603050405020304" pitchFamily="18" charset="0"/>
            </a:endParaRPr>
          </a:p>
        </p:txBody>
      </p:sp>
      <p:graphicFrame>
        <p:nvGraphicFramePr>
          <p:cNvPr id="9" name="Table 3">
            <a:extLst>
              <a:ext uri="{FF2B5EF4-FFF2-40B4-BE49-F238E27FC236}">
                <a16:creationId xmlns:a16="http://schemas.microsoft.com/office/drawing/2014/main" id="{0846CC2F-281D-4544-BD89-48943B619537}"/>
              </a:ext>
            </a:extLst>
          </p:cNvPr>
          <p:cNvGraphicFramePr>
            <a:graphicFrameLocks noGrp="1"/>
          </p:cNvGraphicFramePr>
          <p:nvPr>
            <p:extLst>
              <p:ext uri="{D42A27DB-BD31-4B8C-83A1-F6EECF244321}">
                <p14:modId xmlns:p14="http://schemas.microsoft.com/office/powerpoint/2010/main" val="2828412427"/>
              </p:ext>
            </p:extLst>
          </p:nvPr>
        </p:nvGraphicFramePr>
        <p:xfrm>
          <a:off x="820160" y="2845358"/>
          <a:ext cx="5798355" cy="1127760"/>
        </p:xfrm>
        <a:graphic>
          <a:graphicData uri="http://schemas.openxmlformats.org/drawingml/2006/table">
            <a:tbl>
              <a:tblPr firstRow="1" bandRow="1">
                <a:tableStyleId>{93EC2C83-4F27-46E9-AB52-EA9CB43B9D6F}</a:tableStyleId>
              </a:tblPr>
              <a:tblGrid>
                <a:gridCol w="2118983">
                  <a:extLst>
                    <a:ext uri="{9D8B030D-6E8A-4147-A177-3AD203B41FA5}">
                      <a16:colId xmlns:a16="http://schemas.microsoft.com/office/drawing/2014/main" val="2034926687"/>
                    </a:ext>
                  </a:extLst>
                </a:gridCol>
                <a:gridCol w="1746587">
                  <a:extLst>
                    <a:ext uri="{9D8B030D-6E8A-4147-A177-3AD203B41FA5}">
                      <a16:colId xmlns:a16="http://schemas.microsoft.com/office/drawing/2014/main" val="3260381927"/>
                    </a:ext>
                  </a:extLst>
                </a:gridCol>
                <a:gridCol w="1932785">
                  <a:extLst>
                    <a:ext uri="{9D8B030D-6E8A-4147-A177-3AD203B41FA5}">
                      <a16:colId xmlns:a16="http://schemas.microsoft.com/office/drawing/2014/main" val="3958490521"/>
                    </a:ext>
                  </a:extLst>
                </a:gridCol>
              </a:tblGrid>
              <a:tr h="300947">
                <a:tc>
                  <a:txBody>
                    <a:bodyPr/>
                    <a:lstStyle/>
                    <a:p>
                      <a:endParaRPr lang="en-US"/>
                    </a:p>
                  </a:txBody>
                  <a:tcPr/>
                </a:tc>
                <a:tc>
                  <a:txBody>
                    <a:bodyPr/>
                    <a:lstStyle/>
                    <a:p>
                      <a:pPr algn="ctr"/>
                      <a:r>
                        <a:rPr lang="en-US" b="1" dirty="0">
                          <a:solidFill>
                            <a:schemeClr val="accent2"/>
                          </a:solidFill>
                        </a:rPr>
                        <a:t>Predicted : Readmitted</a:t>
                      </a:r>
                    </a:p>
                  </a:txBody>
                  <a:tcPr/>
                </a:tc>
                <a:tc>
                  <a:txBody>
                    <a:bodyPr/>
                    <a:lstStyle/>
                    <a:p>
                      <a:pPr algn="ctr"/>
                      <a:r>
                        <a:rPr lang="en-US" b="1" dirty="0">
                          <a:solidFill>
                            <a:schemeClr val="accent2"/>
                          </a:solidFill>
                        </a:rPr>
                        <a:t>Predicted : </a:t>
                      </a:r>
                    </a:p>
                    <a:p>
                      <a:pPr algn="ctr"/>
                      <a:r>
                        <a:rPr lang="en-US" b="1" dirty="0">
                          <a:solidFill>
                            <a:schemeClr val="accent2"/>
                          </a:solidFill>
                        </a:rPr>
                        <a:t>Not Readmitted</a:t>
                      </a:r>
                    </a:p>
                  </a:txBody>
                  <a:tcPr/>
                </a:tc>
                <a:extLst>
                  <a:ext uri="{0D108BD9-81ED-4DB2-BD59-A6C34878D82A}">
                    <a16:rowId xmlns:a16="http://schemas.microsoft.com/office/drawing/2014/main" val="2247959244"/>
                  </a:ext>
                </a:extLst>
              </a:tr>
              <a:tr h="300947">
                <a:tc>
                  <a:txBody>
                    <a:bodyPr/>
                    <a:lstStyle/>
                    <a:p>
                      <a:r>
                        <a:rPr lang="en-US" b="1" dirty="0">
                          <a:solidFill>
                            <a:schemeClr val="accent2"/>
                          </a:solidFill>
                        </a:rPr>
                        <a:t>True : Readmitted </a:t>
                      </a:r>
                    </a:p>
                  </a:txBody>
                  <a:tcPr/>
                </a:tc>
                <a:tc>
                  <a:txBody>
                    <a:bodyPr/>
                    <a:lstStyle/>
                    <a:p>
                      <a:pPr algn="ctr"/>
                      <a:r>
                        <a:rPr lang="en-IN" dirty="0"/>
                        <a:t>1645</a:t>
                      </a:r>
                      <a:endParaRPr lang="en-US" dirty="0"/>
                    </a:p>
                  </a:txBody>
                  <a:tcPr/>
                </a:tc>
                <a:tc>
                  <a:txBody>
                    <a:bodyPr/>
                    <a:lstStyle/>
                    <a:p>
                      <a:pPr algn="ctr"/>
                      <a:r>
                        <a:rPr lang="en-IN" dirty="0"/>
                        <a:t>278</a:t>
                      </a:r>
                      <a:endParaRPr lang="en-US" dirty="0"/>
                    </a:p>
                  </a:txBody>
                  <a:tcPr/>
                </a:tc>
                <a:extLst>
                  <a:ext uri="{0D108BD9-81ED-4DB2-BD59-A6C34878D82A}">
                    <a16:rowId xmlns:a16="http://schemas.microsoft.com/office/drawing/2014/main" val="3803662484"/>
                  </a:ext>
                </a:extLst>
              </a:tr>
              <a:tr h="300947">
                <a:tc>
                  <a:txBody>
                    <a:bodyPr/>
                    <a:lstStyle/>
                    <a:p>
                      <a:r>
                        <a:rPr lang="en-US" b="1" dirty="0">
                          <a:solidFill>
                            <a:schemeClr val="accent2"/>
                          </a:solidFill>
                        </a:rPr>
                        <a:t>True : Not Readmitted</a:t>
                      </a:r>
                    </a:p>
                  </a:txBody>
                  <a:tcPr/>
                </a:tc>
                <a:tc>
                  <a:txBody>
                    <a:bodyPr/>
                    <a:lstStyle/>
                    <a:p>
                      <a:pPr algn="ctr"/>
                      <a:r>
                        <a:rPr lang="en-IN" dirty="0"/>
                        <a:t>900</a:t>
                      </a:r>
                      <a:endParaRPr lang="en-US" dirty="0"/>
                    </a:p>
                  </a:txBody>
                  <a:tcPr/>
                </a:tc>
                <a:tc>
                  <a:txBody>
                    <a:bodyPr/>
                    <a:lstStyle/>
                    <a:p>
                      <a:pPr algn="ctr"/>
                      <a:r>
                        <a:rPr lang="en-IN" dirty="0"/>
                        <a:t>581</a:t>
                      </a:r>
                      <a:endParaRPr lang="en-US" dirty="0"/>
                    </a:p>
                  </a:txBody>
                  <a:tcPr/>
                </a:tc>
                <a:extLst>
                  <a:ext uri="{0D108BD9-81ED-4DB2-BD59-A6C34878D82A}">
                    <a16:rowId xmlns:a16="http://schemas.microsoft.com/office/drawing/2014/main" val="1796678910"/>
                  </a:ext>
                </a:extLst>
              </a:tr>
            </a:tbl>
          </a:graphicData>
        </a:graphic>
      </p:graphicFrame>
    </p:spTree>
    <p:extLst>
      <p:ext uri="{BB962C8B-B14F-4D97-AF65-F5344CB8AC3E}">
        <p14:creationId xmlns:p14="http://schemas.microsoft.com/office/powerpoint/2010/main" val="3487115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EE09-FB99-2A4F-8DFA-1A47CAECE053}"/>
              </a:ext>
            </a:extLst>
          </p:cNvPr>
          <p:cNvSpPr>
            <a:spLocks noGrp="1"/>
          </p:cNvSpPr>
          <p:nvPr>
            <p:ph type="title"/>
          </p:nvPr>
        </p:nvSpPr>
        <p:spPr>
          <a:xfrm>
            <a:off x="779100" y="825114"/>
            <a:ext cx="6010500" cy="396300"/>
          </a:xfrm>
        </p:spPr>
        <p:txBody>
          <a:bodyPr/>
          <a:lstStyle/>
          <a:p>
            <a:r>
              <a:rPr lang="en-US" dirty="0"/>
              <a:t>Support Vector Machine</a:t>
            </a:r>
          </a:p>
        </p:txBody>
      </p:sp>
      <p:sp>
        <p:nvSpPr>
          <p:cNvPr id="4" name="Slide Number Placeholder 3">
            <a:extLst>
              <a:ext uri="{FF2B5EF4-FFF2-40B4-BE49-F238E27FC236}">
                <a16:creationId xmlns:a16="http://schemas.microsoft.com/office/drawing/2014/main" id="{D983C5F1-9DB8-9C42-97C3-F73319B74B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5" name="TextBox 4">
            <a:extLst>
              <a:ext uri="{FF2B5EF4-FFF2-40B4-BE49-F238E27FC236}">
                <a16:creationId xmlns:a16="http://schemas.microsoft.com/office/drawing/2014/main" id="{A2458B69-DDB9-5448-A703-E737EF19CEA3}"/>
              </a:ext>
            </a:extLst>
          </p:cNvPr>
          <p:cNvSpPr txBox="1"/>
          <p:nvPr/>
        </p:nvSpPr>
        <p:spPr>
          <a:xfrm>
            <a:off x="649085" y="1383460"/>
            <a:ext cx="8265900" cy="1200329"/>
          </a:xfrm>
          <a:prstGeom prst="rect">
            <a:avLst/>
          </a:prstGeom>
          <a:noFill/>
        </p:spPr>
        <p:txBody>
          <a:bodyPr wrap="square">
            <a:spAutoFit/>
          </a:bodyPr>
          <a:lstStyle/>
          <a:p>
            <a:pPr algn="just"/>
            <a:r>
              <a:rPr lang="en-IN" sz="1800" dirty="0">
                <a:solidFill>
                  <a:schemeClr val="dk1"/>
                </a:solidFill>
                <a:latin typeface="Times New Roman" panose="02020603050405020304" pitchFamily="18" charset="0"/>
                <a:cs typeface="Times New Roman" panose="02020603050405020304" pitchFamily="18" charset="0"/>
              </a:rPr>
              <a:t>A support vector machine is a machine learning model that is able to generalise between two different classes if the set of labelled data is provided in the training set to the algorithm. The main function of the SVM is to check for that hyperplane that is able to distinguish between the two classes</a:t>
            </a:r>
            <a:r>
              <a:rPr lang="en-IN" dirty="0"/>
              <a:t>.</a:t>
            </a:r>
          </a:p>
        </p:txBody>
      </p:sp>
      <p:graphicFrame>
        <p:nvGraphicFramePr>
          <p:cNvPr id="6" name="Table 3">
            <a:extLst>
              <a:ext uri="{FF2B5EF4-FFF2-40B4-BE49-F238E27FC236}">
                <a16:creationId xmlns:a16="http://schemas.microsoft.com/office/drawing/2014/main" id="{15AE7908-114F-B24F-8478-A3C2FC8DB80D}"/>
              </a:ext>
            </a:extLst>
          </p:cNvPr>
          <p:cNvGraphicFramePr>
            <a:graphicFrameLocks noGrp="1"/>
          </p:cNvGraphicFramePr>
          <p:nvPr>
            <p:extLst>
              <p:ext uri="{D42A27DB-BD31-4B8C-83A1-F6EECF244321}">
                <p14:modId xmlns:p14="http://schemas.microsoft.com/office/powerpoint/2010/main" val="2517202746"/>
              </p:ext>
            </p:extLst>
          </p:nvPr>
        </p:nvGraphicFramePr>
        <p:xfrm>
          <a:off x="820160" y="2834472"/>
          <a:ext cx="5798355" cy="1127760"/>
        </p:xfrm>
        <a:graphic>
          <a:graphicData uri="http://schemas.openxmlformats.org/drawingml/2006/table">
            <a:tbl>
              <a:tblPr firstRow="1" bandRow="1">
                <a:tableStyleId>{93EC2C83-4F27-46E9-AB52-EA9CB43B9D6F}</a:tableStyleId>
              </a:tblPr>
              <a:tblGrid>
                <a:gridCol w="2118983">
                  <a:extLst>
                    <a:ext uri="{9D8B030D-6E8A-4147-A177-3AD203B41FA5}">
                      <a16:colId xmlns:a16="http://schemas.microsoft.com/office/drawing/2014/main" val="2034926687"/>
                    </a:ext>
                  </a:extLst>
                </a:gridCol>
                <a:gridCol w="1746587">
                  <a:extLst>
                    <a:ext uri="{9D8B030D-6E8A-4147-A177-3AD203B41FA5}">
                      <a16:colId xmlns:a16="http://schemas.microsoft.com/office/drawing/2014/main" val="3260381927"/>
                    </a:ext>
                  </a:extLst>
                </a:gridCol>
                <a:gridCol w="1932785">
                  <a:extLst>
                    <a:ext uri="{9D8B030D-6E8A-4147-A177-3AD203B41FA5}">
                      <a16:colId xmlns:a16="http://schemas.microsoft.com/office/drawing/2014/main" val="3958490521"/>
                    </a:ext>
                  </a:extLst>
                </a:gridCol>
              </a:tblGrid>
              <a:tr h="300947">
                <a:tc>
                  <a:txBody>
                    <a:bodyPr/>
                    <a:lstStyle/>
                    <a:p>
                      <a:endParaRPr lang="en-US"/>
                    </a:p>
                  </a:txBody>
                  <a:tcPr/>
                </a:tc>
                <a:tc>
                  <a:txBody>
                    <a:bodyPr/>
                    <a:lstStyle/>
                    <a:p>
                      <a:pPr algn="ctr"/>
                      <a:r>
                        <a:rPr lang="en-US" b="1" dirty="0">
                          <a:solidFill>
                            <a:schemeClr val="accent2"/>
                          </a:solidFill>
                        </a:rPr>
                        <a:t>Predicted : Readmitted</a:t>
                      </a:r>
                    </a:p>
                  </a:txBody>
                  <a:tcPr/>
                </a:tc>
                <a:tc>
                  <a:txBody>
                    <a:bodyPr/>
                    <a:lstStyle/>
                    <a:p>
                      <a:pPr algn="ctr"/>
                      <a:r>
                        <a:rPr lang="en-US" b="1" dirty="0">
                          <a:solidFill>
                            <a:schemeClr val="accent2"/>
                          </a:solidFill>
                        </a:rPr>
                        <a:t>Predicted : </a:t>
                      </a:r>
                    </a:p>
                    <a:p>
                      <a:pPr algn="ctr"/>
                      <a:r>
                        <a:rPr lang="en-US" b="1" dirty="0">
                          <a:solidFill>
                            <a:schemeClr val="accent2"/>
                          </a:solidFill>
                        </a:rPr>
                        <a:t>Not Readmitted</a:t>
                      </a:r>
                    </a:p>
                  </a:txBody>
                  <a:tcPr/>
                </a:tc>
                <a:extLst>
                  <a:ext uri="{0D108BD9-81ED-4DB2-BD59-A6C34878D82A}">
                    <a16:rowId xmlns:a16="http://schemas.microsoft.com/office/drawing/2014/main" val="2247959244"/>
                  </a:ext>
                </a:extLst>
              </a:tr>
              <a:tr h="300947">
                <a:tc>
                  <a:txBody>
                    <a:bodyPr/>
                    <a:lstStyle/>
                    <a:p>
                      <a:r>
                        <a:rPr lang="en-US" b="1" dirty="0">
                          <a:solidFill>
                            <a:schemeClr val="accent2"/>
                          </a:solidFill>
                        </a:rPr>
                        <a:t>True : Readmitted </a:t>
                      </a:r>
                    </a:p>
                  </a:txBody>
                  <a:tcPr/>
                </a:tc>
                <a:tc>
                  <a:txBody>
                    <a:bodyPr/>
                    <a:lstStyle/>
                    <a:p>
                      <a:pPr algn="ctr"/>
                      <a:r>
                        <a:rPr lang="en-IN" dirty="0"/>
                        <a:t>1880</a:t>
                      </a:r>
                      <a:endParaRPr lang="en-US" dirty="0"/>
                    </a:p>
                  </a:txBody>
                  <a:tcPr/>
                </a:tc>
                <a:tc>
                  <a:txBody>
                    <a:bodyPr/>
                    <a:lstStyle/>
                    <a:p>
                      <a:pPr algn="ctr"/>
                      <a:r>
                        <a:rPr lang="en-IN" dirty="0"/>
                        <a:t>91</a:t>
                      </a:r>
                      <a:endParaRPr lang="en-US" dirty="0"/>
                    </a:p>
                  </a:txBody>
                  <a:tcPr/>
                </a:tc>
                <a:extLst>
                  <a:ext uri="{0D108BD9-81ED-4DB2-BD59-A6C34878D82A}">
                    <a16:rowId xmlns:a16="http://schemas.microsoft.com/office/drawing/2014/main" val="3803662484"/>
                  </a:ext>
                </a:extLst>
              </a:tr>
              <a:tr h="300947">
                <a:tc>
                  <a:txBody>
                    <a:bodyPr/>
                    <a:lstStyle/>
                    <a:p>
                      <a:r>
                        <a:rPr lang="en-US" b="1" dirty="0">
                          <a:solidFill>
                            <a:schemeClr val="accent2"/>
                          </a:solidFill>
                        </a:rPr>
                        <a:t>True : Not Readmitted</a:t>
                      </a:r>
                    </a:p>
                  </a:txBody>
                  <a:tcPr/>
                </a:tc>
                <a:tc>
                  <a:txBody>
                    <a:bodyPr/>
                    <a:lstStyle/>
                    <a:p>
                      <a:pPr algn="ctr"/>
                      <a:r>
                        <a:rPr lang="en-IN" dirty="0"/>
                        <a:t>1192</a:t>
                      </a:r>
                      <a:endParaRPr lang="en-US" dirty="0"/>
                    </a:p>
                  </a:txBody>
                  <a:tcPr/>
                </a:tc>
                <a:tc>
                  <a:txBody>
                    <a:bodyPr/>
                    <a:lstStyle/>
                    <a:p>
                      <a:pPr algn="ctr"/>
                      <a:r>
                        <a:rPr lang="en-IN" dirty="0"/>
                        <a:t>241</a:t>
                      </a:r>
                      <a:endParaRPr lang="en-US" dirty="0"/>
                    </a:p>
                  </a:txBody>
                  <a:tcPr/>
                </a:tc>
                <a:extLst>
                  <a:ext uri="{0D108BD9-81ED-4DB2-BD59-A6C34878D82A}">
                    <a16:rowId xmlns:a16="http://schemas.microsoft.com/office/drawing/2014/main" val="1796678910"/>
                  </a:ext>
                </a:extLst>
              </a:tr>
            </a:tbl>
          </a:graphicData>
        </a:graphic>
      </p:graphicFrame>
    </p:spTree>
    <p:extLst>
      <p:ext uri="{BB962C8B-B14F-4D97-AF65-F5344CB8AC3E}">
        <p14:creationId xmlns:p14="http://schemas.microsoft.com/office/powerpoint/2010/main" val="3022350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xfrm>
            <a:off x="788625" y="603464"/>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4000" dirty="0"/>
              <a:t>Conclusion</a:t>
            </a:r>
            <a:endParaRPr sz="4000" dirty="0"/>
          </a:p>
        </p:txBody>
      </p:sp>
      <p:sp>
        <p:nvSpPr>
          <p:cNvPr id="241" name="Google Shape;241;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graphicFrame>
        <p:nvGraphicFramePr>
          <p:cNvPr id="3" name="Table 3">
            <a:extLst>
              <a:ext uri="{FF2B5EF4-FFF2-40B4-BE49-F238E27FC236}">
                <a16:creationId xmlns:a16="http://schemas.microsoft.com/office/drawing/2014/main" id="{D8A0961F-EE1A-463B-849C-D78C941A0374}"/>
              </a:ext>
            </a:extLst>
          </p:cNvPr>
          <p:cNvGraphicFramePr>
            <a:graphicFrameLocks noGrp="1"/>
          </p:cNvGraphicFramePr>
          <p:nvPr>
            <p:extLst>
              <p:ext uri="{D42A27DB-BD31-4B8C-83A1-F6EECF244321}">
                <p14:modId xmlns:p14="http://schemas.microsoft.com/office/powerpoint/2010/main" val="1028715833"/>
              </p:ext>
            </p:extLst>
          </p:nvPr>
        </p:nvGraphicFramePr>
        <p:xfrm>
          <a:off x="1345830" y="2281909"/>
          <a:ext cx="6226308" cy="2312239"/>
        </p:xfrm>
        <a:graphic>
          <a:graphicData uri="http://schemas.openxmlformats.org/drawingml/2006/table">
            <a:tbl>
              <a:tblPr firstRow="1" bandRow="1">
                <a:tableStyleId>{6E25E649-3F16-4E02-A733-19D2CDBF48F0}</a:tableStyleId>
              </a:tblPr>
              <a:tblGrid>
                <a:gridCol w="2075436">
                  <a:extLst>
                    <a:ext uri="{9D8B030D-6E8A-4147-A177-3AD203B41FA5}">
                      <a16:colId xmlns:a16="http://schemas.microsoft.com/office/drawing/2014/main" val="1271008356"/>
                    </a:ext>
                  </a:extLst>
                </a:gridCol>
                <a:gridCol w="2075436">
                  <a:extLst>
                    <a:ext uri="{9D8B030D-6E8A-4147-A177-3AD203B41FA5}">
                      <a16:colId xmlns:a16="http://schemas.microsoft.com/office/drawing/2014/main" val="3785275334"/>
                    </a:ext>
                  </a:extLst>
                </a:gridCol>
                <a:gridCol w="2075436">
                  <a:extLst>
                    <a:ext uri="{9D8B030D-6E8A-4147-A177-3AD203B41FA5}">
                      <a16:colId xmlns:a16="http://schemas.microsoft.com/office/drawing/2014/main" val="1739815924"/>
                    </a:ext>
                  </a:extLst>
                </a:gridCol>
              </a:tblGrid>
              <a:tr h="557561">
                <a:tc>
                  <a:txBody>
                    <a:bodyPr/>
                    <a:lstStyle/>
                    <a:p>
                      <a:r>
                        <a:rPr lang="en-IN" dirty="0"/>
                        <a:t>Model Name</a:t>
                      </a:r>
                    </a:p>
                  </a:txBody>
                  <a:tcPr/>
                </a:tc>
                <a:tc>
                  <a:txBody>
                    <a:bodyPr/>
                    <a:lstStyle/>
                    <a:p>
                      <a:r>
                        <a:rPr lang="en-IN" dirty="0"/>
                        <a:t>Accuracy obtained</a:t>
                      </a:r>
                    </a:p>
                  </a:txBody>
                  <a:tcPr/>
                </a:tc>
                <a:tc>
                  <a:txBody>
                    <a:bodyPr/>
                    <a:lstStyle/>
                    <a:p>
                      <a:r>
                        <a:rPr lang="en-IN" dirty="0"/>
                        <a:t>Optimum parameter value </a:t>
                      </a:r>
                    </a:p>
                  </a:txBody>
                  <a:tcPr/>
                </a:tc>
                <a:extLst>
                  <a:ext uri="{0D108BD9-81ED-4DB2-BD59-A6C34878D82A}">
                    <a16:rowId xmlns:a16="http://schemas.microsoft.com/office/drawing/2014/main" val="1990864421"/>
                  </a:ext>
                </a:extLst>
              </a:tr>
              <a:tr h="399039">
                <a:tc>
                  <a:txBody>
                    <a:bodyPr/>
                    <a:lstStyle/>
                    <a:p>
                      <a:r>
                        <a:rPr lang="en-IN" dirty="0"/>
                        <a:t>KNN</a:t>
                      </a:r>
                    </a:p>
                  </a:txBody>
                  <a:tcPr/>
                </a:tc>
                <a:tc>
                  <a:txBody>
                    <a:bodyPr/>
                    <a:lstStyle/>
                    <a:p>
                      <a:r>
                        <a:rPr lang="en-IN" dirty="0"/>
                        <a:t>59%</a:t>
                      </a:r>
                    </a:p>
                  </a:txBody>
                  <a:tcPr/>
                </a:tc>
                <a:tc>
                  <a:txBody>
                    <a:bodyPr/>
                    <a:lstStyle/>
                    <a:p>
                      <a:r>
                        <a:rPr lang="en-IN" dirty="0"/>
                        <a:t>K-value=16</a:t>
                      </a:r>
                    </a:p>
                  </a:txBody>
                  <a:tcPr/>
                </a:tc>
                <a:extLst>
                  <a:ext uri="{0D108BD9-81ED-4DB2-BD59-A6C34878D82A}">
                    <a16:rowId xmlns:a16="http://schemas.microsoft.com/office/drawing/2014/main" val="1959914723"/>
                  </a:ext>
                </a:extLst>
              </a:tr>
              <a:tr h="399039">
                <a:tc>
                  <a:txBody>
                    <a:bodyPr/>
                    <a:lstStyle/>
                    <a:p>
                      <a:r>
                        <a:rPr lang="en-IN" dirty="0"/>
                        <a:t>Random Forest</a:t>
                      </a:r>
                    </a:p>
                  </a:txBody>
                  <a:tcPr/>
                </a:tc>
                <a:tc>
                  <a:txBody>
                    <a:bodyPr/>
                    <a:lstStyle/>
                    <a:p>
                      <a:r>
                        <a:rPr lang="en-IN" dirty="0"/>
                        <a:t>63.2%</a:t>
                      </a:r>
                    </a:p>
                  </a:txBody>
                  <a:tcPr/>
                </a:tc>
                <a:tc>
                  <a:txBody>
                    <a:bodyPr/>
                    <a:lstStyle/>
                    <a:p>
                      <a:r>
                        <a:rPr lang="en-IN" dirty="0"/>
                        <a:t>N-estimator =250</a:t>
                      </a:r>
                    </a:p>
                  </a:txBody>
                  <a:tcPr/>
                </a:tc>
                <a:extLst>
                  <a:ext uri="{0D108BD9-81ED-4DB2-BD59-A6C34878D82A}">
                    <a16:rowId xmlns:a16="http://schemas.microsoft.com/office/drawing/2014/main" val="2403287462"/>
                  </a:ext>
                </a:extLst>
              </a:tr>
              <a:tr h="399039">
                <a:tc>
                  <a:txBody>
                    <a:bodyPr/>
                    <a:lstStyle/>
                    <a:p>
                      <a:r>
                        <a:rPr lang="en-IN" dirty="0"/>
                        <a:t>Logistic Regression </a:t>
                      </a:r>
                    </a:p>
                  </a:txBody>
                  <a:tcPr/>
                </a:tc>
                <a:tc>
                  <a:txBody>
                    <a:bodyPr/>
                    <a:lstStyle/>
                    <a:p>
                      <a:r>
                        <a:rPr lang="en-IN" dirty="0"/>
                        <a:t>62.4%</a:t>
                      </a:r>
                    </a:p>
                  </a:txBody>
                  <a:tcPr/>
                </a:tc>
                <a:tc>
                  <a:txBody>
                    <a:bodyPr/>
                    <a:lstStyle/>
                    <a:p>
                      <a:r>
                        <a:rPr lang="en-IN" dirty="0"/>
                        <a:t>-</a:t>
                      </a:r>
                    </a:p>
                  </a:txBody>
                  <a:tcPr/>
                </a:tc>
                <a:extLst>
                  <a:ext uri="{0D108BD9-81ED-4DB2-BD59-A6C34878D82A}">
                    <a16:rowId xmlns:a16="http://schemas.microsoft.com/office/drawing/2014/main" val="2158563965"/>
                  </a:ext>
                </a:extLst>
              </a:tr>
              <a:tr h="557561">
                <a:tc>
                  <a:txBody>
                    <a:bodyPr/>
                    <a:lstStyle/>
                    <a:p>
                      <a:r>
                        <a:rPr lang="en-IN" dirty="0"/>
                        <a:t>Support Vector Machine</a:t>
                      </a:r>
                    </a:p>
                  </a:txBody>
                  <a:tcPr/>
                </a:tc>
                <a:tc>
                  <a:txBody>
                    <a:bodyPr/>
                    <a:lstStyle/>
                    <a:p>
                      <a:r>
                        <a:rPr lang="en-IN" dirty="0"/>
                        <a:t>60.4%</a:t>
                      </a:r>
                    </a:p>
                  </a:txBody>
                  <a:tcPr/>
                </a:tc>
                <a:tc>
                  <a:txBody>
                    <a:bodyPr/>
                    <a:lstStyle/>
                    <a:p>
                      <a:r>
                        <a:rPr lang="en-IN" dirty="0"/>
                        <a:t>Linear Kernel</a:t>
                      </a:r>
                    </a:p>
                  </a:txBody>
                  <a:tcPr/>
                </a:tc>
                <a:extLst>
                  <a:ext uri="{0D108BD9-81ED-4DB2-BD59-A6C34878D82A}">
                    <a16:rowId xmlns:a16="http://schemas.microsoft.com/office/drawing/2014/main" val="170626468"/>
                  </a:ext>
                </a:extLst>
              </a:tr>
            </a:tbl>
          </a:graphicData>
        </a:graphic>
      </p:graphicFrame>
      <p:sp>
        <p:nvSpPr>
          <p:cNvPr id="4" name="TextBox 3">
            <a:extLst>
              <a:ext uri="{FF2B5EF4-FFF2-40B4-BE49-F238E27FC236}">
                <a16:creationId xmlns:a16="http://schemas.microsoft.com/office/drawing/2014/main" id="{DCFD57A5-7281-419A-B232-DACF87EF994C}"/>
              </a:ext>
            </a:extLst>
          </p:cNvPr>
          <p:cNvSpPr txBox="1"/>
          <p:nvPr/>
        </p:nvSpPr>
        <p:spPr>
          <a:xfrm>
            <a:off x="1057984" y="1163783"/>
            <a:ext cx="7257342" cy="830997"/>
          </a:xfrm>
          <a:prstGeom prst="rect">
            <a:avLst/>
          </a:prstGeom>
          <a:noFill/>
        </p:spPr>
        <p:txBody>
          <a:bodyPr wrap="square" rtlCol="0">
            <a:spAutoFit/>
          </a:bodyPr>
          <a:lstStyle/>
          <a:p>
            <a:pPr marL="285750" indent="-285750">
              <a:buFont typeface="Arial" panose="020B0604020202020204" pitchFamily="34" charset="0"/>
              <a:buChar char="•"/>
            </a:pPr>
            <a:r>
              <a:rPr lang="en-IN" sz="1600" b="1" dirty="0"/>
              <a:t>72.2%</a:t>
            </a:r>
            <a:r>
              <a:rPr lang="en-IN" sz="1600" dirty="0"/>
              <a:t> of the patients who had HbA1C result more than the normal value were readmitted.</a:t>
            </a:r>
          </a:p>
          <a:p>
            <a:pPr marL="285750" indent="-285750">
              <a:buFont typeface="Arial" panose="020B0604020202020204" pitchFamily="34" charset="0"/>
              <a:buChar char="•"/>
            </a:pPr>
            <a:r>
              <a:rPr lang="en-IN" sz="1600" b="1" dirty="0"/>
              <a:t>27.8%</a:t>
            </a:r>
            <a:r>
              <a:rPr lang="en-IN" sz="1600" dirty="0"/>
              <a:t> of patients who had normal HbA1C value were readmitted.</a:t>
            </a:r>
          </a:p>
        </p:txBody>
      </p:sp>
      <p:sp>
        <p:nvSpPr>
          <p:cNvPr id="5" name="TextBox 4">
            <a:extLst>
              <a:ext uri="{FF2B5EF4-FFF2-40B4-BE49-F238E27FC236}">
                <a16:creationId xmlns:a16="http://schemas.microsoft.com/office/drawing/2014/main" id="{F6DB8F13-85E6-4B25-BD6B-2221D0657EF8}"/>
              </a:ext>
            </a:extLst>
          </p:cNvPr>
          <p:cNvSpPr txBox="1"/>
          <p:nvPr/>
        </p:nvSpPr>
        <p:spPr>
          <a:xfrm>
            <a:off x="1185092" y="4638874"/>
            <a:ext cx="6515516" cy="307777"/>
          </a:xfrm>
          <a:prstGeom prst="rect">
            <a:avLst/>
          </a:prstGeom>
          <a:noFill/>
        </p:spPr>
        <p:txBody>
          <a:bodyPr wrap="square" rtlCol="0">
            <a:spAutoFit/>
          </a:bodyPr>
          <a:lstStyle/>
          <a:p>
            <a:r>
              <a:rPr lang="en-IN" dirty="0"/>
              <a:t>Accuracy for the models was calculated using metrics of y-test and y-predicted.</a:t>
            </a:r>
          </a:p>
        </p:txBody>
      </p:sp>
    </p:spTree>
    <p:extLst>
      <p:ext uri="{BB962C8B-B14F-4D97-AF65-F5344CB8AC3E}">
        <p14:creationId xmlns:p14="http://schemas.microsoft.com/office/powerpoint/2010/main" val="697295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2484D-5384-DC41-A02B-0074D92D8CFA}"/>
              </a:ext>
            </a:extLst>
          </p:cNvPr>
          <p:cNvSpPr>
            <a:spLocks noGrp="1"/>
          </p:cNvSpPr>
          <p:nvPr>
            <p:ph type="ctrTitle"/>
          </p:nvPr>
        </p:nvSpPr>
        <p:spPr>
          <a:xfrm>
            <a:off x="2852212" y="1524970"/>
            <a:ext cx="4955100" cy="1159800"/>
          </a:xfrm>
        </p:spPr>
        <p:txBody>
          <a:bodyPr/>
          <a:lstStyle/>
          <a:p>
            <a:r>
              <a:rPr lang="en-US" dirty="0"/>
              <a:t>Thank You</a:t>
            </a:r>
          </a:p>
        </p:txBody>
      </p:sp>
    </p:spTree>
    <p:extLst>
      <p:ext uri="{BB962C8B-B14F-4D97-AF65-F5344CB8AC3E}">
        <p14:creationId xmlns:p14="http://schemas.microsoft.com/office/powerpoint/2010/main" val="790125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6"/>
          <p:cNvSpPr txBox="1">
            <a:spLocks noGrp="1"/>
          </p:cNvSpPr>
          <p:nvPr>
            <p:ph type="body" idx="1"/>
          </p:nvPr>
        </p:nvSpPr>
        <p:spPr>
          <a:xfrm>
            <a:off x="2753950" y="839775"/>
            <a:ext cx="3636000" cy="3636300"/>
          </a:xfrm>
          <a:prstGeom prst="rect">
            <a:avLst/>
          </a:prstGeom>
        </p:spPr>
        <p:txBody>
          <a:bodyPr spcFirstLastPara="1" wrap="square" lIns="0" tIns="0" rIns="0" bIns="0" anchor="ctr" anchorCtr="0">
            <a:noAutofit/>
          </a:bodyPr>
          <a:lstStyle/>
          <a:p>
            <a:pPr marL="0" indent="0">
              <a:spcAft>
                <a:spcPts val="800"/>
              </a:spcAft>
              <a:buNone/>
            </a:pPr>
            <a:r>
              <a:rPr lang="en-GB" u="sng" dirty="0">
                <a:latin typeface="Franklin Gothic Medium" panose="020B0603020102020204" pitchFamily="34" charset="0"/>
              </a:rPr>
              <a:t>Problem Statement</a:t>
            </a:r>
            <a:endParaRPr lang="en-GB" sz="2400" u="sng" dirty="0">
              <a:latin typeface="Franklin Gothic Medium" panose="020B0603020102020204" pitchFamily="34" charset="0"/>
            </a:endParaRPr>
          </a:p>
          <a:p>
            <a:pPr marL="0" lvl="0" indent="0" algn="ctr" rtl="0">
              <a:spcBef>
                <a:spcPts val="0"/>
              </a:spcBef>
              <a:spcAft>
                <a:spcPts val="800"/>
              </a:spcAft>
              <a:buNone/>
            </a:pPr>
            <a:r>
              <a:rPr lang="en-IN" dirty="0"/>
              <a:t>Exploratory Data Analysis of HbA1c value at the time of admission and readmittance rate of patients</a:t>
            </a:r>
          </a:p>
        </p:txBody>
      </p:sp>
      <p:sp>
        <p:nvSpPr>
          <p:cNvPr id="234" name="Google Shape;234;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4"/>
          <p:cNvSpPr txBox="1">
            <a:spLocks noGrp="1"/>
          </p:cNvSpPr>
          <p:nvPr>
            <p:ph type="ctrTitle" idx="4294967295"/>
          </p:nvPr>
        </p:nvSpPr>
        <p:spPr>
          <a:xfrm>
            <a:off x="1222437" y="170428"/>
            <a:ext cx="6871189" cy="1326283"/>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sz="3600" dirty="0"/>
              <a:t>What is HbA1c value?</a:t>
            </a:r>
            <a:br>
              <a:rPr lang="en-IN" sz="3600" dirty="0"/>
            </a:br>
            <a:r>
              <a:rPr lang="en-IN" sz="3600" dirty="0"/>
              <a:t>Relationship with Diabetes</a:t>
            </a:r>
            <a:br>
              <a:rPr lang="en-IN" sz="3600" dirty="0"/>
            </a:br>
            <a:endParaRPr sz="1600" dirty="0"/>
          </a:p>
        </p:txBody>
      </p:sp>
      <p:sp>
        <p:nvSpPr>
          <p:cNvPr id="220" name="Google Shape;220;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4" name="TextBox 3">
            <a:extLst>
              <a:ext uri="{FF2B5EF4-FFF2-40B4-BE49-F238E27FC236}">
                <a16:creationId xmlns:a16="http://schemas.microsoft.com/office/drawing/2014/main" id="{3C570B79-1925-4089-AB03-050E180646D8}"/>
              </a:ext>
            </a:extLst>
          </p:cNvPr>
          <p:cNvSpPr txBox="1"/>
          <p:nvPr/>
        </p:nvSpPr>
        <p:spPr>
          <a:xfrm>
            <a:off x="590197" y="1458492"/>
            <a:ext cx="7890387" cy="1200329"/>
          </a:xfrm>
          <a:prstGeom prst="rect">
            <a:avLst/>
          </a:prstGeom>
          <a:noFill/>
        </p:spPr>
        <p:txBody>
          <a:bodyPr wrap="square" rtlCol="0">
            <a:spAutoFit/>
          </a:bodyPr>
          <a:lstStyle/>
          <a:p>
            <a:pPr marL="342900" indent="-342900" algn="just">
              <a:buFont typeface="Arial" panose="020B0604020202020204" pitchFamily="34" charset="0"/>
              <a:buChar char="•"/>
            </a:pPr>
            <a:r>
              <a:rPr lang="en-GB" sz="2400" dirty="0">
                <a:solidFill>
                  <a:schemeClr val="dk1"/>
                </a:solidFill>
                <a:latin typeface="Times New Roman" panose="02020603050405020304" pitchFamily="18" charset="0"/>
                <a:cs typeface="Times New Roman" panose="02020603050405020304" pitchFamily="18" charset="0"/>
                <a:sym typeface="Catamaran Thin"/>
              </a:rPr>
              <a:t>Haemoglobin A1c levels between 7 and 8 percent mean you have prediabetes and a higher chance of getting diabetes. Levels of 8 % or higher mean you have diabetes</a:t>
            </a:r>
            <a:r>
              <a:rPr lang="en-GB" sz="2000" dirty="0">
                <a:latin typeface="+mj-lt"/>
                <a:cs typeface="Times New Roman" panose="02020603050405020304" pitchFamily="18" charset="0"/>
              </a:rPr>
              <a:t>.</a:t>
            </a:r>
            <a:endParaRPr lang="en-IN" sz="2000" dirty="0">
              <a:latin typeface="+mj-lt"/>
              <a:cs typeface="Times New Roman" panose="02020603050405020304" pitchFamily="18" charset="0"/>
            </a:endParaRPr>
          </a:p>
        </p:txBody>
      </p:sp>
      <p:sp>
        <p:nvSpPr>
          <p:cNvPr id="5" name="Oval 4">
            <a:extLst>
              <a:ext uri="{FF2B5EF4-FFF2-40B4-BE49-F238E27FC236}">
                <a16:creationId xmlns:a16="http://schemas.microsoft.com/office/drawing/2014/main" id="{08E79977-878E-4420-939A-3B4E7FBA96E6}"/>
              </a:ext>
            </a:extLst>
          </p:cNvPr>
          <p:cNvSpPr/>
          <p:nvPr/>
        </p:nvSpPr>
        <p:spPr>
          <a:xfrm>
            <a:off x="3888047" y="3129348"/>
            <a:ext cx="1818644" cy="8253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           </a:t>
            </a:r>
          </a:p>
        </p:txBody>
      </p:sp>
      <p:sp>
        <p:nvSpPr>
          <p:cNvPr id="10" name="Oval 9">
            <a:extLst>
              <a:ext uri="{FF2B5EF4-FFF2-40B4-BE49-F238E27FC236}">
                <a16:creationId xmlns:a16="http://schemas.microsoft.com/office/drawing/2014/main" id="{34A6E613-13A0-4E6C-8D5B-28A1952F4CDD}"/>
              </a:ext>
            </a:extLst>
          </p:cNvPr>
          <p:cNvSpPr/>
          <p:nvPr/>
        </p:nvSpPr>
        <p:spPr>
          <a:xfrm>
            <a:off x="989768" y="3155415"/>
            <a:ext cx="1621352" cy="799323"/>
          </a:xfrm>
          <a:prstGeom prst="ellipse">
            <a:avLst/>
          </a:prstGeom>
          <a:solidFill>
            <a:srgbClr val="92D050"/>
          </a:solid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2CB774C9-937F-4017-9709-FA8ADEE62AE3}"/>
              </a:ext>
            </a:extLst>
          </p:cNvPr>
          <p:cNvSpPr/>
          <p:nvPr/>
        </p:nvSpPr>
        <p:spPr>
          <a:xfrm>
            <a:off x="6884069" y="3084843"/>
            <a:ext cx="1714241" cy="84821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pic>
        <p:nvPicPr>
          <p:cNvPr id="7" name="Graphic 6" descr="Transfer with solid fill">
            <a:extLst>
              <a:ext uri="{FF2B5EF4-FFF2-40B4-BE49-F238E27FC236}">
                <a16:creationId xmlns:a16="http://schemas.microsoft.com/office/drawing/2014/main" id="{EE570A6C-8ACE-45C7-8750-0896A86DB5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42158" y="3112624"/>
            <a:ext cx="914400" cy="914400"/>
          </a:xfrm>
          <a:prstGeom prst="rect">
            <a:avLst/>
          </a:prstGeom>
        </p:spPr>
      </p:pic>
      <p:pic>
        <p:nvPicPr>
          <p:cNvPr id="14" name="Graphic 13" descr="Transfer with solid fill">
            <a:extLst>
              <a:ext uri="{FF2B5EF4-FFF2-40B4-BE49-F238E27FC236}">
                <a16:creationId xmlns:a16="http://schemas.microsoft.com/office/drawing/2014/main" id="{B30C41DE-8BC0-4129-9FE2-05B2C9D95D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84432" y="3097876"/>
            <a:ext cx="914400" cy="914400"/>
          </a:xfrm>
          <a:prstGeom prst="rect">
            <a:avLst/>
          </a:prstGeom>
        </p:spPr>
      </p:pic>
      <p:sp>
        <p:nvSpPr>
          <p:cNvPr id="12" name="TextBox 11">
            <a:extLst>
              <a:ext uri="{FF2B5EF4-FFF2-40B4-BE49-F238E27FC236}">
                <a16:creationId xmlns:a16="http://schemas.microsoft.com/office/drawing/2014/main" id="{CF6D4686-E604-4ACE-9ED1-7CBA50FC3088}"/>
              </a:ext>
            </a:extLst>
          </p:cNvPr>
          <p:cNvSpPr txBox="1"/>
          <p:nvPr/>
        </p:nvSpPr>
        <p:spPr>
          <a:xfrm>
            <a:off x="3847862" y="3369963"/>
            <a:ext cx="1899134" cy="553998"/>
          </a:xfrm>
          <a:prstGeom prst="rect">
            <a:avLst/>
          </a:prstGeom>
          <a:noFill/>
        </p:spPr>
        <p:txBody>
          <a:bodyPr wrap="square" rtlCol="0">
            <a:spAutoFit/>
          </a:bodyPr>
          <a:lstStyle/>
          <a:p>
            <a:pPr algn="ctr"/>
            <a:r>
              <a:rPr lang="en-IN" sz="1600" b="1" dirty="0"/>
              <a:t>7&lt;Prediabetes&lt;8</a:t>
            </a:r>
          </a:p>
          <a:p>
            <a:pPr algn="ctr"/>
            <a:endParaRPr lang="en-IN" dirty="0"/>
          </a:p>
        </p:txBody>
      </p:sp>
      <p:sp>
        <p:nvSpPr>
          <p:cNvPr id="17" name="TextBox 16">
            <a:extLst>
              <a:ext uri="{FF2B5EF4-FFF2-40B4-BE49-F238E27FC236}">
                <a16:creationId xmlns:a16="http://schemas.microsoft.com/office/drawing/2014/main" id="{8CE83DFC-079E-4CEB-AB31-673B198BA549}"/>
              </a:ext>
            </a:extLst>
          </p:cNvPr>
          <p:cNvSpPr txBox="1"/>
          <p:nvPr/>
        </p:nvSpPr>
        <p:spPr>
          <a:xfrm>
            <a:off x="-931754" y="3369963"/>
            <a:ext cx="5762932" cy="584775"/>
          </a:xfrm>
          <a:prstGeom prst="rect">
            <a:avLst/>
          </a:prstGeom>
          <a:noFill/>
        </p:spPr>
        <p:txBody>
          <a:bodyPr wrap="square">
            <a:spAutoFit/>
          </a:bodyPr>
          <a:lstStyle/>
          <a:p>
            <a:pPr algn="ctr"/>
            <a:r>
              <a:rPr lang="en-IN" sz="1800" b="1" dirty="0"/>
              <a:t>Normal &lt; 7</a:t>
            </a:r>
          </a:p>
          <a:p>
            <a:pPr algn="ctr"/>
            <a:endParaRPr lang="en-IN" dirty="0"/>
          </a:p>
        </p:txBody>
      </p:sp>
      <p:sp>
        <p:nvSpPr>
          <p:cNvPr id="19" name="TextBox 18">
            <a:extLst>
              <a:ext uri="{FF2B5EF4-FFF2-40B4-BE49-F238E27FC236}">
                <a16:creationId xmlns:a16="http://schemas.microsoft.com/office/drawing/2014/main" id="{62F75639-63C1-4707-A5B1-F160CFAE13C0}"/>
              </a:ext>
            </a:extLst>
          </p:cNvPr>
          <p:cNvSpPr txBox="1"/>
          <p:nvPr/>
        </p:nvSpPr>
        <p:spPr>
          <a:xfrm>
            <a:off x="4840016" y="3354574"/>
            <a:ext cx="5814550" cy="584775"/>
          </a:xfrm>
          <a:prstGeom prst="rect">
            <a:avLst/>
          </a:prstGeom>
          <a:noFill/>
        </p:spPr>
        <p:txBody>
          <a:bodyPr wrap="square">
            <a:spAutoFit/>
          </a:bodyPr>
          <a:lstStyle/>
          <a:p>
            <a:pPr algn="ctr"/>
            <a:r>
              <a:rPr lang="en-IN" sz="1800" b="1" dirty="0"/>
              <a:t>8 &lt; Diabetes</a:t>
            </a:r>
          </a:p>
          <a:p>
            <a:pPr algn="ctr"/>
            <a:endParaRPr lang="en-IN" dirty="0"/>
          </a:p>
        </p:txBody>
      </p:sp>
      <p:sp>
        <p:nvSpPr>
          <p:cNvPr id="16" name="TextBox 15">
            <a:extLst>
              <a:ext uri="{FF2B5EF4-FFF2-40B4-BE49-F238E27FC236}">
                <a16:creationId xmlns:a16="http://schemas.microsoft.com/office/drawing/2014/main" id="{18868EBD-A10A-418E-A178-EDE40AA9F8C9}"/>
              </a:ext>
            </a:extLst>
          </p:cNvPr>
          <p:cNvSpPr txBox="1"/>
          <p:nvPr/>
        </p:nvSpPr>
        <p:spPr>
          <a:xfrm>
            <a:off x="4074854" y="4191235"/>
            <a:ext cx="3263674" cy="307777"/>
          </a:xfrm>
          <a:prstGeom prst="rect">
            <a:avLst/>
          </a:prstGeom>
          <a:noFill/>
        </p:spPr>
        <p:txBody>
          <a:bodyPr wrap="square" rtlCol="0">
            <a:spAutoFit/>
          </a:bodyPr>
          <a:lstStyle/>
          <a:p>
            <a:r>
              <a:rPr lang="en-IN" b="1" dirty="0"/>
              <a:t>A1c Test Result </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xfrm>
            <a:off x="912450" y="725118"/>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4000" dirty="0"/>
              <a:t>About Dataset</a:t>
            </a:r>
            <a:endParaRPr sz="4000" dirty="0"/>
          </a:p>
        </p:txBody>
      </p:sp>
      <p:sp>
        <p:nvSpPr>
          <p:cNvPr id="240" name="Google Shape;240;p17"/>
          <p:cNvSpPr txBox="1">
            <a:spLocks noGrp="1"/>
          </p:cNvSpPr>
          <p:nvPr>
            <p:ph type="body" idx="1"/>
          </p:nvPr>
        </p:nvSpPr>
        <p:spPr>
          <a:xfrm>
            <a:off x="769575" y="1341624"/>
            <a:ext cx="7888650" cy="3573275"/>
          </a:xfrm>
          <a:prstGeom prst="rect">
            <a:avLst/>
          </a:prstGeom>
        </p:spPr>
        <p:txBody>
          <a:bodyPr spcFirstLastPara="1" wrap="square" lIns="0" tIns="0" rIns="0" bIns="0" anchor="t" anchorCtr="0">
            <a:noAutofit/>
          </a:bodyPr>
          <a:lstStyle/>
          <a:p>
            <a:pPr marL="457200" lvl="0" indent="-330200" algn="just" rtl="0">
              <a:spcBef>
                <a:spcPts val="0"/>
              </a:spcBef>
              <a:spcAft>
                <a:spcPts val="0"/>
              </a:spcAft>
              <a:buSzPts val="1600"/>
              <a:buChar char="⬢"/>
            </a:pPr>
            <a:r>
              <a:rPr lang="en-GB" sz="2200" dirty="0">
                <a:latin typeface="Times New Roman" panose="02020603050405020304" pitchFamily="18" charset="0"/>
                <a:cs typeface="Times New Roman" panose="02020603050405020304" pitchFamily="18" charset="0"/>
              </a:rPr>
              <a:t>Obtained from Heath Fact database (UCI ML Repository) that stores the clinical records of various hospitals in United States.</a:t>
            </a:r>
          </a:p>
          <a:p>
            <a:pPr marL="457200" lvl="0" indent="-330200" algn="just" rtl="0">
              <a:spcBef>
                <a:spcPts val="0"/>
              </a:spcBef>
              <a:spcAft>
                <a:spcPts val="0"/>
              </a:spcAft>
              <a:buSzPts val="1600"/>
              <a:buChar char="⬢"/>
            </a:pPr>
            <a:r>
              <a:rPr lang="en-GB" sz="2200" dirty="0">
                <a:latin typeface="Times New Roman" panose="02020603050405020304" pitchFamily="18" charset="0"/>
                <a:cs typeface="Times New Roman" panose="02020603050405020304" pitchFamily="18" charset="0"/>
              </a:rPr>
              <a:t>Initially, data had </a:t>
            </a:r>
            <a:r>
              <a:rPr lang="en-GB" sz="2200" b="1" dirty="0">
                <a:latin typeface="Times New Roman" panose="02020603050405020304" pitchFamily="18" charset="0"/>
                <a:cs typeface="Times New Roman" panose="02020603050405020304" pitchFamily="18" charset="0"/>
              </a:rPr>
              <a:t>101,766</a:t>
            </a:r>
            <a:r>
              <a:rPr lang="en-GB" sz="2200" dirty="0">
                <a:latin typeface="Times New Roman" panose="02020603050405020304" pitchFamily="18" charset="0"/>
                <a:cs typeface="Times New Roman" panose="02020603050405020304" pitchFamily="18" charset="0"/>
              </a:rPr>
              <a:t> encounters with </a:t>
            </a:r>
            <a:r>
              <a:rPr lang="en-GB" sz="2200" b="1" dirty="0">
                <a:latin typeface="Times New Roman" panose="02020603050405020304" pitchFamily="18" charset="0"/>
                <a:cs typeface="Times New Roman" panose="02020603050405020304" pitchFamily="18" charset="0"/>
              </a:rPr>
              <a:t>55 </a:t>
            </a:r>
            <a:r>
              <a:rPr lang="en-GB" sz="2200" dirty="0">
                <a:latin typeface="Times New Roman" panose="02020603050405020304" pitchFamily="18" charset="0"/>
                <a:cs typeface="Times New Roman" panose="02020603050405020304" pitchFamily="18" charset="0"/>
              </a:rPr>
              <a:t>features.</a:t>
            </a:r>
          </a:p>
          <a:p>
            <a:pPr marL="457200" lvl="0" indent="-330200" algn="just" rtl="0">
              <a:spcBef>
                <a:spcPts val="0"/>
              </a:spcBef>
              <a:spcAft>
                <a:spcPts val="0"/>
              </a:spcAft>
              <a:buSzPts val="1600"/>
              <a:buChar char="⬢"/>
            </a:pPr>
            <a:r>
              <a:rPr lang="en-GB" sz="2200" dirty="0">
                <a:latin typeface="Times New Roman" panose="02020603050405020304" pitchFamily="18" charset="0"/>
                <a:cs typeface="Times New Roman" panose="02020603050405020304" pitchFamily="18" charset="0"/>
              </a:rPr>
              <a:t>Removed encounters where HbA1c value was not recorded at the time of admission.</a:t>
            </a:r>
          </a:p>
          <a:p>
            <a:pPr marL="457200" lvl="0" indent="-330200" algn="just" rtl="0">
              <a:spcBef>
                <a:spcPts val="0"/>
              </a:spcBef>
              <a:spcAft>
                <a:spcPts val="0"/>
              </a:spcAft>
              <a:buSzPts val="1600"/>
              <a:buChar char="⬢"/>
            </a:pPr>
            <a:r>
              <a:rPr lang="en-GB" sz="2200" dirty="0">
                <a:latin typeface="Times New Roman" panose="02020603050405020304" pitchFamily="18" charset="0"/>
                <a:cs typeface="Times New Roman" panose="02020603050405020304" pitchFamily="18" charset="0"/>
              </a:rPr>
              <a:t>Dropped irrelevant features like payer code, identification numbers, medical specialty of doctors at the time of admission, and other unbalanced features from the dataset</a:t>
            </a:r>
            <a:r>
              <a:rPr lang="en-GB" sz="2200" dirty="0"/>
              <a:t>.</a:t>
            </a:r>
            <a:endParaRPr sz="2200" dirty="0"/>
          </a:p>
        </p:txBody>
      </p:sp>
      <p:sp>
        <p:nvSpPr>
          <p:cNvPr id="241" name="Google Shape;241;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xfrm>
            <a:off x="788625" y="603464"/>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4000" dirty="0"/>
              <a:t>Exploratory Data Analysis</a:t>
            </a:r>
            <a:endParaRPr sz="4000" dirty="0"/>
          </a:p>
        </p:txBody>
      </p:sp>
      <p:sp>
        <p:nvSpPr>
          <p:cNvPr id="241" name="Google Shape;241;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7" name="Picture 6">
            <a:extLst>
              <a:ext uri="{FF2B5EF4-FFF2-40B4-BE49-F238E27FC236}">
                <a16:creationId xmlns:a16="http://schemas.microsoft.com/office/drawing/2014/main" id="{0CE95A5B-5D0C-4A5F-AEA1-CC7585A72844}"/>
              </a:ext>
            </a:extLst>
          </p:cNvPr>
          <p:cNvPicPr>
            <a:picLocks noChangeAspect="1"/>
          </p:cNvPicPr>
          <p:nvPr/>
        </p:nvPicPr>
        <p:blipFill>
          <a:blip r:embed="rId3"/>
          <a:stretch>
            <a:fillRect/>
          </a:stretch>
        </p:blipFill>
        <p:spPr>
          <a:xfrm>
            <a:off x="2582997" y="1265167"/>
            <a:ext cx="3978005" cy="28670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extBox 18">
            <a:extLst>
              <a:ext uri="{FF2B5EF4-FFF2-40B4-BE49-F238E27FC236}">
                <a16:creationId xmlns:a16="http://schemas.microsoft.com/office/drawing/2014/main" id="{8FE9BE6C-BEDD-4207-AEE6-717A2D7C4F4F}"/>
              </a:ext>
            </a:extLst>
          </p:cNvPr>
          <p:cNvSpPr txBox="1"/>
          <p:nvPr/>
        </p:nvSpPr>
        <p:spPr>
          <a:xfrm>
            <a:off x="577563" y="4376211"/>
            <a:ext cx="8290212" cy="523220"/>
          </a:xfrm>
          <a:prstGeom prst="rect">
            <a:avLst/>
          </a:prstGeom>
          <a:noFill/>
        </p:spPr>
        <p:txBody>
          <a:bodyPr wrap="square">
            <a:spAutoFit/>
          </a:bodyPr>
          <a:lstStyle/>
          <a:p>
            <a:r>
              <a:rPr lang="en-IN" dirty="0"/>
              <a:t>The readmission feature consisted of records with values </a:t>
            </a:r>
            <a:r>
              <a:rPr lang="en-IN" b="1" dirty="0"/>
              <a:t>&lt;30, &gt;30</a:t>
            </a:r>
            <a:r>
              <a:rPr lang="en-IN" dirty="0"/>
              <a:t>, and </a:t>
            </a:r>
            <a:r>
              <a:rPr lang="en-IN" b="1" dirty="0"/>
              <a:t>NO</a:t>
            </a:r>
            <a:r>
              <a:rPr lang="en-IN" dirty="0"/>
              <a:t>. We categorized &lt;30 and &gt;30 values as ‘</a:t>
            </a:r>
            <a:r>
              <a:rPr lang="en-IN" b="1" dirty="0"/>
              <a:t>YES’</a:t>
            </a:r>
            <a:r>
              <a:rPr lang="en-IN" dirty="0"/>
              <a:t> since the readmission rate is our end goal.</a:t>
            </a:r>
          </a:p>
        </p:txBody>
      </p:sp>
    </p:spTree>
    <p:extLst>
      <p:ext uri="{BB962C8B-B14F-4D97-AF65-F5344CB8AC3E}">
        <p14:creationId xmlns:p14="http://schemas.microsoft.com/office/powerpoint/2010/main" val="6544764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xfrm>
            <a:off x="788625" y="603464"/>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4000" dirty="0"/>
              <a:t>Exploratory Data Analysis</a:t>
            </a:r>
            <a:endParaRPr sz="4000" dirty="0"/>
          </a:p>
        </p:txBody>
      </p:sp>
      <p:sp>
        <p:nvSpPr>
          <p:cNvPr id="241" name="Google Shape;241;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9" name="Picture 8">
            <a:extLst>
              <a:ext uri="{FF2B5EF4-FFF2-40B4-BE49-F238E27FC236}">
                <a16:creationId xmlns:a16="http://schemas.microsoft.com/office/drawing/2014/main" id="{B94E148D-2C49-4300-808C-B470CE0EB7DF}"/>
              </a:ext>
            </a:extLst>
          </p:cNvPr>
          <p:cNvPicPr>
            <a:picLocks noChangeAspect="1"/>
          </p:cNvPicPr>
          <p:nvPr/>
        </p:nvPicPr>
        <p:blipFill>
          <a:blip r:embed="rId3"/>
          <a:stretch>
            <a:fillRect/>
          </a:stretch>
        </p:blipFill>
        <p:spPr>
          <a:xfrm>
            <a:off x="535924" y="1208379"/>
            <a:ext cx="4240388" cy="29448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713EBEBB-47AE-413B-BDE9-33800B5E73CC}"/>
              </a:ext>
            </a:extLst>
          </p:cNvPr>
          <p:cNvPicPr>
            <a:picLocks noChangeAspect="1"/>
          </p:cNvPicPr>
          <p:nvPr/>
        </p:nvPicPr>
        <p:blipFill rotWithShape="1">
          <a:blip r:embed="rId4"/>
          <a:srcRect l="1965" t="2406" r="3271" b="7875"/>
          <a:stretch/>
        </p:blipFill>
        <p:spPr>
          <a:xfrm>
            <a:off x="5036466" y="1208379"/>
            <a:ext cx="3933825" cy="29566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5D81777F-094A-4859-9510-2774484F4C51}"/>
              </a:ext>
            </a:extLst>
          </p:cNvPr>
          <p:cNvSpPr txBox="1"/>
          <p:nvPr/>
        </p:nvSpPr>
        <p:spPr>
          <a:xfrm>
            <a:off x="698638" y="4361876"/>
            <a:ext cx="8155349" cy="584775"/>
          </a:xfrm>
          <a:prstGeom prst="rect">
            <a:avLst/>
          </a:prstGeom>
          <a:noFill/>
        </p:spPr>
        <p:txBody>
          <a:bodyPr wrap="square" rtlCol="0">
            <a:spAutoFit/>
          </a:bodyPr>
          <a:lstStyle/>
          <a:p>
            <a:r>
              <a:rPr lang="en-IN" sz="1600" dirty="0"/>
              <a:t>Above graph shows the plotting of A1c test values with respect to gender and other graph with number of inpatients ,outpatients and emergency.</a:t>
            </a:r>
          </a:p>
        </p:txBody>
      </p:sp>
    </p:spTree>
    <p:extLst>
      <p:ext uri="{BB962C8B-B14F-4D97-AF65-F5344CB8AC3E}">
        <p14:creationId xmlns:p14="http://schemas.microsoft.com/office/powerpoint/2010/main" val="343210562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xfrm>
            <a:off x="779100" y="393914"/>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4000" dirty="0"/>
              <a:t>Exploratory Data Analysis</a:t>
            </a:r>
            <a:endParaRPr sz="4000" dirty="0"/>
          </a:p>
        </p:txBody>
      </p:sp>
      <p:sp>
        <p:nvSpPr>
          <p:cNvPr id="241" name="Google Shape;241;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8" name="Picture 7">
            <a:extLst>
              <a:ext uri="{FF2B5EF4-FFF2-40B4-BE49-F238E27FC236}">
                <a16:creationId xmlns:a16="http://schemas.microsoft.com/office/drawing/2014/main" id="{08D46E1C-7554-48FF-8290-1B66A42A453B}"/>
              </a:ext>
            </a:extLst>
          </p:cNvPr>
          <p:cNvPicPr>
            <a:picLocks noChangeAspect="1"/>
          </p:cNvPicPr>
          <p:nvPr/>
        </p:nvPicPr>
        <p:blipFill rotWithShape="1">
          <a:blip r:embed="rId3"/>
          <a:srcRect l="3068" r="7158" b="1497"/>
          <a:stretch/>
        </p:blipFill>
        <p:spPr>
          <a:xfrm>
            <a:off x="2726531" y="887362"/>
            <a:ext cx="3690938" cy="27527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0E489991-71B4-479E-A9A1-883B8991F61C}"/>
              </a:ext>
            </a:extLst>
          </p:cNvPr>
          <p:cNvSpPr txBox="1"/>
          <p:nvPr/>
        </p:nvSpPr>
        <p:spPr>
          <a:xfrm>
            <a:off x="-1" y="3737297"/>
            <a:ext cx="8905875" cy="1406154"/>
          </a:xfrm>
          <a:prstGeom prst="rect">
            <a:avLst/>
          </a:prstGeom>
          <a:noFill/>
        </p:spPr>
        <p:txBody>
          <a:bodyPr wrap="square" rtlCol="0">
            <a:spAutoFit/>
          </a:bodyPr>
          <a:lstStyle/>
          <a:p>
            <a:pPr marL="457200" indent="-330200" algn="just">
              <a:lnSpc>
                <a:spcPct val="115000"/>
              </a:lnSpc>
              <a:buClr>
                <a:schemeClr val="accent5"/>
              </a:buClr>
              <a:buSzPts val="1600"/>
              <a:buFont typeface="Catamaran Thin"/>
              <a:buChar char="⬢"/>
            </a:pPr>
            <a:r>
              <a:rPr lang="en-GB" sz="1800" dirty="0">
                <a:solidFill>
                  <a:schemeClr val="dk1"/>
                </a:solidFill>
                <a:latin typeface="Times New Roman" panose="02020603050405020304" pitchFamily="18" charset="0"/>
                <a:cs typeface="Times New Roman" panose="02020603050405020304" pitchFamily="18" charset="0"/>
                <a:sym typeface="Catamaran Thin"/>
              </a:rPr>
              <a:t>The change in the medication is taken place based on the result of the HbA1C test result and its frequency of retaking the test. The change in medication indicates the change can be increase or reduction in the medication as well as change in the generic name of the dosage</a:t>
            </a:r>
            <a:r>
              <a:rPr lang="en-GB" sz="2200" dirty="0">
                <a:solidFill>
                  <a:schemeClr val="dk1"/>
                </a:solidFill>
                <a:latin typeface="Times New Roman" panose="02020603050405020304" pitchFamily="18" charset="0"/>
                <a:cs typeface="Times New Roman" panose="02020603050405020304" pitchFamily="18" charset="0"/>
                <a:sym typeface="Catamaran Thin"/>
              </a:rPr>
              <a:t>. </a:t>
            </a:r>
            <a:endParaRPr lang="en-IN" sz="2200" dirty="0">
              <a:solidFill>
                <a:schemeClr val="dk1"/>
              </a:solidFill>
              <a:latin typeface="Times New Roman" panose="02020603050405020304" pitchFamily="18" charset="0"/>
              <a:cs typeface="Times New Roman" panose="02020603050405020304" pitchFamily="18" charset="0"/>
              <a:sym typeface="Catamaran Thin"/>
            </a:endParaRPr>
          </a:p>
        </p:txBody>
      </p:sp>
    </p:spTree>
    <p:extLst>
      <p:ext uri="{BB962C8B-B14F-4D97-AF65-F5344CB8AC3E}">
        <p14:creationId xmlns:p14="http://schemas.microsoft.com/office/powerpoint/2010/main" val="24508813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1B6BA-7F6B-412E-824C-D1A0361C326D}"/>
              </a:ext>
            </a:extLst>
          </p:cNvPr>
          <p:cNvSpPr>
            <a:spLocks noGrp="1"/>
          </p:cNvSpPr>
          <p:nvPr>
            <p:ph type="title"/>
          </p:nvPr>
        </p:nvSpPr>
        <p:spPr>
          <a:xfrm>
            <a:off x="933958" y="519882"/>
            <a:ext cx="6010500" cy="396300"/>
          </a:xfrm>
        </p:spPr>
        <p:txBody>
          <a:bodyPr/>
          <a:lstStyle/>
          <a:p>
            <a:r>
              <a:rPr lang="en-IN" dirty="0"/>
              <a:t>Feature Selection </a:t>
            </a:r>
          </a:p>
        </p:txBody>
      </p:sp>
      <p:sp>
        <p:nvSpPr>
          <p:cNvPr id="3" name="Text Placeholder 2">
            <a:extLst>
              <a:ext uri="{FF2B5EF4-FFF2-40B4-BE49-F238E27FC236}">
                <a16:creationId xmlns:a16="http://schemas.microsoft.com/office/drawing/2014/main" id="{5D5D82EE-D30D-4F16-91BC-795CDE839B6D}"/>
              </a:ext>
            </a:extLst>
          </p:cNvPr>
          <p:cNvSpPr>
            <a:spLocks noGrp="1"/>
          </p:cNvSpPr>
          <p:nvPr>
            <p:ph type="body" idx="1"/>
          </p:nvPr>
        </p:nvSpPr>
        <p:spPr>
          <a:xfrm>
            <a:off x="485417" y="1129650"/>
            <a:ext cx="8364900" cy="2884200"/>
          </a:xfrm>
        </p:spPr>
        <p:txBody>
          <a:bodyPr/>
          <a:lstStyle/>
          <a:p>
            <a:pPr algn="just"/>
            <a:r>
              <a:rPr lang="en-IN" sz="2200" dirty="0">
                <a:latin typeface="Times New Roman" panose="02020603050405020304" pitchFamily="18" charset="0"/>
                <a:cs typeface="Times New Roman" panose="02020603050405020304" pitchFamily="18" charset="0"/>
              </a:rPr>
              <a:t>To select the relevant features to be fed to the model we apply random forest classifier and calculated feature importance.</a:t>
            </a:r>
          </a:p>
          <a:p>
            <a:pPr algn="just"/>
            <a:r>
              <a:rPr lang="en-IN" sz="2200" dirty="0">
                <a:latin typeface="Times New Roman" panose="02020603050405020304" pitchFamily="18" charset="0"/>
                <a:cs typeface="Times New Roman" panose="02020603050405020304" pitchFamily="18" charset="0"/>
              </a:rPr>
              <a:t>Elimination of features that had less importance compared to other features.</a:t>
            </a:r>
          </a:p>
        </p:txBody>
      </p:sp>
      <p:sp>
        <p:nvSpPr>
          <p:cNvPr id="4" name="Slide Number Placeholder 3">
            <a:extLst>
              <a:ext uri="{FF2B5EF4-FFF2-40B4-BE49-F238E27FC236}">
                <a16:creationId xmlns:a16="http://schemas.microsoft.com/office/drawing/2014/main" id="{018D41D8-7B6F-409F-8AB2-032117647F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12" name="Picture 11">
            <a:extLst>
              <a:ext uri="{FF2B5EF4-FFF2-40B4-BE49-F238E27FC236}">
                <a16:creationId xmlns:a16="http://schemas.microsoft.com/office/drawing/2014/main" id="{6C657CB8-19FF-4B46-9A12-6ADF85C1EBF1}"/>
              </a:ext>
            </a:extLst>
          </p:cNvPr>
          <p:cNvPicPr>
            <a:picLocks noChangeAspect="1"/>
          </p:cNvPicPr>
          <p:nvPr/>
        </p:nvPicPr>
        <p:blipFill>
          <a:blip r:embed="rId2"/>
          <a:stretch>
            <a:fillRect/>
          </a:stretch>
        </p:blipFill>
        <p:spPr>
          <a:xfrm>
            <a:off x="4844846" y="2972570"/>
            <a:ext cx="2930782" cy="11509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013574D6-021E-49D8-AB78-3F3377E272AC}"/>
              </a:ext>
            </a:extLst>
          </p:cNvPr>
          <p:cNvPicPr>
            <a:picLocks noChangeAspect="1"/>
          </p:cNvPicPr>
          <p:nvPr/>
        </p:nvPicPr>
        <p:blipFill>
          <a:blip r:embed="rId3"/>
          <a:stretch>
            <a:fillRect/>
          </a:stretch>
        </p:blipFill>
        <p:spPr>
          <a:xfrm>
            <a:off x="1511710" y="2965230"/>
            <a:ext cx="2868561" cy="11357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TextBox 14">
            <a:extLst>
              <a:ext uri="{FF2B5EF4-FFF2-40B4-BE49-F238E27FC236}">
                <a16:creationId xmlns:a16="http://schemas.microsoft.com/office/drawing/2014/main" id="{AB4B5C34-1F58-441D-B7B0-28076BAEBDAB}"/>
              </a:ext>
            </a:extLst>
          </p:cNvPr>
          <p:cNvSpPr txBox="1"/>
          <p:nvPr/>
        </p:nvSpPr>
        <p:spPr>
          <a:xfrm>
            <a:off x="2203040" y="4469729"/>
            <a:ext cx="4737920" cy="307777"/>
          </a:xfrm>
          <a:prstGeom prst="rect">
            <a:avLst/>
          </a:prstGeom>
          <a:noFill/>
        </p:spPr>
        <p:txBody>
          <a:bodyPr wrap="square" rtlCol="0">
            <a:spAutoFit/>
          </a:bodyPr>
          <a:lstStyle/>
          <a:p>
            <a:r>
              <a:rPr lang="en-IN" i="1" dirty="0"/>
              <a:t>Probability of the feature importance using random forest. </a:t>
            </a:r>
          </a:p>
        </p:txBody>
      </p:sp>
    </p:spTree>
    <p:extLst>
      <p:ext uri="{BB962C8B-B14F-4D97-AF65-F5344CB8AC3E}">
        <p14:creationId xmlns:p14="http://schemas.microsoft.com/office/powerpoint/2010/main" val="310889106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40F3D-500C-4EAB-A45C-0BB24D7966BC}"/>
              </a:ext>
            </a:extLst>
          </p:cNvPr>
          <p:cNvSpPr>
            <a:spLocks noGrp="1"/>
          </p:cNvSpPr>
          <p:nvPr>
            <p:ph type="title"/>
          </p:nvPr>
        </p:nvSpPr>
        <p:spPr>
          <a:xfrm>
            <a:off x="779100" y="836001"/>
            <a:ext cx="8136301" cy="393600"/>
          </a:xfrm>
        </p:spPr>
        <p:txBody>
          <a:bodyPr/>
          <a:lstStyle/>
          <a:p>
            <a:r>
              <a:rPr lang="en-IN" dirty="0"/>
              <a:t>Feature Transformations : One-Hot Encoding</a:t>
            </a:r>
          </a:p>
        </p:txBody>
      </p:sp>
      <p:sp>
        <p:nvSpPr>
          <p:cNvPr id="3" name="Text Placeholder 2">
            <a:extLst>
              <a:ext uri="{FF2B5EF4-FFF2-40B4-BE49-F238E27FC236}">
                <a16:creationId xmlns:a16="http://schemas.microsoft.com/office/drawing/2014/main" id="{A536EE6E-2111-4CD3-8EAC-50C3938CFEBB}"/>
              </a:ext>
            </a:extLst>
          </p:cNvPr>
          <p:cNvSpPr>
            <a:spLocks noGrp="1"/>
          </p:cNvSpPr>
          <p:nvPr>
            <p:ph type="body" idx="1"/>
          </p:nvPr>
        </p:nvSpPr>
        <p:spPr>
          <a:xfrm>
            <a:off x="727481" y="1510923"/>
            <a:ext cx="7919036" cy="3166691"/>
          </a:xfrm>
        </p:spPr>
        <p:txBody>
          <a:bodyPr/>
          <a:lstStyle/>
          <a:p>
            <a:pPr algn="just"/>
            <a:r>
              <a:rPr lang="en-GB" sz="2000" dirty="0">
                <a:latin typeface="Times New Roman" panose="02020603050405020304" pitchFamily="18" charset="0"/>
                <a:cs typeface="Times New Roman" panose="02020603050405020304" pitchFamily="18" charset="0"/>
              </a:rPr>
              <a:t>A machine can only understand the numbers. It cannot understand the text. We need to convert categorical columns to numerical columns so that a machine learning algorithm understands it. This process is called categorical encoding.</a:t>
            </a:r>
          </a:p>
          <a:p>
            <a:pPr algn="just"/>
            <a:r>
              <a:rPr lang="en-GB" sz="2000" dirty="0">
                <a:latin typeface="Times New Roman" panose="02020603050405020304" pitchFamily="18" charset="0"/>
                <a:cs typeface="Times New Roman" panose="02020603050405020304" pitchFamily="18" charset="0"/>
              </a:rPr>
              <a:t>One-Hot Encoding is a technique for treating categorical variables. It creates additional features based on the number of unique values in the categorical feature. </a:t>
            </a:r>
            <a:endParaRPr lang="en-IN" dirty="0"/>
          </a:p>
        </p:txBody>
      </p:sp>
      <p:sp>
        <p:nvSpPr>
          <p:cNvPr id="4" name="Slide Number Placeholder 3">
            <a:extLst>
              <a:ext uri="{FF2B5EF4-FFF2-40B4-BE49-F238E27FC236}">
                <a16:creationId xmlns:a16="http://schemas.microsoft.com/office/drawing/2014/main" id="{47DB44F8-D960-42EE-8CD6-AAEC296847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1664142721"/>
      </p:ext>
    </p:extLst>
  </p:cSld>
  <p:clrMapOvr>
    <a:masterClrMapping/>
  </p:clrMapOvr>
  <p:transition spd="med">
    <p:pull/>
  </p:transition>
</p:sld>
</file>

<file path=ppt/theme/theme1.xml><?xml version="1.0" encoding="utf-8"?>
<a:theme xmlns:a="http://schemas.openxmlformats.org/drawingml/2006/main" name="Dauphin template">
  <a:themeElements>
    <a:clrScheme name="Custom 347">
      <a:dk1>
        <a:srgbClr val="210635"/>
      </a:dk1>
      <a:lt1>
        <a:srgbClr val="FFFFFF"/>
      </a:lt1>
      <a:dk2>
        <a:srgbClr val="89828F"/>
      </a:dk2>
      <a:lt2>
        <a:srgbClr val="F4F3F8"/>
      </a:lt2>
      <a:accent1>
        <a:srgbClr val="725DCF"/>
      </a:accent1>
      <a:accent2>
        <a:srgbClr val="BD6DE0"/>
      </a:accent2>
      <a:accent3>
        <a:srgbClr val="F07249"/>
      </a:accent3>
      <a:accent4>
        <a:srgbClr val="FFB200"/>
      </a:accent4>
      <a:accent5>
        <a:srgbClr val="9D91EE"/>
      </a:accent5>
      <a:accent6>
        <a:srgbClr val="3691E0"/>
      </a:accent6>
      <a:hlink>
        <a:srgbClr val="6A5DC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TotalTime>
  <Words>702</Words>
  <Application>Microsoft Macintosh PowerPoint</Application>
  <PresentationFormat>On-screen Show (16:9)</PresentationFormat>
  <Paragraphs>98</Paragraphs>
  <Slides>16</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Times New Roman</vt:lpstr>
      <vt:lpstr>Catamaran</vt:lpstr>
      <vt:lpstr>Amasis MT Pro Black</vt:lpstr>
      <vt:lpstr>Franklin Gothic Medium</vt:lpstr>
      <vt:lpstr>Calibri</vt:lpstr>
      <vt:lpstr>Arial</vt:lpstr>
      <vt:lpstr>Wingdings</vt:lpstr>
      <vt:lpstr>Catamaran Thin</vt:lpstr>
      <vt:lpstr>Dauphin template</vt:lpstr>
      <vt:lpstr>ALY6140 CAPSTONE PROJECT-4</vt:lpstr>
      <vt:lpstr>PowerPoint Presentation</vt:lpstr>
      <vt:lpstr>What is HbA1c value? Relationship with Diabetes </vt:lpstr>
      <vt:lpstr>About Dataset</vt:lpstr>
      <vt:lpstr>Exploratory Data Analysis</vt:lpstr>
      <vt:lpstr>Exploratory Data Analysis</vt:lpstr>
      <vt:lpstr>Exploratory Data Analysis</vt:lpstr>
      <vt:lpstr>Feature Selection </vt:lpstr>
      <vt:lpstr>Feature Transformations : One-Hot Encoding</vt:lpstr>
      <vt:lpstr>PowerPoint Presentation</vt:lpstr>
      <vt:lpstr>Models Applied : Random Forest Classifier</vt:lpstr>
      <vt:lpstr>K Nearest Neighbour Classifier</vt:lpstr>
      <vt:lpstr>Logistic Regression</vt:lpstr>
      <vt:lpstr>Support Vector Machine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ALY6140 CAPSTONE PROJECT</dc:title>
  <dc:creator>Jessica Shah</dc:creator>
  <cp:lastModifiedBy>Harshit Gaur</cp:lastModifiedBy>
  <cp:revision>16</cp:revision>
  <dcterms:modified xsi:type="dcterms:W3CDTF">2021-10-30T01:24:25Z</dcterms:modified>
</cp:coreProperties>
</file>