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6/20/2024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6/20/2024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FinlatiCs</a:t>
            </a:r>
            <a:r>
              <a:rPr lang="en-US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HarshIT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KUMAR GAUTAM</a:t>
            </a: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IIT DELHI</a:t>
            </a:r>
          </a:p>
          <a:p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5579B2-3380-218F-B9F8-5C021820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3655146" cy="3448595"/>
          </a:xfrm>
        </p:spPr>
        <p:txBody>
          <a:bodyPr>
            <a:normAutofit/>
          </a:bodyPr>
          <a:lstStyle/>
          <a:p>
            <a:r>
              <a:rPr lang="en-IN" dirty="0"/>
              <a:t>Red dots : trained data</a:t>
            </a:r>
          </a:p>
          <a:p>
            <a:r>
              <a:rPr lang="en-IN" dirty="0"/>
              <a:t>Blue dots: predicted data</a:t>
            </a:r>
          </a:p>
          <a:p>
            <a:r>
              <a:rPr lang="en-IN" dirty="0"/>
              <a:t>We can compare this figure with the previous trained model figure from standardised values.</a:t>
            </a:r>
          </a:p>
          <a:p>
            <a:r>
              <a:rPr lang="en-IN" dirty="0"/>
              <a:t>It is more closer to the actual value than the previous model.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Q6. SHIFTING FROM STANDARDISATION to NORMALISATION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737BC0-791C-7BF0-677A-56D9E2B90C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9281" y="1628251"/>
            <a:ext cx="5128120" cy="3981974"/>
          </a:xfrm>
        </p:spPr>
      </p:pic>
    </p:spTree>
    <p:extLst>
      <p:ext uri="{BB962C8B-B14F-4D97-AF65-F5344CB8AC3E}">
        <p14:creationId xmlns:p14="http://schemas.microsoft.com/office/powerpoint/2010/main" val="185592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5579B2-3380-218F-B9F8-5C021820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3655146" cy="3448595"/>
          </a:xfrm>
        </p:spPr>
        <p:txBody>
          <a:bodyPr>
            <a:normAutofit/>
          </a:bodyPr>
          <a:lstStyle/>
          <a:p>
            <a:r>
              <a:rPr lang="en-IN" dirty="0"/>
              <a:t>Red dots : testing data</a:t>
            </a:r>
          </a:p>
          <a:p>
            <a:r>
              <a:rPr lang="en-IN" dirty="0"/>
              <a:t>Blue dots: predicted data</a:t>
            </a:r>
          </a:p>
          <a:p>
            <a:r>
              <a:rPr lang="en-IN" dirty="0"/>
              <a:t>We can compare this figure with the previous trained model figure from standardised values.</a:t>
            </a:r>
          </a:p>
          <a:p>
            <a:r>
              <a:rPr lang="en-IN" dirty="0"/>
              <a:t>It is more closer to the actual value than the previous model.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Q6. SHIFTING FROM STANDARDISATION to NORMALISATION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2BFEE2-F34D-D70D-D61B-127A20AF7C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5276" y="1817121"/>
            <a:ext cx="5307882" cy="4039520"/>
          </a:xfrm>
        </p:spPr>
      </p:pic>
    </p:spTree>
    <p:extLst>
      <p:ext uri="{BB962C8B-B14F-4D97-AF65-F5344CB8AC3E}">
        <p14:creationId xmlns:p14="http://schemas.microsoft.com/office/powerpoint/2010/main" val="402538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5579B2-3380-218F-B9F8-5C021820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3655146" cy="3448595"/>
          </a:xfrm>
        </p:spPr>
        <p:txBody>
          <a:bodyPr>
            <a:normAutofit/>
          </a:bodyPr>
          <a:lstStyle/>
          <a:p>
            <a:r>
              <a:rPr lang="en-IN" dirty="0"/>
              <a:t>Red dots : training data</a:t>
            </a:r>
          </a:p>
          <a:p>
            <a:r>
              <a:rPr lang="en-IN" dirty="0"/>
              <a:t>Blue dots: predicted data</a:t>
            </a:r>
          </a:p>
          <a:p>
            <a:r>
              <a:rPr lang="en-IN" dirty="0"/>
              <a:t>We can clearly see there is too much deviation between the training and predicted data.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Q7. USING ONLY RADIO , NEWSPAPER AS FEATURES TO TRAIN       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E0EDE0-161A-BD5F-BCB9-D8E79021BC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2910" y="1680579"/>
            <a:ext cx="5590521" cy="4317935"/>
          </a:xfrm>
        </p:spPr>
      </p:pic>
    </p:spTree>
    <p:extLst>
      <p:ext uri="{BB962C8B-B14F-4D97-AF65-F5344CB8AC3E}">
        <p14:creationId xmlns:p14="http://schemas.microsoft.com/office/powerpoint/2010/main" val="97028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5579B2-3380-218F-B9F8-5C021820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3655146" cy="344859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Red dots : testing data</a:t>
            </a:r>
          </a:p>
          <a:p>
            <a:r>
              <a:rPr lang="en-IN" dirty="0"/>
              <a:t>Blue dots: predicted data</a:t>
            </a:r>
          </a:p>
          <a:p>
            <a:r>
              <a:rPr lang="en-IN" dirty="0"/>
              <a:t>We can clearly see there is too much deviation between the training and predicted data.</a:t>
            </a:r>
          </a:p>
          <a:p>
            <a:r>
              <a:rPr lang="en-IN" dirty="0"/>
              <a:t>MSE Loss : 19.07</a:t>
            </a:r>
          </a:p>
          <a:p>
            <a:r>
              <a:rPr lang="en-IN" dirty="0"/>
              <a:t>We can see there are too much losses too.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Q7. USING ONLY RADIO , NEWSPAPER AS FEATURES TO TRAIN       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6F6E0D-A278-DAC6-BB26-51CF24C272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2653" y="1691532"/>
            <a:ext cx="5464518" cy="4101573"/>
          </a:xfrm>
        </p:spPr>
      </p:pic>
    </p:spTree>
    <p:extLst>
      <p:ext uri="{BB962C8B-B14F-4D97-AF65-F5344CB8AC3E}">
        <p14:creationId xmlns:p14="http://schemas.microsoft.com/office/powerpoint/2010/main" val="257970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5E391A-0D27-4871-5409-0B9499D95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95875" y="1762505"/>
            <a:ext cx="5807075" cy="360762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000" b="1" dirty="0"/>
              <a:t>Goal : </a:t>
            </a:r>
            <a:r>
              <a:rPr lang="en-US" sz="2000" dirty="0"/>
              <a:t>The goal of the given case study is to predict how many different types of posts are present in the data set by using K-Means Clustering algorithm.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CASe-STUDY-2 : Facebook Live Sellers Dataset</a:t>
            </a:r>
            <a:br>
              <a:rPr lang="en-US" dirty="0"/>
            </a:br>
            <a:br>
              <a:rPr lang="en-IN" b="0" i="0" dirty="0">
                <a:solidFill>
                  <a:srgbClr val="373535"/>
                </a:solidFill>
                <a:effectLst/>
                <a:highlight>
                  <a:srgbClr val="C6EDC3"/>
                </a:highlight>
                <a:latin typeface="Roboto" panose="02000000000000000000" pitchFamily="2" charset="0"/>
              </a:rPr>
            </a:b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0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5579B2-3380-218F-B9F8-5C021820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3655146" cy="344859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see correlation index between </a:t>
            </a:r>
            <a:r>
              <a:rPr lang="en-IN" dirty="0" err="1"/>
              <a:t>num_comments</a:t>
            </a:r>
            <a:r>
              <a:rPr lang="en-IN" dirty="0"/>
              <a:t> and </a:t>
            </a:r>
            <a:r>
              <a:rPr lang="en-IN" dirty="0" err="1"/>
              <a:t>num_shares</a:t>
            </a:r>
            <a:r>
              <a:rPr lang="en-IN" dirty="0"/>
              <a:t> is 0.64 . Therefore they are somewhat positively </a:t>
            </a:r>
            <a:r>
              <a:rPr lang="en-IN"/>
              <a:t>dependent on </a:t>
            </a:r>
            <a:r>
              <a:rPr lang="en-IN" dirty="0"/>
              <a:t>each other.</a:t>
            </a:r>
          </a:p>
          <a:p>
            <a:r>
              <a:rPr lang="en-IN" dirty="0"/>
              <a:t>An index of 0.15 and 0.25 between </a:t>
            </a:r>
            <a:r>
              <a:rPr lang="en-IN" dirty="0" err="1"/>
              <a:t>num_reactions</a:t>
            </a:r>
            <a:r>
              <a:rPr lang="en-IN" dirty="0"/>
              <a:t> and </a:t>
            </a:r>
            <a:r>
              <a:rPr lang="en-IN" dirty="0" err="1"/>
              <a:t>num_shares</a:t>
            </a:r>
            <a:r>
              <a:rPr lang="en-IN" dirty="0"/>
              <a:t> , </a:t>
            </a:r>
            <a:r>
              <a:rPr lang="en-IN" dirty="0" err="1"/>
              <a:t>num_comments</a:t>
            </a:r>
            <a:r>
              <a:rPr lang="en-IN" dirty="0"/>
              <a:t> depicts a very slight dependence or no dependence .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Q1. </a:t>
            </a:r>
            <a:r>
              <a:rPr lang="en-US" sz="2000" dirty="0" err="1"/>
              <a:t>CoRRELATION</a:t>
            </a:r>
            <a:r>
              <a:rPr lang="en-US" sz="2000" dirty="0"/>
              <a:t>  BETWEEN  NUM_REACTIONS  ,  NUM_COMMENTS and        NUM_SHARES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7C453F-751E-9972-DAC2-AFA621CE83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3659" y="1719462"/>
            <a:ext cx="4962396" cy="3890763"/>
          </a:xfrm>
        </p:spPr>
      </p:pic>
    </p:spTree>
    <p:extLst>
      <p:ext uri="{BB962C8B-B14F-4D97-AF65-F5344CB8AC3E}">
        <p14:creationId xmlns:p14="http://schemas.microsoft.com/office/powerpoint/2010/main" val="63224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5579B2-3380-218F-B9F8-5C021820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3655146" cy="3448595"/>
          </a:xfrm>
        </p:spPr>
        <p:txBody>
          <a:bodyPr>
            <a:normAutofit fontScale="92500"/>
          </a:bodyPr>
          <a:lstStyle/>
          <a:p>
            <a:r>
              <a:rPr lang="en-IN" dirty="0"/>
              <a:t>We have plotted this to help us know the dependence of columns on each other as it will help us choosing columns to plot for checking the results.</a:t>
            </a:r>
          </a:p>
          <a:p>
            <a:r>
              <a:rPr lang="en-IN" dirty="0"/>
              <a:t>We can use </a:t>
            </a:r>
            <a:r>
              <a:rPr lang="en-IN" dirty="0" err="1"/>
              <a:t>num_comments</a:t>
            </a:r>
            <a:r>
              <a:rPr lang="en-IN" dirty="0"/>
              <a:t> and </a:t>
            </a:r>
            <a:r>
              <a:rPr lang="en-IN" dirty="0" err="1"/>
              <a:t>num_reactions</a:t>
            </a:r>
            <a:r>
              <a:rPr lang="en-IN" dirty="0"/>
              <a:t> as correlation index between them is 0.15 i.e. they are quite unrelated.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Q2. </a:t>
            </a:r>
            <a:r>
              <a:rPr lang="en-US" sz="2000" dirty="0" err="1"/>
              <a:t>CoRRELATION</a:t>
            </a:r>
            <a:r>
              <a:rPr lang="en-US" sz="2000" dirty="0"/>
              <a:t>  BETWEEN  ALL THE COLUMNS OF DATA 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9FFB8C-6B63-3568-973C-41E5732030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9204" y="1703672"/>
            <a:ext cx="4650658" cy="3906553"/>
          </a:xfrm>
        </p:spPr>
      </p:pic>
    </p:spTree>
    <p:extLst>
      <p:ext uri="{BB962C8B-B14F-4D97-AF65-F5344CB8AC3E}">
        <p14:creationId xmlns:p14="http://schemas.microsoft.com/office/powerpoint/2010/main" val="111597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5579B2-3380-218F-B9F8-5C021820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3655146" cy="3448595"/>
          </a:xfrm>
        </p:spPr>
        <p:txBody>
          <a:bodyPr>
            <a:normAutofit/>
          </a:bodyPr>
          <a:lstStyle/>
          <a:p>
            <a:r>
              <a:rPr lang="en-IN" dirty="0"/>
              <a:t>Here is the plot of WCSS v/s Number of Clusters .</a:t>
            </a:r>
          </a:p>
          <a:p>
            <a:r>
              <a:rPr lang="en-IN" dirty="0"/>
              <a:t>We can clearly observe a kink at 3</a:t>
            </a:r>
            <a:r>
              <a:rPr lang="en-IN" baseline="30000" dirty="0"/>
              <a:t>rd</a:t>
            </a:r>
            <a:r>
              <a:rPr lang="en-IN" dirty="0"/>
              <a:t> cluster forming an elbow.</a:t>
            </a:r>
          </a:p>
          <a:p>
            <a:r>
              <a:rPr lang="en-IN" dirty="0"/>
              <a:t>Therefore required number of clusters is 3.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Q4. CALCULATING THE NUMBER OF CLUSTERS (USING ELBOW METHOD)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D31DAD1-4D2D-0BBC-5578-E4F91331A9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7925" y="2319287"/>
            <a:ext cx="4646613" cy="3140176"/>
          </a:xfrm>
        </p:spPr>
      </p:pic>
    </p:spTree>
    <p:extLst>
      <p:ext uri="{BB962C8B-B14F-4D97-AF65-F5344CB8AC3E}">
        <p14:creationId xmlns:p14="http://schemas.microsoft.com/office/powerpoint/2010/main" val="2135990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5579B2-3380-218F-B9F8-5C021820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6648" y="1511167"/>
            <a:ext cx="4581626" cy="4542314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Here we have plotted </a:t>
            </a:r>
            <a:r>
              <a:rPr lang="en-IN" dirty="0" err="1"/>
              <a:t>num_reactions</a:t>
            </a:r>
            <a:r>
              <a:rPr lang="en-IN" dirty="0"/>
              <a:t> v/s </a:t>
            </a:r>
            <a:r>
              <a:rPr lang="en-IN" dirty="0" err="1"/>
              <a:t>num_comments</a:t>
            </a:r>
            <a:r>
              <a:rPr lang="en-IN" dirty="0"/>
              <a:t> representing the three cluster formation.</a:t>
            </a:r>
          </a:p>
          <a:p>
            <a:r>
              <a:rPr lang="en-IN" dirty="0"/>
              <a:t>Cluster-1(RED) represents posts having less-reactions and less-comments(basically the unpopular ones).</a:t>
            </a:r>
          </a:p>
          <a:p>
            <a:r>
              <a:rPr lang="en-IN" dirty="0"/>
              <a:t>Cluster-2(BLUE) represents posts having very less comments but large number of reactions (posts not involving verbal interactions e.g. posting personal pictures).</a:t>
            </a:r>
          </a:p>
          <a:p>
            <a:r>
              <a:rPr lang="en-IN" dirty="0"/>
              <a:t>Cluster-3(GREEN) represents posts having proportionate amount of number of reactions and comments (basically the popular ones).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GRAPH REPRESENTING 3 CLUSTER FORMATION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61F6FF-20C6-2B0E-F98C-27073F53C4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78821" y="1761423"/>
            <a:ext cx="5573112" cy="4086022"/>
          </a:xfrm>
        </p:spPr>
      </p:pic>
    </p:spTree>
    <p:extLst>
      <p:ext uri="{BB962C8B-B14F-4D97-AF65-F5344CB8AC3E}">
        <p14:creationId xmlns:p14="http://schemas.microsoft.com/office/powerpoint/2010/main" val="339380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5579B2-3380-218F-B9F8-5C021820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6648" y="1511167"/>
            <a:ext cx="4581626" cy="4542314"/>
          </a:xfrm>
        </p:spPr>
        <p:txBody>
          <a:bodyPr>
            <a:normAutofit/>
          </a:bodyPr>
          <a:lstStyle/>
          <a:p>
            <a:r>
              <a:rPr lang="en-IN" dirty="0"/>
              <a:t>We can clearly observe that number of different types of posts i.e. number of posts in different clusters are:</a:t>
            </a:r>
          </a:p>
          <a:p>
            <a:r>
              <a:rPr lang="en-IN" dirty="0"/>
              <a:t>Cluster-1 : 6362 (unpopular posts)</a:t>
            </a:r>
          </a:p>
          <a:p>
            <a:r>
              <a:rPr lang="en-IN" dirty="0"/>
              <a:t>Cluster-2 : 368 (reaction posts)</a:t>
            </a:r>
          </a:p>
          <a:p>
            <a:r>
              <a:rPr lang="en-IN" dirty="0"/>
              <a:t>Cluster-3 : 320 (Popular posts)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Q5.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of different types of posts in the dataset</a:t>
            </a:r>
            <a:r>
              <a:rPr lang="en-US" sz="2400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300920-EE8A-4CCA-D738-66F956EF49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963554"/>
            <a:ext cx="5612501" cy="2498900"/>
          </a:xfrm>
        </p:spPr>
      </p:pic>
    </p:spTree>
    <p:extLst>
      <p:ext uri="{BB962C8B-B14F-4D97-AF65-F5344CB8AC3E}">
        <p14:creationId xmlns:p14="http://schemas.microsoft.com/office/powerpoint/2010/main" val="196102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7939D5-723A-2236-36D4-87D5068C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000" b="1" dirty="0"/>
              <a:t>Goal : </a:t>
            </a:r>
            <a:r>
              <a:rPr lang="en-US" sz="2000" dirty="0"/>
              <a:t>The goal of the given case study is to predict the Sales from the given data i.e.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about the advertising expenditures of a company on various platforms (TV, Radio, newspapers).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CASe-STUDY-1 : Sales Prediction Dataset</a:t>
            </a:r>
            <a:br>
              <a:rPr lang="en-US" dirty="0"/>
            </a:br>
            <a:br>
              <a:rPr lang="en-IN" b="0" i="0" dirty="0">
                <a:solidFill>
                  <a:srgbClr val="373535"/>
                </a:solidFill>
                <a:effectLst/>
                <a:highlight>
                  <a:srgbClr val="C6EDC3"/>
                </a:highlight>
                <a:latin typeface="Roboto" panose="02000000000000000000" pitchFamily="2" charset="0"/>
              </a:rPr>
            </a:b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C6947-875A-E78D-01BF-5C8A3C0F1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764" y="1926969"/>
            <a:ext cx="5361723" cy="27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5579B2-3380-218F-B9F8-5C021820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6648" y="1511167"/>
            <a:ext cx="4581626" cy="4542314"/>
          </a:xfrm>
        </p:spPr>
        <p:txBody>
          <a:bodyPr>
            <a:normAutofit/>
          </a:bodyPr>
          <a:lstStyle/>
          <a:p>
            <a:r>
              <a:rPr lang="en-IN" dirty="0"/>
              <a:t>We can clearly observe different averages of different types of posts :</a:t>
            </a:r>
          </a:p>
          <a:p>
            <a:r>
              <a:rPr lang="en-IN" dirty="0"/>
              <a:t>Type-1 :  </a:t>
            </a:r>
            <a:r>
              <a:rPr lang="en-IN" dirty="0" err="1"/>
              <a:t>num_reactions</a:t>
            </a:r>
            <a:r>
              <a:rPr lang="en-IN" dirty="0"/>
              <a:t> = 112.96    	   </a:t>
            </a:r>
            <a:r>
              <a:rPr lang="en-IN" sz="2000" dirty="0" err="1"/>
              <a:t>num_comments</a:t>
            </a:r>
            <a:r>
              <a:rPr lang="en-IN" sz="2000" dirty="0"/>
              <a:t> = 93.42   	   </a:t>
            </a:r>
            <a:r>
              <a:rPr lang="en-IN" dirty="0" err="1"/>
              <a:t>n</a:t>
            </a:r>
            <a:r>
              <a:rPr lang="en-IN" sz="2000" dirty="0" err="1"/>
              <a:t>um_shares</a:t>
            </a:r>
            <a:r>
              <a:rPr lang="en-IN" sz="2000" dirty="0"/>
              <a:t> = 19.75</a:t>
            </a:r>
          </a:p>
          <a:p>
            <a:r>
              <a:rPr lang="en-IN" dirty="0"/>
              <a:t>Type-2 :  </a:t>
            </a:r>
            <a:r>
              <a:rPr lang="en-IN" dirty="0" err="1"/>
              <a:t>num_reactions</a:t>
            </a:r>
            <a:r>
              <a:rPr lang="en-IN" dirty="0"/>
              <a:t> = 1832.58    	   </a:t>
            </a:r>
            <a:r>
              <a:rPr lang="en-IN" sz="2000" dirty="0" err="1"/>
              <a:t>num_comments</a:t>
            </a:r>
            <a:r>
              <a:rPr lang="en-IN" sz="2000" dirty="0"/>
              <a:t> = 61.78  	   </a:t>
            </a:r>
            <a:r>
              <a:rPr lang="en-IN" dirty="0" err="1"/>
              <a:t>n</a:t>
            </a:r>
            <a:r>
              <a:rPr lang="en-IN" sz="2000" dirty="0" err="1"/>
              <a:t>um_shares</a:t>
            </a:r>
            <a:r>
              <a:rPr lang="en-IN" sz="2000" dirty="0"/>
              <a:t> = 11.75</a:t>
            </a:r>
            <a:endParaRPr lang="en-IN" dirty="0"/>
          </a:p>
          <a:p>
            <a:r>
              <a:rPr lang="en-IN" dirty="0"/>
              <a:t>Type-3 :  </a:t>
            </a:r>
            <a:r>
              <a:rPr lang="en-IN" dirty="0" err="1"/>
              <a:t>num_reactions</a:t>
            </a:r>
            <a:r>
              <a:rPr lang="en-IN" dirty="0"/>
              <a:t> = 716.42    	   </a:t>
            </a:r>
            <a:r>
              <a:rPr lang="en-IN" sz="2000" dirty="0" err="1"/>
              <a:t>num_comments</a:t>
            </a:r>
            <a:r>
              <a:rPr lang="en-IN" sz="2000" dirty="0"/>
              <a:t> = 3014.48   	   </a:t>
            </a:r>
            <a:r>
              <a:rPr lang="en-IN" dirty="0" err="1"/>
              <a:t>n</a:t>
            </a:r>
            <a:r>
              <a:rPr lang="en-IN" sz="2000" dirty="0" err="1"/>
              <a:t>um_shares</a:t>
            </a:r>
            <a:r>
              <a:rPr lang="en-IN" sz="2000" dirty="0"/>
              <a:t> = 475.64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Q6. AVG OF </a:t>
            </a:r>
            <a:r>
              <a:rPr lang="en-US" sz="2400" dirty="0" err="1"/>
              <a:t>ReACTIONS</a:t>
            </a:r>
            <a:r>
              <a:rPr lang="en-US" sz="2400" dirty="0"/>
              <a:t> , SHARES AND COMMENTS IN EACH POSTS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F46BF0-B4FD-4DCA-90D4-2CBD2A20E8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4901" y="1751799"/>
            <a:ext cx="6564430" cy="1982804"/>
          </a:xfrm>
        </p:spPr>
      </p:pic>
    </p:spTree>
    <p:extLst>
      <p:ext uri="{BB962C8B-B14F-4D97-AF65-F5344CB8AC3E}">
        <p14:creationId xmlns:p14="http://schemas.microsoft.com/office/powerpoint/2010/main" val="206362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4363" y="1922124"/>
            <a:ext cx="4645152" cy="3448595"/>
          </a:xfrm>
        </p:spPr>
        <p:txBody>
          <a:bodyPr/>
          <a:lstStyle/>
          <a:p>
            <a:pPr marL="0" lvl="0" indent="0">
              <a:buNone/>
            </a:pP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We can see the mean value of expenditure in TV is given as 147.04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We can also observe that mean is close to median which is 149.75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FDB757-1881-DDD5-2DFA-156ACA209A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1201" y="1771048"/>
            <a:ext cx="4641377" cy="35996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 Average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</a:t>
            </a:r>
            <a:r>
              <a:rPr lang="en-US" dirty="0"/>
              <a:t> SPENT ON TV</a:t>
            </a: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251913" cy="3448595"/>
          </a:xfrm>
        </p:spPr>
        <p:txBody>
          <a:bodyPr/>
          <a:lstStyle/>
          <a:p>
            <a:pPr lvl="0"/>
            <a:r>
              <a:rPr lang="en-US" dirty="0"/>
              <a:t>We can see the correlation between the Radio and the Sales is 0.35</a:t>
            </a:r>
          </a:p>
          <a:p>
            <a:pPr lvl="0"/>
            <a:r>
              <a:rPr lang="en-US" dirty="0"/>
              <a:t>0.35 depicts a very slight positive correlation between the Radio and Sales . Therefore we can assume they are not too much related.</a:t>
            </a:r>
          </a:p>
          <a:p>
            <a:pPr lvl="0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945074-6F4E-82CB-B675-E8F5F01819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1529" y="1613533"/>
            <a:ext cx="6044664" cy="443994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Q2 .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between radio and product sales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Q3. WHICH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 has the highest impact on sales ?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B98C4-4724-53B2-3EA1-7CCD216740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We can observe the correlation index of Sales w.r.t TV(0.9) , Radio(0.35) and Newspaper(0.16).</a:t>
            </a:r>
          </a:p>
          <a:p>
            <a:r>
              <a:rPr lang="en-IN" dirty="0"/>
              <a:t>As TV has the highest correlation index which is greater than 0.7 , therefore it highly impacts the sales 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CA8F6F-786B-6BAF-C4DE-6060B572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3378"/>
            <a:ext cx="5359937" cy="415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5579B2-3380-218F-B9F8-5C0218202C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Here is the plot of the trained data and the actual training dataset.</a:t>
            </a:r>
          </a:p>
          <a:p>
            <a:r>
              <a:rPr lang="en-IN" dirty="0"/>
              <a:t>Red represents the training data.</a:t>
            </a:r>
          </a:p>
          <a:p>
            <a:r>
              <a:rPr lang="en-IN" dirty="0"/>
              <a:t>Blue represents the predicted data.</a:t>
            </a:r>
          </a:p>
          <a:p>
            <a:endParaRPr lang="en-IN" dirty="0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361DDE2E-CE06-EB74-9AD7-E344919F28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7925" y="2173151"/>
            <a:ext cx="4646613" cy="343244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Linear REGRESSION PLOT ( TRAINED DATA )</a:t>
            </a:r>
          </a:p>
        </p:txBody>
      </p:sp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5579B2-3380-218F-B9F8-5C0218202C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Here is the plot of the trained data and the actual training dataset.</a:t>
            </a:r>
          </a:p>
          <a:p>
            <a:r>
              <a:rPr lang="en-IN" dirty="0"/>
              <a:t>Red represents the testing data.</a:t>
            </a:r>
          </a:p>
          <a:p>
            <a:r>
              <a:rPr lang="en-IN" dirty="0"/>
              <a:t>Blue represents the predicted data.</a:t>
            </a:r>
          </a:p>
          <a:p>
            <a:r>
              <a:rPr lang="en-IN" dirty="0"/>
              <a:t>MSE Loss : 4.61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Linear REGRESSION PLOT ( Testing DATA 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403D7F-2B34-5D27-A623-9BA9BE275F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4053" y="1591193"/>
            <a:ext cx="5108135" cy="4019032"/>
          </a:xfrm>
        </p:spPr>
      </p:pic>
    </p:spTree>
    <p:extLst>
      <p:ext uri="{BB962C8B-B14F-4D97-AF65-F5344CB8AC3E}">
        <p14:creationId xmlns:p14="http://schemas.microsoft.com/office/powerpoint/2010/main" val="139165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5579B2-3380-218F-B9F8-5C0218202C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Prediction of Sales for TV($200) , Radio ($40) and Newspaper($50) came out to be $19.73</a:t>
            </a:r>
          </a:p>
          <a:p>
            <a:r>
              <a:rPr lang="en-IN" dirty="0"/>
              <a:t>We can compare it with the sales of first record of the data TV($230.1) , Radio ($37.8) and Newspaper($69.2) is $22.1</a:t>
            </a:r>
          </a:p>
          <a:p>
            <a:r>
              <a:rPr lang="en-IN" dirty="0"/>
              <a:t>As we can see the data almost matches this record and also the result therefore our prediction is in the right direction.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Q5. Sales Prediction for New Dataset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8BE6E0-72B8-9D04-0541-FF65DE8874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4611" y="2161853"/>
            <a:ext cx="5315008" cy="3020162"/>
          </a:xfrm>
        </p:spPr>
      </p:pic>
    </p:spTree>
    <p:extLst>
      <p:ext uri="{BB962C8B-B14F-4D97-AF65-F5344CB8AC3E}">
        <p14:creationId xmlns:p14="http://schemas.microsoft.com/office/powerpoint/2010/main" val="347518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5579B2-3380-218F-B9F8-5C021820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3655146" cy="344859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Here we are normalising our training and testing data i.e. between [0,1]</a:t>
            </a:r>
          </a:p>
          <a:p>
            <a:r>
              <a:rPr lang="en-IN" dirty="0"/>
              <a:t>MSE Loss : 3.20</a:t>
            </a:r>
          </a:p>
          <a:p>
            <a:r>
              <a:rPr lang="en-IN" dirty="0"/>
              <a:t>MSE Loss(Standardised) : 4.61</a:t>
            </a:r>
          </a:p>
          <a:p>
            <a:r>
              <a:rPr lang="en-IN" dirty="0"/>
              <a:t>We can clearly see there is less loss in the Normalised </a:t>
            </a:r>
            <a:r>
              <a:rPr lang="en-IN" dirty="0" err="1"/>
              <a:t>version.Therefore</a:t>
            </a:r>
            <a:r>
              <a:rPr lang="en-IN" dirty="0"/>
              <a:t> it results in a better trained model.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Q6. SHIFTING FROM STANDARDISATION to NORMALISATION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7BB52F-E3CB-45C9-1F15-40B724664E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9516" y="2065600"/>
            <a:ext cx="6744101" cy="3434413"/>
          </a:xfrm>
        </p:spPr>
      </p:pic>
    </p:spTree>
    <p:extLst>
      <p:ext uri="{BB962C8B-B14F-4D97-AF65-F5344CB8AC3E}">
        <p14:creationId xmlns:p14="http://schemas.microsoft.com/office/powerpoint/2010/main" val="34219675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262</TotalTime>
  <Words>1038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 MT</vt:lpstr>
      <vt:lpstr>Roboto</vt:lpstr>
      <vt:lpstr>Tahoma</vt:lpstr>
      <vt:lpstr>Gallery</vt:lpstr>
      <vt:lpstr>FinlatiCs PROJECT</vt:lpstr>
      <vt:lpstr>CASe-STUDY-1 : Sales Prediction Dataset  </vt:lpstr>
      <vt:lpstr>Q1.  Average amount SPENT ON TV</vt:lpstr>
      <vt:lpstr>Q2 . correlation between radio and product sales</vt:lpstr>
      <vt:lpstr>Q3. WHICH medium has the highest impact on sales ?</vt:lpstr>
      <vt:lpstr>Q4. Linear REGRESSION PLOT ( TRAINED DATA )</vt:lpstr>
      <vt:lpstr>Q4. Linear REGRESSION PLOT ( Testing DATA )</vt:lpstr>
      <vt:lpstr>Q5. Sales Prediction for New Dataset</vt:lpstr>
      <vt:lpstr>Q6. SHIFTING FROM STANDARDISATION to NORMALISATION</vt:lpstr>
      <vt:lpstr>Q6. SHIFTING FROM STANDARDISATION to NORMALISATION</vt:lpstr>
      <vt:lpstr>Q6. SHIFTING FROM STANDARDISATION to NORMALISATION</vt:lpstr>
      <vt:lpstr>Q7. USING ONLY RADIO , NEWSPAPER AS FEATURES TO TRAIN        MODEL</vt:lpstr>
      <vt:lpstr>Q7. USING ONLY RADIO , NEWSPAPER AS FEATURES TO TRAIN        MODEL</vt:lpstr>
      <vt:lpstr>CASe-STUDY-2 : Facebook Live Sellers Dataset  </vt:lpstr>
      <vt:lpstr>Q1. CoRRELATION  BETWEEN  NUM_REACTIONS  ,  NUM_COMMENTS and        NUM_SHARES</vt:lpstr>
      <vt:lpstr>Q2. CoRRELATION  BETWEEN  ALL THE COLUMNS OF DATA SET</vt:lpstr>
      <vt:lpstr>Q4. CALCULATING THE NUMBER OF CLUSTERS (USING ELBOW METHOD) </vt:lpstr>
      <vt:lpstr> GRAPH REPRESENTING 3 CLUSTER FORMATION </vt:lpstr>
      <vt:lpstr> Q5. count of different types of posts in the dataset </vt:lpstr>
      <vt:lpstr> Q6. AVG OF ReACTIONS , SHARES AND COMMENTS IN EACH POSTS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 gautam</dc:creator>
  <cp:lastModifiedBy>Harshit gautam</cp:lastModifiedBy>
  <cp:revision>5</cp:revision>
  <dcterms:created xsi:type="dcterms:W3CDTF">2024-06-17T16:08:31Z</dcterms:created>
  <dcterms:modified xsi:type="dcterms:W3CDTF">2024-06-20T11:25:58Z</dcterms:modified>
</cp:coreProperties>
</file>