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7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68" r:id="rId15"/>
    <p:sldId id="277" r:id="rId16"/>
    <p:sldId id="278" r:id="rId17"/>
    <p:sldId id="269" r:id="rId18"/>
    <p:sldId id="283" r:id="rId19"/>
    <p:sldId id="282" r:id="rId20"/>
    <p:sldId id="279" r:id="rId21"/>
    <p:sldId id="280" r:id="rId22"/>
    <p:sldId id="281" r:id="rId23"/>
    <p:sldId id="284" r:id="rId24"/>
    <p:sldId id="270" r:id="rId25"/>
    <p:sldId id="271" r:id="rId26"/>
    <p:sldId id="288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6B1C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43AC6-0C58-465F-BA4D-B8581705D310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ED41D-CD18-41EC-9432-2C50BBEE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ED41D-CD18-41EC-9432-2C50BBEEFB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063E986-705D-40AA-93CE-13193966A96F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47130AC-9598-4CB2-90D6-A1F405E97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effectLst>
            <a:glow rad="127000">
              <a:schemeClr val="accent1"/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348521" y="59963"/>
            <a:ext cx="849942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SHRI RAM MURTI SMARAK COLLEGE OF ENGINEERING TECHNOLOGY &amp; RESEARCH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810000"/>
            <a:ext cx="80622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SEMINAR ON : Android Advanced Applications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380672"/>
            <a:ext cx="41910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SUBMITTED TO :</a:t>
            </a:r>
          </a:p>
          <a:p>
            <a:r>
              <a:rPr lang="en-IN" sz="2400" dirty="0" smtClean="0"/>
              <a:t>Mr. </a:t>
            </a:r>
            <a:r>
              <a:rPr lang="en-IN" sz="2400" dirty="0" err="1" smtClean="0"/>
              <a:t>Jitendra</a:t>
            </a:r>
            <a:r>
              <a:rPr lang="en-IN" sz="2400" dirty="0" smtClean="0"/>
              <a:t> Singh</a:t>
            </a:r>
          </a:p>
          <a:p>
            <a:r>
              <a:rPr lang="en-IN" sz="2400" dirty="0" err="1" smtClean="0"/>
              <a:t>Mr.Ankur</a:t>
            </a:r>
            <a:r>
              <a:rPr lang="en-IN" sz="2400" dirty="0" smtClean="0"/>
              <a:t> </a:t>
            </a:r>
            <a:r>
              <a:rPr lang="en-IN" sz="2400" dirty="0" err="1" smtClean="0"/>
              <a:t>kumar</a:t>
            </a:r>
            <a:endParaRPr lang="en-IN" sz="2400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5257800"/>
            <a:ext cx="25908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SUBMITTED BY : </a:t>
            </a:r>
          </a:p>
          <a:p>
            <a:r>
              <a:rPr lang="en-IN" sz="2400" dirty="0" err="1" smtClean="0"/>
              <a:t>Shivangi</a:t>
            </a:r>
            <a:r>
              <a:rPr lang="en-IN" sz="2400" dirty="0" smtClean="0"/>
              <a:t> </a:t>
            </a:r>
            <a:r>
              <a:rPr lang="en-IN" sz="2400" dirty="0" err="1" smtClean="0"/>
              <a:t>Goel</a:t>
            </a:r>
            <a:endParaRPr lang="en-IN" sz="2400" dirty="0" smtClean="0"/>
          </a:p>
          <a:p>
            <a:r>
              <a:rPr lang="en-IN" sz="2400" dirty="0" smtClean="0"/>
              <a:t>(1445010029)</a:t>
            </a:r>
          </a:p>
          <a:p>
            <a:r>
              <a:rPr lang="en-IN" sz="2400" dirty="0" smtClean="0"/>
              <a:t>CS-14</a:t>
            </a:r>
          </a:p>
          <a:p>
            <a:endParaRPr lang="en-IN" sz="2400" dirty="0"/>
          </a:p>
        </p:txBody>
      </p:sp>
      <p:pic>
        <p:nvPicPr>
          <p:cNvPr id="12" name="Picture 2" descr="D:\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371600"/>
            <a:ext cx="19050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5767150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Monotype Corsiva" pitchFamily="66" charset="0"/>
              </a:rPr>
              <a:t>Application framework</a:t>
            </a:r>
            <a:endParaRPr lang="en-US" dirty="0"/>
          </a:p>
        </p:txBody>
      </p:sp>
      <p:pic>
        <p:nvPicPr>
          <p:cNvPr id="4" name="Picture 2" descr="C:\Users\net\Desktop\Applications-framework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3000" cy="3733800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912" y="0"/>
            <a:ext cx="7943088" cy="10207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Monotype Corsiva" pitchFamily="66" charset="0"/>
              </a:rPr>
              <a:t>Application framework (written in 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1000"/>
            <a:ext cx="7790688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66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US" dirty="0" smtClean="0">
                <a:latin typeface="Baskerville Old Face" pitchFamily="18" charset="0"/>
              </a:rPr>
              <a:t>The application framework provides the classes used to create any Android applications</a:t>
            </a:r>
            <a:r>
              <a:rPr lang="en-US" sz="3600" dirty="0" smtClean="0">
                <a:latin typeface="Baskerville Old Face" pitchFamily="18" charset="0"/>
              </a:rPr>
              <a:t>.</a:t>
            </a:r>
          </a:p>
          <a:p>
            <a:r>
              <a:rPr lang="en-US" sz="3600" b="1" dirty="0" smtClean="0">
                <a:latin typeface="Baskerville Old Face" pitchFamily="18" charset="0"/>
              </a:rPr>
              <a:t>Activity manager</a:t>
            </a:r>
            <a:r>
              <a:rPr lang="en-US" sz="3600" dirty="0" smtClean="0">
                <a:latin typeface="Baskerville Old Face" pitchFamily="18" charset="0"/>
              </a:rPr>
              <a:t>: </a:t>
            </a:r>
            <a:r>
              <a:rPr lang="en-US" dirty="0" smtClean="0">
                <a:latin typeface="Baskerville Old Face" pitchFamily="18" charset="0"/>
              </a:rPr>
              <a:t>Manages the activity life cycle</a:t>
            </a:r>
            <a:r>
              <a:rPr lang="en-US" sz="3600" dirty="0" smtClean="0">
                <a:latin typeface="Baskerville Old Face" pitchFamily="18" charset="0"/>
              </a:rPr>
              <a:t>.</a:t>
            </a:r>
          </a:p>
          <a:p>
            <a:r>
              <a:rPr lang="en-US" sz="3600" b="1" dirty="0" smtClean="0">
                <a:latin typeface="Baskerville Old Face" pitchFamily="18" charset="0"/>
              </a:rPr>
              <a:t>Package Manager:</a:t>
            </a:r>
            <a:r>
              <a:rPr lang="en-US" sz="3600" dirty="0" smtClean="0"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keeps track of installed applications.</a:t>
            </a:r>
          </a:p>
          <a:p>
            <a:r>
              <a:rPr lang="en-US" sz="3600" b="1" dirty="0" smtClean="0">
                <a:latin typeface="Baskerville Old Face" pitchFamily="18" charset="0"/>
              </a:rPr>
              <a:t>Content provider: </a:t>
            </a:r>
            <a:r>
              <a:rPr lang="en-US" dirty="0" smtClean="0">
                <a:latin typeface="Baskerville Old Face" pitchFamily="18" charset="0"/>
              </a:rPr>
              <a:t>Framework to allow the sharing of data among applications. </a:t>
            </a:r>
            <a:r>
              <a:rPr lang="en-US" dirty="0" err="1" smtClean="0">
                <a:latin typeface="Baskerville Old Face" pitchFamily="18" charset="0"/>
              </a:rPr>
              <a:t>Eg</a:t>
            </a:r>
            <a:r>
              <a:rPr lang="en-US" dirty="0" smtClean="0">
                <a:latin typeface="Baskerville Old Face" pitchFamily="18" charset="0"/>
              </a:rPr>
              <a:t>. Phone </a:t>
            </a:r>
            <a:r>
              <a:rPr lang="en-US" dirty="0" err="1" smtClean="0">
                <a:latin typeface="Baskerville Old Face" pitchFamily="18" charset="0"/>
              </a:rPr>
              <a:t>no.s</a:t>
            </a:r>
            <a:r>
              <a:rPr lang="en-US" dirty="0" smtClean="0">
                <a:latin typeface="Baskerville Old Face" pitchFamily="18" charset="0"/>
              </a:rPr>
              <a:t>, names etc are allowed to be used by </a:t>
            </a:r>
            <a:r>
              <a:rPr lang="en-US" dirty="0" err="1" smtClean="0">
                <a:latin typeface="Baskerville Old Face" pitchFamily="18" charset="0"/>
              </a:rPr>
              <a:t>sms</a:t>
            </a:r>
            <a:r>
              <a:rPr lang="en-US" dirty="0" smtClean="0">
                <a:latin typeface="Baskerville Old Face" pitchFamily="18" charset="0"/>
              </a:rPr>
              <a:t> application.</a:t>
            </a:r>
            <a:endParaRPr lang="en-US" b="1" dirty="0" smtClean="0">
              <a:latin typeface="Baskerville Old Face" pitchFamily="18" charset="0"/>
            </a:endParaRPr>
          </a:p>
          <a:p>
            <a:r>
              <a:rPr lang="en-US" sz="3600" b="1" dirty="0" smtClean="0">
                <a:latin typeface="Baskerville Old Face" pitchFamily="18" charset="0"/>
              </a:rPr>
              <a:t>Window manager: </a:t>
            </a:r>
            <a:r>
              <a:rPr lang="en-US" dirty="0" smtClean="0">
                <a:latin typeface="Baskerville Old Face" pitchFamily="18" charset="0"/>
              </a:rPr>
              <a:t>manages window</a:t>
            </a:r>
            <a:r>
              <a:rPr lang="en-US" sz="3600" dirty="0" smtClean="0">
                <a:latin typeface="Baskerville Old Face" pitchFamily="18" charset="0"/>
              </a:rPr>
              <a:t>.</a:t>
            </a:r>
            <a:endParaRPr lang="en-US" sz="3600" b="1" dirty="0" smtClean="0">
              <a:latin typeface="Baskerville Old Face" pitchFamily="18" charset="0"/>
            </a:endParaRPr>
          </a:p>
          <a:p>
            <a:r>
              <a:rPr lang="en-US" sz="3600" b="1" dirty="0" smtClean="0">
                <a:latin typeface="Baskerville Old Face" pitchFamily="18" charset="0"/>
              </a:rPr>
              <a:t>Telephony manager :</a:t>
            </a:r>
            <a:r>
              <a:rPr lang="en-US" dirty="0" smtClean="0">
                <a:latin typeface="Baskerville Old Face" pitchFamily="18" charset="0"/>
              </a:rPr>
              <a:t>contains API  that we use to build the phone application that’s central to the phone experience.</a:t>
            </a:r>
          </a:p>
          <a:p>
            <a:r>
              <a:rPr lang="en-US" sz="3600" b="1" dirty="0" smtClean="0">
                <a:latin typeface="Baskerville Old Face" pitchFamily="18" charset="0"/>
              </a:rPr>
              <a:t>Resource Manager: </a:t>
            </a:r>
            <a:r>
              <a:rPr lang="en-US" dirty="0" smtClean="0">
                <a:latin typeface="Baskerville Old Face" pitchFamily="18" charset="0"/>
              </a:rPr>
              <a:t>to store localized string, bitmaps, &amp; external parts used to create applications . Ex. Images, audio/video etc.</a:t>
            </a:r>
          </a:p>
          <a:p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HP\Desktop\463_examp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2590800"/>
            <a:ext cx="411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Baskerville Old Face" pitchFamily="18" charset="0"/>
              </a:rPr>
              <a:t>ANDROID VERSIONS</a:t>
            </a:r>
            <a:endParaRPr lang="en-US" sz="4400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net\Desktop\presentation-on-android-operating-system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81534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Monotype Corsiva" pitchFamily="66" charset="0"/>
              </a:rPr>
              <a:t>Advancement in Android</a:t>
            </a:r>
            <a:endParaRPr 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HP\Desktop\463_examp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09800" y="26670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Monotype Corsiva" pitchFamily="66" charset="0"/>
              </a:rPr>
              <a:t>Advanced  Applications  of   Android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498080" cy="4648200"/>
          </a:xfrm>
        </p:spPr>
        <p:txBody>
          <a:bodyPr>
            <a:normAutofit fontScale="92500" lnSpcReduction="20000"/>
          </a:bodyPr>
          <a:lstStyle/>
          <a:p>
            <a:endParaRPr lang="en-US" sz="28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Baskerville Old Face" pitchFamily="18" charset="0"/>
              </a:rPr>
              <a:t>Weather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Baskerville Old Face" pitchFamily="18" charset="0"/>
              </a:rPr>
              <a:t>Blue Mail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Baskerville Old Face" pitchFamily="18" charset="0"/>
              </a:rPr>
              <a:t>Google Maps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Baskerville Old Face" pitchFamily="18" charset="0"/>
              </a:rPr>
              <a:t>Google Play Music and </a:t>
            </a:r>
            <a:r>
              <a:rPr lang="en-US" sz="2800" dirty="0" err="1" smtClean="0">
                <a:latin typeface="Baskerville Old Face" pitchFamily="18" charset="0"/>
              </a:rPr>
              <a:t>Youtube</a:t>
            </a:r>
            <a:endParaRPr lang="en-US" sz="28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Baskerville Old Face" pitchFamily="18" charset="0"/>
              </a:rPr>
              <a:t>Nova Launcher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Baskerville Old Face" pitchFamily="18" charset="0"/>
              </a:rPr>
              <a:t>Pocket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Baskerville Old Face" pitchFamily="18" charset="0"/>
              </a:rPr>
              <a:t>Solid Explorer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Baskerville Old Face" pitchFamily="18" charset="0"/>
              </a:rPr>
              <a:t>Swift Key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err="1" smtClean="0">
                <a:latin typeface="Baskerville Old Face" pitchFamily="18" charset="0"/>
              </a:rPr>
              <a:t>Tasker</a:t>
            </a:r>
            <a:endParaRPr lang="en-US" sz="28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sz="2800" dirty="0" err="1" smtClean="0">
                <a:latin typeface="Baskerville Old Face" pitchFamily="18" charset="0"/>
              </a:rPr>
              <a:t>Zedge</a:t>
            </a: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762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Monotype Corsiva" pitchFamily="66" charset="0"/>
              </a:rPr>
              <a:t>Applications 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0070C0"/>
                </a:solidFill>
                <a:latin typeface="Baskerville Old Face" pitchFamily="18" charset="0"/>
              </a:rPr>
              <a:t>Weather</a:t>
            </a:r>
          </a:p>
          <a:p>
            <a:pPr marL="596646" indent="-514350" algn="just">
              <a:buFont typeface="Arial" pitchFamily="34" charset="0"/>
              <a:buChar char="•"/>
            </a:pPr>
            <a:r>
              <a:rPr lang="en-US" sz="2800" dirty="0" smtClean="0">
                <a:latin typeface="Baskerville Old Face" pitchFamily="18" charset="0"/>
              </a:rPr>
              <a:t>The best weather application.</a:t>
            </a:r>
          </a:p>
          <a:p>
            <a:pPr marL="596646" indent="-514350" algn="just">
              <a:buFont typeface="Arial" pitchFamily="34" charset="0"/>
              <a:buChar char="•"/>
            </a:pPr>
            <a:r>
              <a:rPr lang="en-US" sz="2800" dirty="0" smtClean="0">
                <a:latin typeface="Baskerville Old Face" pitchFamily="18" charset="0"/>
              </a:rPr>
              <a:t>It shows you the current weather also uses radar so you can see the storms approaching.</a:t>
            </a:r>
          </a:p>
          <a:p>
            <a:pPr marL="596646" indent="-514350" algn="just">
              <a:buFont typeface="Arial" pitchFamily="34" charset="0"/>
              <a:buChar char="•"/>
            </a:pPr>
            <a:r>
              <a:rPr lang="en-US" sz="2800" dirty="0" smtClean="0">
                <a:latin typeface="Baskerville Old Face" pitchFamily="18" charset="0"/>
              </a:rPr>
              <a:t>It will also provide you with </a:t>
            </a:r>
          </a:p>
          <a:p>
            <a:pPr marL="596646" indent="-514350" algn="just">
              <a:buNone/>
            </a:pPr>
            <a:r>
              <a:rPr lang="en-US" sz="2800" dirty="0" smtClean="0">
                <a:latin typeface="Baskerville Old Face" pitchFamily="18" charset="0"/>
              </a:rPr>
              <a:t>      the weather notifications.</a:t>
            </a:r>
          </a:p>
          <a:p>
            <a:pPr marL="596646" indent="-514350" algn="just">
              <a:buFont typeface="Arial" pitchFamily="34" charset="0"/>
              <a:buChar char="•"/>
            </a:pPr>
            <a:endParaRPr lang="en-US" sz="2800" dirty="0" smtClean="0">
              <a:latin typeface="Baskerville Old Face" pitchFamily="18" charset="0"/>
            </a:endParaRPr>
          </a:p>
          <a:p>
            <a:pPr marL="596646" indent="-5143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2" descr="C:\Users\HP\Desktop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362200"/>
            <a:ext cx="281940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askerville Old Face" pitchFamily="18" charset="0"/>
              </a:rPr>
              <a:t>Google Drive Suite</a:t>
            </a:r>
            <a:endParaRPr lang="en-US" sz="3600" dirty="0">
              <a:latin typeface="Baskerville Old Face" pitchFamily="18" charset="0"/>
            </a:endParaRPr>
          </a:p>
        </p:txBody>
      </p:sp>
      <p:pic>
        <p:nvPicPr>
          <p:cNvPr id="8194" name="Picture 2" descr="C:\Users\HP\Desktop\driv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3900" y="1800225"/>
            <a:ext cx="6381750" cy="40957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askerville Old Face" pitchFamily="18" charset="0"/>
              </a:rPr>
              <a:t>Google Drive Suite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skerville Old Face" pitchFamily="18" charset="0"/>
              </a:rPr>
              <a:t>Google Drive is a cloud storage solution available on Android.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skerville Old Face" pitchFamily="18" charset="0"/>
              </a:rPr>
              <a:t>It includes Google Docs, Google Sheets, Google Slides, Google Photos, Gmail, Google Calendar, and Google Keep.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skerville Old Face" pitchFamily="18" charset="0"/>
              </a:rPr>
              <a:t>The features of these apps includes sharing features, and compatibility with Microsoft Office documents.</a:t>
            </a:r>
          </a:p>
          <a:p>
            <a:pPr>
              <a:buNone/>
            </a:pPr>
            <a:r>
              <a:rPr lang="en-US" sz="2800" dirty="0" smtClean="0">
                <a:latin typeface="Baskerville Old Face" pitchFamily="18" charset="0"/>
              </a:rPr>
              <a:t/>
            </a:r>
            <a:br>
              <a:rPr lang="en-US" sz="2800" dirty="0" smtClean="0">
                <a:latin typeface="Baskerville Old Face" pitchFamily="18" charset="0"/>
              </a:rPr>
            </a:br>
            <a:endParaRPr lang="en-US" sz="2800" dirty="0" smtClean="0">
              <a:latin typeface="Baskerville Old Face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onotype Corsiva" pitchFamily="66" charset="0"/>
              </a:rPr>
              <a:t>Content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8229600" cy="4830763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Monotype Corsiva" pitchFamily="66" charset="0"/>
              </a:rPr>
              <a:t>What is Android 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Monotype Corsiva" pitchFamily="66" charset="0"/>
              </a:rPr>
              <a:t>Foundation of an Android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Monotype Corsiva" pitchFamily="66" charset="0"/>
              </a:rPr>
              <a:t>Features of Android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Monotype Corsiva" pitchFamily="66" charset="0"/>
              </a:rPr>
              <a:t>Architecture of Android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Monotype Corsiva" pitchFamily="66" charset="0"/>
              </a:rPr>
              <a:t>Android Versions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Monotype Corsiva" pitchFamily="66" charset="0"/>
              </a:rPr>
              <a:t>Advanced Applications of Android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Monotype Corsiva" pitchFamily="66" charset="0"/>
              </a:rPr>
              <a:t>Pro’s   &amp;  Con’s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Monotype Corsiva" pitchFamily="66" charset="0"/>
              </a:rPr>
              <a:t>Conclusions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 descr="C:\Users\HP\Desktop\android-malware-623x3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1" y="4876800"/>
            <a:ext cx="3276600" cy="1981200"/>
          </a:xfrm>
          <a:prstGeom prst="rect">
            <a:avLst/>
          </a:prstGeom>
          <a:noFill/>
        </p:spPr>
      </p:pic>
      <p:pic>
        <p:nvPicPr>
          <p:cNvPr id="13315" name="Picture 3" descr="C:\Users\HP\Desktop\Colorful-Android-Clu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0"/>
            <a:ext cx="2667000" cy="2209800"/>
          </a:xfrm>
          <a:prstGeom prst="rect">
            <a:avLst/>
          </a:prstGeom>
          <a:noFill/>
        </p:spPr>
      </p:pic>
      <p:pic>
        <p:nvPicPr>
          <p:cNvPr id="13316" name="Picture 4" descr="C:\Users\HP\Desktop\ANDROID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209800"/>
            <a:ext cx="4267200" cy="28098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skerville Old Face" pitchFamily="18" charset="0"/>
              </a:rPr>
              <a:t>2. Google Play Music</a:t>
            </a: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askerville Old Face" pitchFamily="18" charset="0"/>
              </a:rPr>
              <a:t>The app can read both your local files and the music you like online. </a:t>
            </a:r>
          </a:p>
          <a:p>
            <a:pPr algn="just"/>
            <a:r>
              <a:rPr lang="en-US" sz="2800" dirty="0" smtClean="0">
                <a:latin typeface="Baskerville Old Face" pitchFamily="18" charset="0"/>
              </a:rPr>
              <a:t>You can upload tens of thousands of songs to the service for free. </a:t>
            </a:r>
          </a:p>
          <a:p>
            <a:pPr algn="just"/>
            <a:endParaRPr lang="en-US" sz="2800" dirty="0">
              <a:latin typeface="Baskerville Old Face" pitchFamily="18" charset="0"/>
            </a:endParaRPr>
          </a:p>
        </p:txBody>
      </p:sp>
      <p:pic>
        <p:nvPicPr>
          <p:cNvPr id="5" name="Picture 2" descr="C:\Users\HP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9144000" cy="25908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Blue Mail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askerville Old Face" pitchFamily="18" charset="0"/>
              </a:rPr>
              <a:t>It features a simple interface, compatibility with virtually every email provider, and it just keeps things clean. </a:t>
            </a:r>
          </a:p>
          <a:p>
            <a:pPr algn="just"/>
            <a:r>
              <a:rPr lang="en-US" sz="2800" dirty="0" smtClean="0">
                <a:latin typeface="Baskerville Old Face" pitchFamily="18" charset="0"/>
              </a:rPr>
              <a:t>There are also a set of smart settings that can help you customize your experience. </a:t>
            </a:r>
          </a:p>
          <a:p>
            <a:pPr algn="just"/>
            <a:r>
              <a:rPr lang="en-US" sz="2800" dirty="0" smtClean="0">
                <a:latin typeface="Baskerville Old Face" pitchFamily="18" charset="0"/>
              </a:rPr>
              <a:t>It also has the ability to lock up private emails, widgets, color coding, and a lot more. </a:t>
            </a:r>
          </a:p>
          <a:p>
            <a:pPr algn="just"/>
            <a:r>
              <a:rPr lang="en-US" sz="2800" dirty="0" smtClean="0">
                <a:latin typeface="Baskerville Old Face" pitchFamily="18" charset="0"/>
              </a:rPr>
              <a:t>It's powerful, simple, and best of all it's completely free to download and use.</a:t>
            </a:r>
            <a:endParaRPr lang="en-US" sz="28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98080" cy="1143000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sz="3600" b="1" dirty="0" smtClean="0">
                <a:latin typeface="Baskerville Old Face" pitchFamily="18" charset="0"/>
              </a:rPr>
              <a:t>Blue Mail</a:t>
            </a:r>
            <a:endParaRPr lang="en-US" sz="3600" b="1" dirty="0">
              <a:latin typeface="Baskerville Old Face" pitchFamily="18" charset="0"/>
            </a:endParaRPr>
          </a:p>
        </p:txBody>
      </p:sp>
      <p:pic>
        <p:nvPicPr>
          <p:cNvPr id="7170" name="Picture 2" descr="C:\Users\HP\Desktop\Blue-Mail-screenshot-2016-840x47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HP\Desktop\463_examp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2362200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Baskerville Old Face" pitchFamily="18" charset="0"/>
              </a:rPr>
              <a:t>Advantages &amp; Disadvantages</a:t>
            </a:r>
            <a:endParaRPr lang="en-US" sz="4400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Monotype Corsiva" pitchFamily="66" charset="0"/>
              </a:rPr>
              <a:t>Pro’s</a:t>
            </a:r>
            <a:endParaRPr lang="en-US" b="1" dirty="0">
              <a:latin typeface="Monotype Corsiva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1430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askerville Old Face" pitchFamily="18" charset="0"/>
              </a:rPr>
              <a:t>Multitasking.</a:t>
            </a:r>
          </a:p>
          <a:p>
            <a:r>
              <a:rPr lang="en-US" sz="2800" dirty="0" smtClean="0">
                <a:latin typeface="Baskerville Old Face" pitchFamily="18" charset="0"/>
              </a:rPr>
              <a:t>Ease of notification.</a:t>
            </a:r>
          </a:p>
          <a:p>
            <a:r>
              <a:rPr lang="en-US" sz="2800" dirty="0" smtClean="0">
                <a:latin typeface="Baskerville Old Face" pitchFamily="18" charset="0"/>
              </a:rPr>
              <a:t>Google Maniac.</a:t>
            </a:r>
          </a:p>
          <a:p>
            <a:r>
              <a:rPr lang="en-US" sz="2800" dirty="0" smtClean="0">
                <a:latin typeface="Baskerville Old Face" pitchFamily="18" charset="0"/>
              </a:rPr>
              <a:t>Cost Effective.</a:t>
            </a:r>
          </a:p>
          <a:p>
            <a:r>
              <a:rPr lang="en-US" sz="2800" dirty="0" smtClean="0">
                <a:latin typeface="Baskerville Old Face" pitchFamily="18" charset="0"/>
              </a:rPr>
              <a:t>Great Social Networking.</a:t>
            </a:r>
          </a:p>
          <a:p>
            <a:r>
              <a:rPr lang="en-US" sz="2800" dirty="0" smtClean="0">
                <a:latin typeface="Baskerville Old Face" pitchFamily="18" charset="0"/>
              </a:rPr>
              <a:t>It lets you change your settings faster.</a:t>
            </a:r>
          </a:p>
          <a:p>
            <a:r>
              <a:rPr lang="en-US" sz="2800" dirty="0" smtClean="0">
                <a:latin typeface="Baskerville Old Face" pitchFamily="18" charset="0"/>
              </a:rPr>
              <a:t>Video Calling.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pic>
        <p:nvPicPr>
          <p:cNvPr id="2051" name="Picture 3" descr="C:\Users\HP\Desktop\android-and-windo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0"/>
            <a:ext cx="2667000" cy="3048000"/>
          </a:xfrm>
          <a:prstGeom prst="rect">
            <a:avLst/>
          </a:prstGeom>
          <a:noFill/>
        </p:spPr>
      </p:pic>
      <p:pic>
        <p:nvPicPr>
          <p:cNvPr id="2053" name="Picture 5" descr="Image result for multitask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117417"/>
            <a:ext cx="4343400" cy="2740583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Monotype Corsiva" pitchFamily="66" charset="0"/>
              </a:rPr>
              <a:t>Con’s</a:t>
            </a:r>
            <a:endParaRPr lang="en-US" b="1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askerville Old Face" pitchFamily="18" charset="0"/>
              </a:rPr>
              <a:t>Android Advertisements pop – ups.</a:t>
            </a:r>
          </a:p>
          <a:p>
            <a:r>
              <a:rPr lang="en-US" sz="2800" dirty="0" smtClean="0">
                <a:latin typeface="Baskerville Old Face" pitchFamily="18" charset="0"/>
              </a:rPr>
              <a:t>Battery Drain.</a:t>
            </a:r>
          </a:p>
          <a:p>
            <a:r>
              <a:rPr lang="en-US" sz="2800" dirty="0" smtClean="0">
                <a:latin typeface="Baskerville Old Face" pitchFamily="18" charset="0"/>
              </a:rPr>
              <a:t>Malware/Virus/Security.</a:t>
            </a:r>
          </a:p>
          <a:p>
            <a:r>
              <a:rPr lang="en-US" sz="2800" dirty="0" smtClean="0">
                <a:latin typeface="Baskerville Old Face" pitchFamily="18" charset="0"/>
              </a:rPr>
              <a:t>Heat.</a:t>
            </a:r>
          </a:p>
          <a:p>
            <a:endParaRPr lang="en-US" sz="2800" dirty="0" smtClean="0">
              <a:latin typeface="Baskerville Old Face" pitchFamily="18" charset="0"/>
            </a:endParaRPr>
          </a:p>
          <a:p>
            <a:endParaRPr lang="en-US" sz="2800" dirty="0">
              <a:latin typeface="Baskerville Old Face" pitchFamily="18" charset="0"/>
            </a:endParaRPr>
          </a:p>
        </p:txBody>
      </p:sp>
      <p:pic>
        <p:nvPicPr>
          <p:cNvPr id="23554" name="Picture 2" descr="Image result for battery dr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3400"/>
            <a:ext cx="5867400" cy="2514600"/>
          </a:xfrm>
          <a:prstGeom prst="rect">
            <a:avLst/>
          </a:prstGeom>
          <a:noFill/>
        </p:spPr>
      </p:pic>
      <p:pic>
        <p:nvPicPr>
          <p:cNvPr id="23556" name="Picture 4" descr="C:\Users\HP\Desktop\stock-photo-computer-security-concept-virus-in-program-code-351081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733800"/>
            <a:ext cx="3429000" cy="31242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askerville Old Face" pitchFamily="18" charset="0"/>
              </a:rPr>
              <a:t>Conclusions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askerville Old Face" pitchFamily="18" charset="0"/>
              </a:rPr>
              <a:t>Android is open to all : industry , developers and users.</a:t>
            </a:r>
          </a:p>
          <a:p>
            <a:r>
              <a:rPr lang="en-US" sz="2800" dirty="0" smtClean="0">
                <a:latin typeface="Baskerville Old Face" pitchFamily="18" charset="0"/>
              </a:rPr>
              <a:t>Participating  in many of the successful open source projects.</a:t>
            </a:r>
          </a:p>
          <a:p>
            <a:r>
              <a:rPr lang="en-US" sz="2800" dirty="0" smtClean="0">
                <a:latin typeface="Baskerville Old Face" pitchFamily="18" charset="0"/>
              </a:rPr>
              <a:t>Aims to be as easy to built for as the web.</a:t>
            </a:r>
          </a:p>
          <a:p>
            <a:r>
              <a:rPr lang="en-US" sz="2800" dirty="0" smtClean="0">
                <a:latin typeface="Baskerville Old Face" pitchFamily="18" charset="0"/>
              </a:rPr>
              <a:t>Allow offline and online modes for apps.</a:t>
            </a:r>
            <a:endParaRPr lang="en-US" sz="28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net\Desktop\Awesome-Features-on-the-Android-Operating-Syst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5115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981200" y="1447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B1C03"/>
                </a:solidFill>
                <a:latin typeface="Monotype Corsiva" pitchFamily="66" charset="0"/>
              </a:rPr>
              <a:t> ANY </a:t>
            </a:r>
          </a:p>
          <a:p>
            <a:pPr algn="ctr"/>
            <a:r>
              <a:rPr lang="en-US" sz="4000" b="1" dirty="0" smtClean="0">
                <a:solidFill>
                  <a:srgbClr val="6B1C03"/>
                </a:solidFill>
                <a:latin typeface="Monotype Corsiva" pitchFamily="66" charset="0"/>
              </a:rPr>
              <a:t>         QUERIES ???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59068" y="990600"/>
            <a:ext cx="363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rgbClr val="92D050"/>
                </a:solidFill>
                <a:latin typeface="Monotype Corsiva" pitchFamily="66" charset="0"/>
              </a:rPr>
              <a:t>Thank You…</a:t>
            </a:r>
            <a:endParaRPr lang="en-US" sz="4400" dirty="0">
              <a:latin typeface="Monotype Corsiva" pitchFamily="66" charset="0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Monotype Corsiva" pitchFamily="66" charset="0"/>
              </a:rPr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askerville Old Face" pitchFamily="18" charset="0"/>
              </a:rPr>
              <a:t>A software for handheld devices(like mobile, tablet computers).</a:t>
            </a:r>
          </a:p>
          <a:p>
            <a:r>
              <a:rPr lang="en-US" sz="2400" dirty="0" smtClean="0">
                <a:latin typeface="Baskerville Old Face" pitchFamily="18" charset="0"/>
              </a:rPr>
              <a:t>It includes an operating system, middle ware and a key applications based on the </a:t>
            </a:r>
            <a:r>
              <a:rPr lang="en-US" sz="2400" dirty="0" err="1" smtClean="0">
                <a:latin typeface="Baskerville Old Face" pitchFamily="18" charset="0"/>
              </a:rPr>
              <a:t>linux</a:t>
            </a:r>
            <a:r>
              <a:rPr lang="en-US" sz="2400" dirty="0" smtClean="0">
                <a:latin typeface="Baskerville Old Face" pitchFamily="18" charset="0"/>
              </a:rPr>
              <a:t> Kernel.</a:t>
            </a:r>
          </a:p>
          <a:p>
            <a:r>
              <a:rPr lang="en-US" sz="2400" dirty="0" smtClean="0">
                <a:latin typeface="Baskerville Old Face" pitchFamily="18" charset="0"/>
              </a:rPr>
              <a:t>Developed by the </a:t>
            </a:r>
            <a:r>
              <a:rPr lang="en-US" sz="1800" b="1" u="sng" dirty="0" smtClean="0">
                <a:latin typeface="Baskerville Old Face" pitchFamily="18" charset="0"/>
              </a:rPr>
              <a:t>OPEN HANDSET ALLIANCE(OHA) </a:t>
            </a:r>
            <a:r>
              <a:rPr lang="en-US" sz="1800" b="1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lead by Google in August17,2005.</a:t>
            </a:r>
          </a:p>
          <a:p>
            <a:r>
              <a:rPr lang="en-US" sz="2400" dirty="0" smtClean="0">
                <a:latin typeface="Baskerville Old Face" pitchFamily="18" charset="0"/>
              </a:rPr>
              <a:t>Java Programming.</a:t>
            </a:r>
          </a:p>
          <a:p>
            <a:r>
              <a:rPr lang="en-US" sz="2400" dirty="0" smtClean="0">
                <a:latin typeface="Baskerville Old Face" pitchFamily="18" charset="0"/>
              </a:rPr>
              <a:t>Android is specially developed for applications.</a:t>
            </a:r>
          </a:p>
          <a:p>
            <a:r>
              <a:rPr lang="en-US" sz="2400" dirty="0" smtClean="0">
                <a:latin typeface="Baskerville Old Face" pitchFamily="18" charset="0"/>
              </a:rPr>
              <a:t>The Android is an open source.</a:t>
            </a:r>
          </a:p>
          <a:p>
            <a:endParaRPr lang="en-US" sz="2400" dirty="0" smtClean="0">
              <a:latin typeface="Baskerville Old Face" pitchFamily="18" charset="0"/>
            </a:endParaRPr>
          </a:p>
          <a:p>
            <a:endParaRPr lang="en-US" sz="2400" dirty="0" smtClean="0"/>
          </a:p>
          <a:p>
            <a:endParaRPr lang="en-US" sz="2400" dirty="0" smtClean="0">
              <a:latin typeface="Baskerville Old Face" pitchFamily="18" charset="0"/>
            </a:endParaRPr>
          </a:p>
          <a:p>
            <a:endParaRPr lang="en-US" sz="2400" dirty="0" smtClean="0">
              <a:latin typeface="Baskerville Old Face" pitchFamily="18" charset="0"/>
            </a:endParaRPr>
          </a:p>
          <a:p>
            <a:endParaRPr lang="en-US" sz="2400" dirty="0" smtClean="0">
              <a:latin typeface="Baskerville Old Face" pitchFamily="18" charset="0"/>
            </a:endParaRPr>
          </a:p>
        </p:txBody>
      </p:sp>
      <p:pic>
        <p:nvPicPr>
          <p:cNvPr id="4" name="Picture 2" descr="C:\Users\HP\Desktop\android-motichoor-laddo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800600"/>
            <a:ext cx="3276600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/>
          <a:lstStyle/>
          <a:p>
            <a:r>
              <a:rPr lang="en-US" sz="4000" b="1" dirty="0" smtClean="0">
                <a:latin typeface="Monotype Corsiva" pitchFamily="66" charset="0"/>
              </a:rPr>
              <a:t>Foundation of an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askerville Old Face" pitchFamily="18" charset="0"/>
              </a:rPr>
              <a:t>Android, Inc. found in Palo alto in California united states by Andy Rubin. -  October 2003</a:t>
            </a:r>
          </a:p>
          <a:p>
            <a:r>
              <a:rPr lang="en-US" sz="2400" dirty="0" smtClean="0">
                <a:latin typeface="Baskerville Old Face" pitchFamily="18" charset="0"/>
              </a:rPr>
              <a:t>Google acquired Android, Inc. – August 2005</a:t>
            </a:r>
          </a:p>
          <a:p>
            <a:r>
              <a:rPr lang="en-US" sz="2400" dirty="0" smtClean="0">
                <a:latin typeface="Baskerville Old Face" pitchFamily="18" charset="0"/>
              </a:rPr>
              <a:t>The open handset alliance, a group of several companies was formed - 5 November 2007</a:t>
            </a:r>
          </a:p>
          <a:p>
            <a:r>
              <a:rPr lang="en-US" sz="2400" dirty="0" smtClean="0">
                <a:latin typeface="Baskerville Old Face" pitchFamily="18" charset="0"/>
              </a:rPr>
              <a:t>Android Beta </a:t>
            </a:r>
            <a:r>
              <a:rPr lang="en-US" sz="2400" u="sng" dirty="0" smtClean="0">
                <a:solidFill>
                  <a:srgbClr val="00B0F0"/>
                </a:solidFill>
                <a:latin typeface="Baskerville Old Face" pitchFamily="18" charset="0"/>
              </a:rPr>
              <a:t>SDK</a:t>
            </a:r>
            <a:r>
              <a:rPr lang="en-US" sz="2400" dirty="0" smtClean="0">
                <a:latin typeface="Baskerville Old Face" pitchFamily="18" charset="0"/>
              </a:rPr>
              <a:t> Released - 12 November 2007.</a:t>
            </a:r>
          </a:p>
          <a:p>
            <a:endParaRPr lang="en-US" sz="2400" dirty="0" smtClean="0">
              <a:latin typeface="Baskerville Old Face" pitchFamily="18" charset="0"/>
            </a:endParaRPr>
          </a:p>
          <a:p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15362" name="Picture 2" descr="C:\Users\HP\Desktop\android-app-bann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38600"/>
            <a:ext cx="9144000" cy="3124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Monotype Corsiva" pitchFamily="66" charset="0"/>
              </a:rPr>
              <a:t>Features of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askerville Old Face" pitchFamily="18" charset="0"/>
              </a:rPr>
              <a:t>Android is not a single piece of hardware.</a:t>
            </a:r>
          </a:p>
          <a:p>
            <a:r>
              <a:rPr lang="en-US" sz="2800" dirty="0" smtClean="0">
                <a:latin typeface="Baskerville Old Face" pitchFamily="18" charset="0"/>
              </a:rPr>
              <a:t>Android supports wireless communication includes :- 3G Network , 4G Network , </a:t>
            </a:r>
          </a:p>
          <a:p>
            <a:r>
              <a:rPr lang="en-US" sz="2800" dirty="0" smtClean="0">
                <a:latin typeface="Baskerville Old Face" pitchFamily="18" charset="0"/>
              </a:rPr>
              <a:t>Android has a better app market .</a:t>
            </a:r>
          </a:p>
          <a:p>
            <a:r>
              <a:rPr lang="en-US" sz="2800" dirty="0" smtClean="0">
                <a:latin typeface="Baskerville Old Face" pitchFamily="18" charset="0"/>
              </a:rPr>
              <a:t>Android lets you change your settings faster.</a:t>
            </a:r>
          </a:p>
          <a:p>
            <a:r>
              <a:rPr lang="en-US" sz="2800" dirty="0" smtClean="0">
                <a:latin typeface="Baskerville Old Face" pitchFamily="18" charset="0"/>
              </a:rPr>
              <a:t>It gives you more options to fit your budget.</a:t>
            </a:r>
          </a:p>
          <a:p>
            <a:r>
              <a:rPr lang="en-US" sz="2800" dirty="0" smtClean="0">
                <a:latin typeface="Baskerville Old Face" pitchFamily="18" charset="0"/>
              </a:rPr>
              <a:t>Android keeps information visible on your home screen.</a:t>
            </a:r>
          </a:p>
          <a:p>
            <a:r>
              <a:rPr lang="en-US" sz="2800" dirty="0" smtClean="0">
                <a:latin typeface="Baskerville Old Face" pitchFamily="18" charset="0"/>
              </a:rPr>
              <a:t>Android also support Java applications.</a:t>
            </a:r>
          </a:p>
          <a:p>
            <a:endParaRPr lang="en-US" sz="2800" dirty="0" smtClean="0">
              <a:latin typeface="Baskerville Old Face" pitchFamily="18" charset="0"/>
            </a:endParaRPr>
          </a:p>
          <a:p>
            <a:endParaRPr lang="en-US" sz="28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HP\Desktop\463_examp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19400" y="23622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skerville Old Face" pitchFamily="18" charset="0"/>
              </a:rPr>
              <a:t>    ARCHITECTURE </a:t>
            </a:r>
          </a:p>
          <a:p>
            <a:r>
              <a:rPr lang="en-US" sz="3200" dirty="0" smtClean="0">
                <a:latin typeface="Baskerville Old Face" pitchFamily="18" charset="0"/>
              </a:rPr>
              <a:t>              OF </a:t>
            </a:r>
          </a:p>
          <a:p>
            <a:r>
              <a:rPr lang="en-US" sz="3200" dirty="0" smtClean="0">
                <a:latin typeface="Baskerville Old Face" pitchFamily="18" charset="0"/>
              </a:rPr>
              <a:t>       ANDROID</a:t>
            </a:r>
            <a:endParaRPr lang="en-US" sz="32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Monotype Corsiva" pitchFamily="66" charset="0"/>
              </a:rPr>
              <a:t>Architecture of Android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/>
          <a:lstStyle/>
          <a:p>
            <a:r>
              <a:rPr lang="en-US" b="1" dirty="0" smtClean="0">
                <a:latin typeface="Monotype Corsiva" pitchFamily="66" charset="0"/>
              </a:rPr>
              <a:t>Linux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ookman Old Style" pitchFamily="18" charset="0"/>
              </a:rPr>
              <a:t>Android built on Linux 2.6 kernel.</a:t>
            </a:r>
          </a:p>
          <a:p>
            <a:r>
              <a:rPr lang="en-US" sz="2400" dirty="0" smtClean="0">
                <a:latin typeface="Bookman Old Style" pitchFamily="18" charset="0"/>
              </a:rPr>
              <a:t>Provides security, memory management, process management, network stack, and driver model. </a:t>
            </a:r>
          </a:p>
          <a:p>
            <a:r>
              <a:rPr lang="en-US" sz="2400" dirty="0" smtClean="0">
                <a:latin typeface="Bookman Old Style" pitchFamily="18" charset="0"/>
              </a:rPr>
              <a:t>Abstraction layer between hardware and the software stack .</a:t>
            </a:r>
          </a:p>
          <a:p>
            <a:r>
              <a:rPr lang="en-US" sz="2400" dirty="0" smtClean="0">
                <a:latin typeface="Bookman Old Style" pitchFamily="18" charset="0"/>
              </a:rPr>
              <a:t>Its</a:t>
            </a:r>
            <a:r>
              <a:rPr lang="en-US" sz="2400" i="1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handles security between the application  and the system.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00600"/>
            <a:ext cx="901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Monotype Corsiva" pitchFamily="66" charset="0"/>
              </a:rPr>
              <a:t>Android Libraries (in C &amp; C++)</a:t>
            </a:r>
            <a:endParaRPr lang="en-US" b="1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714488" cy="5410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 smtClean="0"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2000" b="1" dirty="0" smtClean="0">
                <a:latin typeface="Bookman Old Style" pitchFamily="18" charset="0"/>
                <a:cs typeface="Calibri" pitchFamily="34" charset="0"/>
              </a:rPr>
              <a:t>The Android run time: </a:t>
            </a:r>
            <a:r>
              <a:rPr lang="en-US" sz="2000" dirty="0" smtClean="0">
                <a:latin typeface="Bookman Old Style" pitchFamily="18" charset="0"/>
                <a:cs typeface="Calibri" pitchFamily="34" charset="0"/>
              </a:rPr>
              <a:t>designed to meet the need of running in embedded environment (limited battery/memory/processor).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  <a:cs typeface="Calibri" pitchFamily="34" charset="0"/>
              </a:rPr>
              <a:t>It is composed of Java core libraries( Collection classes, utilities, input/output etc) and DVM.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  <a:cs typeface="Calibri" pitchFamily="34" charset="0"/>
              </a:rPr>
              <a:t>DVM is memory efficient, &amp; multiple instances of it can run on the device at the same time.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Bookman Old Style" pitchFamily="18" charset="0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b="1" dirty="0" smtClean="0">
                <a:latin typeface="Bookman Old Style" pitchFamily="18" charset="0"/>
                <a:cs typeface="Calibri" pitchFamily="34" charset="0"/>
              </a:rPr>
              <a:t>Media frameworks: </a:t>
            </a:r>
            <a:r>
              <a:rPr lang="en-US" sz="2000" dirty="0" smtClean="0">
                <a:latin typeface="Bookman Old Style" pitchFamily="18" charset="0"/>
                <a:cs typeface="Calibri" pitchFamily="34" charset="0"/>
              </a:rPr>
              <a:t>These libraries allow you to play and record audio and video.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648200"/>
            <a:ext cx="7827469" cy="190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238</TotalTime>
  <Words>825</Words>
  <Application>Microsoft Office PowerPoint</Application>
  <PresentationFormat>On-screen Show (4:3)</PresentationFormat>
  <Paragraphs>125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Slide 1</vt:lpstr>
      <vt:lpstr>Content</vt:lpstr>
      <vt:lpstr>What is Android</vt:lpstr>
      <vt:lpstr>Foundation of an Android</vt:lpstr>
      <vt:lpstr>Features of Android</vt:lpstr>
      <vt:lpstr>Slide 6</vt:lpstr>
      <vt:lpstr>Architecture of Android</vt:lpstr>
      <vt:lpstr>Linux Kernel</vt:lpstr>
      <vt:lpstr>Android Libraries (in C &amp; C++)</vt:lpstr>
      <vt:lpstr>Application framework</vt:lpstr>
      <vt:lpstr>Application framework (written in Java)</vt:lpstr>
      <vt:lpstr>Slide 12</vt:lpstr>
      <vt:lpstr>Slide 13</vt:lpstr>
      <vt:lpstr>Advancement in Android</vt:lpstr>
      <vt:lpstr>Slide 15</vt:lpstr>
      <vt:lpstr>Slide 16</vt:lpstr>
      <vt:lpstr>Slide 17</vt:lpstr>
      <vt:lpstr>Google Drive Suite</vt:lpstr>
      <vt:lpstr>Google Drive Suite</vt:lpstr>
      <vt:lpstr>2. Google Play Music</vt:lpstr>
      <vt:lpstr>Blue Mail</vt:lpstr>
      <vt:lpstr>     Blue Mail</vt:lpstr>
      <vt:lpstr>Slide 23</vt:lpstr>
      <vt:lpstr>Pro’s</vt:lpstr>
      <vt:lpstr>Con’s</vt:lpstr>
      <vt:lpstr>Conclusions 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</dc:creator>
  <cp:lastModifiedBy>HP</cp:lastModifiedBy>
  <cp:revision>37</cp:revision>
  <dcterms:created xsi:type="dcterms:W3CDTF">2017-03-20T06:17:48Z</dcterms:created>
  <dcterms:modified xsi:type="dcterms:W3CDTF">2017-04-15T06:25:04Z</dcterms:modified>
</cp:coreProperties>
</file>