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F69-2DC5-442E-B3F6-49E5651E78D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488-5AC3-4B5B-9886-CB592882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F69-2DC5-442E-B3F6-49E5651E78D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488-5AC3-4B5B-9886-CB592882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F69-2DC5-442E-B3F6-49E5651E78D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488-5AC3-4B5B-9886-CB592882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F69-2DC5-442E-B3F6-49E5651E78D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488-5AC3-4B5B-9886-CB592882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6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F69-2DC5-442E-B3F6-49E5651E78D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488-5AC3-4B5B-9886-CB592882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64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F69-2DC5-442E-B3F6-49E5651E78D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488-5AC3-4B5B-9886-CB592882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5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F69-2DC5-442E-B3F6-49E5651E78D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488-5AC3-4B5B-9886-CB592882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F69-2DC5-442E-B3F6-49E5651E78D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488-5AC3-4B5B-9886-CB592882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4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F69-2DC5-442E-B3F6-49E5651E78D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488-5AC3-4B5B-9886-CB592882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16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F69-2DC5-442E-B3F6-49E5651E78D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488-5AC3-4B5B-9886-CB592882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92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4F69-2DC5-442E-B3F6-49E5651E78D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AB488-5AC3-4B5B-9886-CB592882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4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94F69-2DC5-442E-B3F6-49E5651E78D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AB488-5AC3-4B5B-9886-CB5928829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3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Game, Gamification, or Simulation: Which Is Best,</a:t>
            </a:r>
            <a:br>
              <a:rPr lang="en-US" b="1" dirty="0" smtClean="0"/>
            </a:br>
            <a:r>
              <a:rPr lang="en-US" b="1" dirty="0" smtClean="0"/>
              <a:t>When, Why?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 is a realistic, controlled-risk environment where learners can practice behaviors </a:t>
            </a:r>
            <a:r>
              <a:rPr lang="en-US" dirty="0" smtClean="0"/>
              <a:t>and experience </a:t>
            </a:r>
            <a:r>
              <a:rPr lang="en-US" dirty="0"/>
              <a:t>the impacts of </a:t>
            </a:r>
            <a:r>
              <a:rPr lang="en-US" dirty="0" smtClean="0"/>
              <a:t>decisions.</a:t>
            </a:r>
          </a:p>
          <a:p>
            <a:endParaRPr lang="en-US" dirty="0"/>
          </a:p>
          <a:p>
            <a:r>
              <a:rPr lang="en-US" i="1" dirty="0"/>
              <a:t>Realistic: </a:t>
            </a:r>
            <a:r>
              <a:rPr lang="en-US" dirty="0"/>
              <a:t>Simulations simulate reality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i="1" dirty="0"/>
              <a:t>Controlled Risk: </a:t>
            </a:r>
            <a:r>
              <a:rPr lang="en-US" dirty="0"/>
              <a:t>The risk of flying an airplane without knowing what you’re doing is very high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5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Practice Behaviors: </a:t>
            </a:r>
            <a:r>
              <a:rPr lang="en-US" dirty="0"/>
              <a:t>A key element of simulation is the ability to practice and apply what you </a:t>
            </a:r>
            <a:r>
              <a:rPr lang="en-US" dirty="0" smtClean="0"/>
              <a:t>have learned </a:t>
            </a:r>
            <a:r>
              <a:rPr lang="en-US" dirty="0"/>
              <a:t>elsewhere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i="1" dirty="0"/>
              <a:t>Experience the Impacts of Decisions</a:t>
            </a:r>
            <a:r>
              <a:rPr lang="en-US" i="1" dirty="0" smtClean="0"/>
              <a:t>:   </a:t>
            </a:r>
            <a:r>
              <a:rPr lang="en-US" dirty="0"/>
              <a:t>What happens when I do it right? What happens when I do </a:t>
            </a:r>
            <a:r>
              <a:rPr lang="en-US" dirty="0" smtClean="0"/>
              <a:t>it wrong</a:t>
            </a:r>
            <a:r>
              <a:rPr lang="en-US" dirty="0"/>
              <a:t>? What does “good” look like? These are all things we learn from simulations</a:t>
            </a:r>
          </a:p>
        </p:txBody>
      </p:sp>
    </p:spTree>
    <p:extLst>
      <p:ext uri="{BB962C8B-B14F-4D97-AF65-F5344CB8AC3E}">
        <p14:creationId xmlns:p14="http://schemas.microsoft.com/office/powerpoint/2010/main" val="367563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Simulations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Branching Storyline</a:t>
            </a:r>
            <a:r>
              <a:rPr lang="en-US" i="1" dirty="0" smtClean="0">
                <a:solidFill>
                  <a:srgbClr val="FF0000"/>
                </a:solidFill>
              </a:rPr>
              <a:t>:  </a:t>
            </a:r>
            <a:r>
              <a:rPr lang="en-US" dirty="0"/>
              <a:t>A branching storyline simulation tells a story through the </a:t>
            </a:r>
            <a:r>
              <a:rPr lang="en-US" dirty="0" smtClean="0"/>
              <a:t>use of </a:t>
            </a:r>
            <a:r>
              <a:rPr lang="en-US" dirty="0"/>
              <a:t>text, graphics, video, or animation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Systems Dynamics Simulation</a:t>
            </a:r>
            <a:r>
              <a:rPr lang="en-US" i="1" dirty="0" smtClean="0">
                <a:solidFill>
                  <a:srgbClr val="FF0000"/>
                </a:solidFill>
              </a:rPr>
              <a:t>: </a:t>
            </a:r>
            <a:r>
              <a:rPr lang="en-US" i="1" dirty="0" smtClean="0"/>
              <a:t>dry run of the program , to find out what will be the flow of code and errors and its output.</a:t>
            </a:r>
          </a:p>
          <a:p>
            <a:endParaRPr lang="en-US" i="1" dirty="0"/>
          </a:p>
          <a:p>
            <a:r>
              <a:rPr lang="en-US" i="1" dirty="0">
                <a:solidFill>
                  <a:srgbClr val="FF0000"/>
                </a:solidFill>
              </a:rPr>
              <a:t>Equipment/Software Simulation</a:t>
            </a:r>
            <a:r>
              <a:rPr lang="en-US" i="1" dirty="0" smtClean="0">
                <a:solidFill>
                  <a:srgbClr val="FF0000"/>
                </a:solidFill>
              </a:rPr>
              <a:t>: </a:t>
            </a:r>
            <a:r>
              <a:rPr lang="en-US" i="1" dirty="0" smtClean="0"/>
              <a:t>Example </a:t>
            </a:r>
            <a:r>
              <a:rPr lang="en-US" dirty="0"/>
              <a:t>Perhaps the most familiar type is the flight simulator</a:t>
            </a:r>
          </a:p>
        </p:txBody>
      </p:sp>
    </p:spTree>
    <p:extLst>
      <p:ext uri="{BB962C8B-B14F-4D97-AF65-F5344CB8AC3E}">
        <p14:creationId xmlns:p14="http://schemas.microsoft.com/office/powerpoint/2010/main" val="1006865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a Simulation Is Different from a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Simulations are designed to be realistic representations of real-world environments </a:t>
            </a:r>
            <a:r>
              <a:rPr lang="en-US" dirty="0" smtClean="0"/>
              <a:t>and processes.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Games, on the other hand, may or may not reflect the reality of the situation; in </a:t>
            </a:r>
            <a:r>
              <a:rPr lang="en-US" dirty="0" smtClean="0"/>
              <a:t>fact, games </a:t>
            </a:r>
            <a:r>
              <a:rPr lang="en-US" dirty="0"/>
              <a:t>are often quite fanciful.</a:t>
            </a:r>
          </a:p>
        </p:txBody>
      </p:sp>
    </p:spTree>
    <p:extLst>
      <p:ext uri="{BB962C8B-B14F-4D97-AF65-F5344CB8AC3E}">
        <p14:creationId xmlns:p14="http://schemas.microsoft.com/office/powerpoint/2010/main" val="3602129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to Use a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/>
              <a:t>Situations: </a:t>
            </a:r>
          </a:p>
          <a:p>
            <a:r>
              <a:rPr lang="en-US" i="1" dirty="0" smtClean="0"/>
              <a:t>Behavioral</a:t>
            </a:r>
            <a:r>
              <a:rPr lang="en-US" i="1" dirty="0"/>
              <a:t>: </a:t>
            </a:r>
            <a:r>
              <a:rPr lang="en-US" dirty="0"/>
              <a:t>Simulations are about doing. In order to design a simulation, you will have to </a:t>
            </a:r>
            <a:r>
              <a:rPr lang="en-US" dirty="0">
                <a:solidFill>
                  <a:srgbClr val="FF0000"/>
                </a:solidFill>
              </a:rPr>
              <a:t>be able </a:t>
            </a:r>
            <a:r>
              <a:rPr lang="en-US" dirty="0" smtClean="0">
                <a:solidFill>
                  <a:srgbClr val="FF0000"/>
                </a:solidFill>
              </a:rPr>
              <a:t>to express </a:t>
            </a:r>
            <a:r>
              <a:rPr lang="en-US" dirty="0">
                <a:solidFill>
                  <a:srgbClr val="FF0000"/>
                </a:solidFill>
              </a:rPr>
              <a:t>all of your content behaviorally</a:t>
            </a:r>
            <a:r>
              <a:rPr lang="en-US" dirty="0"/>
              <a:t>. What does your learner need to </a:t>
            </a:r>
            <a:r>
              <a:rPr lang="en-US" i="1" dirty="0"/>
              <a:t>do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i="1" dirty="0"/>
              <a:t>Observable</a:t>
            </a:r>
            <a:r>
              <a:rPr lang="en-US" i="1" dirty="0" smtClean="0"/>
              <a:t>: become more observer to learn from others experience</a:t>
            </a:r>
          </a:p>
          <a:p>
            <a:r>
              <a:rPr lang="en-US" i="1" dirty="0"/>
              <a:t>Has defined consequences and outcomes</a:t>
            </a:r>
            <a:r>
              <a:rPr lang="en-US" i="1" dirty="0" smtClean="0"/>
              <a:t>: </a:t>
            </a:r>
            <a:r>
              <a:rPr lang="en-US" dirty="0"/>
              <a:t>need to be able to show the </a:t>
            </a:r>
            <a:r>
              <a:rPr lang="en-US" dirty="0" smtClean="0"/>
              <a:t>outcomes of </a:t>
            </a:r>
            <a:r>
              <a:rPr lang="en-US" dirty="0"/>
              <a:t>actions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5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Gamification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pieces </a:t>
            </a:r>
            <a:r>
              <a:rPr lang="en-US" dirty="0" smtClean="0"/>
              <a:t>of games </a:t>
            </a:r>
            <a:r>
              <a:rPr lang="en-US" dirty="0"/>
              <a:t>to motivate </a:t>
            </a:r>
            <a:r>
              <a:rPr lang="en-US" dirty="0" smtClean="0"/>
              <a:t>learners</a:t>
            </a:r>
          </a:p>
          <a:p>
            <a:endParaRPr lang="en-US" dirty="0"/>
          </a:p>
          <a:p>
            <a:r>
              <a:rPr lang="en-US" dirty="0"/>
              <a:t>Gamification is using game-based mechanics, aesthetics, and game-thinking to engage </a:t>
            </a:r>
            <a:r>
              <a:rPr lang="en-US" dirty="0" smtClean="0"/>
              <a:t>people, motivate </a:t>
            </a:r>
            <a:r>
              <a:rPr lang="en-US" dirty="0"/>
              <a:t>action, promote learning, and solve problems</a:t>
            </a:r>
          </a:p>
        </p:txBody>
      </p:sp>
    </p:spTree>
    <p:extLst>
      <p:ext uri="{BB962C8B-B14F-4D97-AF65-F5344CB8AC3E}">
        <p14:creationId xmlns:p14="http://schemas.microsoft.com/office/powerpoint/2010/main" val="371184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Gamification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type is structural gamification and the </a:t>
            </a:r>
            <a:endParaRPr lang="en-US" dirty="0" smtClean="0"/>
          </a:p>
          <a:p>
            <a:r>
              <a:rPr lang="en-US" dirty="0" smtClean="0"/>
              <a:t>second </a:t>
            </a:r>
            <a:r>
              <a:rPr lang="en-US" dirty="0"/>
              <a:t>is content gamification</a:t>
            </a:r>
          </a:p>
        </p:txBody>
      </p:sp>
    </p:spTree>
    <p:extLst>
      <p:ext uri="{BB962C8B-B14F-4D97-AF65-F5344CB8AC3E}">
        <p14:creationId xmlns:p14="http://schemas.microsoft.com/office/powerpoint/2010/main" val="266840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Structural Gamification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gamification is the application of game elements to propel a learner through content with </a:t>
            </a:r>
            <a:r>
              <a:rPr lang="en-US" dirty="0" smtClean="0">
                <a:solidFill>
                  <a:srgbClr val="FF0000"/>
                </a:solidFill>
              </a:rPr>
              <a:t>no alteration </a:t>
            </a:r>
            <a:r>
              <a:rPr lang="en-US" dirty="0">
                <a:solidFill>
                  <a:srgbClr val="FF0000"/>
                </a:solidFill>
              </a:rPr>
              <a:t>or changes to the content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/>
              <a:t>The primary focus for this type of gamification is to </a:t>
            </a:r>
            <a:r>
              <a:rPr lang="en-US" dirty="0">
                <a:solidFill>
                  <a:srgbClr val="FF0000"/>
                </a:solidFill>
              </a:rPr>
              <a:t>motivate learners </a:t>
            </a:r>
            <a:r>
              <a:rPr lang="en-US" dirty="0"/>
              <a:t>to go through </a:t>
            </a:r>
            <a:r>
              <a:rPr lang="en-US" dirty="0" smtClean="0"/>
              <a:t>the content </a:t>
            </a:r>
            <a:r>
              <a:rPr lang="en-US" dirty="0"/>
              <a:t>and to engage them in the process of learning through </a:t>
            </a:r>
            <a:r>
              <a:rPr lang="en-US" dirty="0" smtClean="0"/>
              <a:t>rewards.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example would be a learner gaining points within a course for </a:t>
            </a:r>
            <a:r>
              <a:rPr lang="en-US" b="1" dirty="0">
                <a:solidFill>
                  <a:srgbClr val="FF0000"/>
                </a:solidFill>
              </a:rPr>
              <a:t>watching a video or completing </a:t>
            </a:r>
            <a:r>
              <a:rPr lang="en-US" b="1" dirty="0" smtClean="0">
                <a:solidFill>
                  <a:srgbClr val="FF0000"/>
                </a:solidFill>
              </a:rPr>
              <a:t>an assignment </a:t>
            </a:r>
            <a:r>
              <a:rPr lang="en-US" dirty="0"/>
              <a:t>when the assignment or video had no game elements associated with it other than the fact </a:t>
            </a:r>
            <a:r>
              <a:rPr lang="en-US" dirty="0" smtClean="0"/>
              <a:t>that the </a:t>
            </a:r>
            <a:r>
              <a:rPr lang="en-US" dirty="0"/>
              <a:t>learner received points.</a:t>
            </a:r>
          </a:p>
        </p:txBody>
      </p:sp>
    </p:spTree>
    <p:extLst>
      <p:ext uri="{BB962C8B-B14F-4D97-AF65-F5344CB8AC3E}">
        <p14:creationId xmlns:p14="http://schemas.microsoft.com/office/powerpoint/2010/main" val="40701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 Gamification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gamification is the application of game elements and game thinking to </a:t>
            </a:r>
            <a:r>
              <a:rPr lang="en-US" dirty="0">
                <a:solidFill>
                  <a:srgbClr val="FF0000"/>
                </a:solidFill>
              </a:rPr>
              <a:t>alter content to make </a:t>
            </a:r>
            <a:r>
              <a:rPr lang="en-US" dirty="0" smtClean="0">
                <a:solidFill>
                  <a:srgbClr val="FF0000"/>
                </a:solidFill>
              </a:rPr>
              <a:t>it more </a:t>
            </a:r>
            <a:r>
              <a:rPr lang="en-US" dirty="0">
                <a:solidFill>
                  <a:srgbClr val="FF0000"/>
                </a:solidFill>
              </a:rPr>
              <a:t>game-like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For example</a:t>
            </a:r>
            <a:r>
              <a:rPr lang="en-US" dirty="0"/>
              <a:t>, adding story elements to a compliance course or starting a course with </a:t>
            </a:r>
            <a:r>
              <a:rPr lang="en-US" dirty="0" smtClean="0"/>
              <a:t>a challenge </a:t>
            </a:r>
            <a:r>
              <a:rPr lang="en-US" dirty="0"/>
              <a:t>instead of a list of objectives are both methods of content gamification.</a:t>
            </a:r>
          </a:p>
        </p:txBody>
      </p:sp>
    </p:spTree>
    <p:extLst>
      <p:ext uri="{BB962C8B-B14F-4D97-AF65-F5344CB8AC3E}">
        <p14:creationId xmlns:p14="http://schemas.microsoft.com/office/powerpoint/2010/main" val="15052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Gamification Is Different from a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to Use Gamification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Gamification can be used to accomplish a number of goals related to </a:t>
            </a:r>
            <a:r>
              <a:rPr lang="en-US" dirty="0" smtClean="0"/>
              <a:t>learning.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Encourage </a:t>
            </a:r>
            <a:r>
              <a:rPr lang="en-US" i="1" dirty="0" smtClean="0">
                <a:solidFill>
                  <a:srgbClr val="FF0000"/>
                </a:solidFill>
              </a:rPr>
              <a:t>Learners: </a:t>
            </a:r>
            <a:r>
              <a:rPr lang="en-US" dirty="0"/>
              <a:t>Challenges, goals, and making progress are all traits that engage and </a:t>
            </a:r>
            <a:r>
              <a:rPr lang="en-US" dirty="0" smtClean="0"/>
              <a:t>encourage humans.</a:t>
            </a:r>
          </a:p>
          <a:p>
            <a:r>
              <a:rPr lang="en-US" i="1" dirty="0">
                <a:solidFill>
                  <a:srgbClr val="FF0000"/>
                </a:solidFill>
              </a:rPr>
              <a:t>Motivate </a:t>
            </a:r>
            <a:r>
              <a:rPr lang="en-US" i="1" dirty="0" smtClean="0">
                <a:solidFill>
                  <a:srgbClr val="FF0000"/>
                </a:solidFill>
              </a:rPr>
              <a:t>Action : </a:t>
            </a:r>
          </a:p>
          <a:p>
            <a:r>
              <a:rPr lang="en-US" i="1" dirty="0">
                <a:solidFill>
                  <a:srgbClr val="FF0000"/>
                </a:solidFill>
              </a:rPr>
              <a:t>Influence Behavior</a:t>
            </a:r>
            <a:r>
              <a:rPr lang="en-US" i="1" dirty="0" smtClean="0">
                <a:solidFill>
                  <a:srgbClr val="FF0000"/>
                </a:solidFill>
              </a:rPr>
              <a:t>: </a:t>
            </a:r>
            <a:r>
              <a:rPr lang="en-US" dirty="0"/>
              <a:t>gamification can influence </a:t>
            </a:r>
            <a:r>
              <a:rPr lang="en-US" dirty="0" smtClean="0"/>
              <a:t>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0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Drive </a:t>
            </a:r>
            <a:r>
              <a:rPr lang="en-US" i="1" dirty="0" smtClean="0">
                <a:solidFill>
                  <a:srgbClr val="FF0000"/>
                </a:solidFill>
              </a:rPr>
              <a:t>Innovation : </a:t>
            </a:r>
            <a:r>
              <a:rPr lang="en-US" dirty="0"/>
              <a:t>developed to allow non-scientists to work on the incredibly </a:t>
            </a:r>
            <a:r>
              <a:rPr lang="en-US" dirty="0" smtClean="0"/>
              <a:t>difficult task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Skill Building</a:t>
            </a:r>
            <a:r>
              <a:rPr lang="en-US" i="1" dirty="0" smtClean="0">
                <a:solidFill>
                  <a:srgbClr val="FF0000"/>
                </a:solidFill>
              </a:rPr>
              <a:t>: </a:t>
            </a:r>
            <a:r>
              <a:rPr lang="en-US" dirty="0"/>
              <a:t>approach to teaching someone how to gain the </a:t>
            </a:r>
            <a:r>
              <a:rPr lang="en-US" dirty="0" smtClean="0"/>
              <a:t>skills 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Knowledge Acquisition</a:t>
            </a:r>
            <a:r>
              <a:rPr lang="en-US" i="1" dirty="0" smtClean="0">
                <a:solidFill>
                  <a:srgbClr val="FF0000"/>
                </a:solidFill>
              </a:rPr>
              <a:t>: </a:t>
            </a:r>
            <a:r>
              <a:rPr lang="en-US" dirty="0"/>
              <a:t>to obtain knowledge </a:t>
            </a:r>
            <a:r>
              <a:rPr lang="en-US" dirty="0" smtClean="0"/>
              <a:t>about cell </a:t>
            </a:r>
            <a:r>
              <a:rPr lang="en-US" dirty="0"/>
              <a:t>phone service by engaging them to compete to climb the mountain to provide a scroll to the guru.</a:t>
            </a:r>
          </a:p>
        </p:txBody>
      </p:sp>
    </p:spTree>
    <p:extLst>
      <p:ext uri="{BB962C8B-B14F-4D97-AF65-F5344CB8AC3E}">
        <p14:creationId xmlns:p14="http://schemas.microsoft.com/office/powerpoint/2010/main" val="242605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596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Game, Gamification, or Simulation: Which Is Best, When, Why?</vt:lpstr>
      <vt:lpstr>Gamification</vt:lpstr>
      <vt:lpstr>Types of Gamification</vt:lpstr>
      <vt:lpstr>Structural Gamification</vt:lpstr>
      <vt:lpstr>PowerPoint Presentation</vt:lpstr>
      <vt:lpstr>Content Gamification</vt:lpstr>
      <vt:lpstr>How Gamification Is Different from a Game</vt:lpstr>
      <vt:lpstr>When to Use Gamification</vt:lpstr>
      <vt:lpstr>PowerPoint Presentation</vt:lpstr>
      <vt:lpstr>Simulations</vt:lpstr>
      <vt:lpstr>PowerPoint Presentation</vt:lpstr>
      <vt:lpstr>Types of Simulations</vt:lpstr>
      <vt:lpstr>How a Simulation Is Different from a Game</vt:lpstr>
      <vt:lpstr>When to Use a Simulation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Game, Gamification, or Simulation: Which Is Best, When, Why?</dc:title>
  <dc:creator>SUCCESS</dc:creator>
  <cp:lastModifiedBy>SUCCESS</cp:lastModifiedBy>
  <cp:revision>8</cp:revision>
  <dcterms:created xsi:type="dcterms:W3CDTF">2024-08-19T01:27:03Z</dcterms:created>
  <dcterms:modified xsi:type="dcterms:W3CDTF">2024-08-20T06:42:42Z</dcterms:modified>
</cp:coreProperties>
</file>