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1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60B17-3ECB-4C60-8F8B-A7B30C5C252D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B13A-D3AB-4AE1-8A6E-EE1739503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59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60B17-3ECB-4C60-8F8B-A7B30C5C252D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B13A-D3AB-4AE1-8A6E-EE1739503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228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60B17-3ECB-4C60-8F8B-A7B30C5C252D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B13A-D3AB-4AE1-8A6E-EE1739503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47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60B17-3ECB-4C60-8F8B-A7B30C5C252D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B13A-D3AB-4AE1-8A6E-EE1739503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68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60B17-3ECB-4C60-8F8B-A7B30C5C252D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B13A-D3AB-4AE1-8A6E-EE1739503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17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60B17-3ECB-4C60-8F8B-A7B30C5C252D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B13A-D3AB-4AE1-8A6E-EE1739503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70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60B17-3ECB-4C60-8F8B-A7B30C5C252D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B13A-D3AB-4AE1-8A6E-EE1739503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44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60B17-3ECB-4C60-8F8B-A7B30C5C252D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B13A-D3AB-4AE1-8A6E-EE1739503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4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60B17-3ECB-4C60-8F8B-A7B30C5C252D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B13A-D3AB-4AE1-8A6E-EE1739503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57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60B17-3ECB-4C60-8F8B-A7B30C5C252D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B13A-D3AB-4AE1-8A6E-EE1739503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76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60B17-3ECB-4C60-8F8B-A7B30C5C252D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B13A-D3AB-4AE1-8A6E-EE1739503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545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60B17-3ECB-4C60-8F8B-A7B30C5C252D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1B13A-D3AB-4AE1-8A6E-EE1739503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65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Critical Questions for Creating an Interactive</a:t>
            </a:r>
            <a:br>
              <a:rPr lang="en-US" b="1" dirty="0"/>
            </a:br>
            <a:r>
              <a:rPr lang="en-US" b="1" dirty="0"/>
              <a:t>Learning Event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575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Practical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set of questions dealt with the issue of what needs to be taught and the type of outcomes that </a:t>
            </a:r>
            <a:r>
              <a:rPr lang="en-US" dirty="0" smtClean="0"/>
              <a:t>can be </a:t>
            </a:r>
            <a:r>
              <a:rPr lang="en-US" dirty="0"/>
              <a:t>expected from the ILE.</a:t>
            </a:r>
          </a:p>
        </p:txBody>
      </p:sp>
    </p:spTree>
    <p:extLst>
      <p:ext uri="{BB962C8B-B14F-4D97-AF65-F5344CB8AC3E}">
        <p14:creationId xmlns:p14="http://schemas.microsoft.com/office/powerpoint/2010/main" val="1388221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Who Are the Learners?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First we have to identify the learners</a:t>
            </a:r>
          </a:p>
          <a:p>
            <a:r>
              <a:rPr lang="en-US" dirty="0"/>
              <a:t>Technical knowledge</a:t>
            </a:r>
          </a:p>
          <a:p>
            <a:r>
              <a:rPr lang="en-US" dirty="0"/>
              <a:t>Familiarity with games/simulations/gamification</a:t>
            </a:r>
          </a:p>
          <a:p>
            <a:r>
              <a:rPr lang="en-US" dirty="0"/>
              <a:t>Reading level</a:t>
            </a:r>
          </a:p>
          <a:p>
            <a:r>
              <a:rPr lang="en-US" dirty="0"/>
              <a:t>Knowledge level of subject matter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460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Are the Logistics?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will the ILE be played?</a:t>
            </a:r>
          </a:p>
          <a:p>
            <a:r>
              <a:rPr lang="en-US" dirty="0"/>
              <a:t>How often will the ILE be played?</a:t>
            </a:r>
          </a:p>
          <a:p>
            <a:r>
              <a:rPr lang="en-US" dirty="0"/>
              <a:t>On what type of device will the ILE be played?</a:t>
            </a:r>
          </a:p>
          <a:p>
            <a:r>
              <a:rPr lang="en-US" dirty="0"/>
              <a:t>What amount of time is available to play the ILE?</a:t>
            </a:r>
          </a:p>
          <a:p>
            <a:r>
              <a:rPr lang="en-US" dirty="0"/>
              <a:t>When will the ILE be played?</a:t>
            </a:r>
          </a:p>
          <a:p>
            <a:r>
              <a:rPr lang="en-US" dirty="0"/>
              <a:t>Where will the ILE be played?</a:t>
            </a:r>
          </a:p>
        </p:txBody>
      </p:sp>
    </p:spTree>
    <p:extLst>
      <p:ext uri="{BB962C8B-B14F-4D97-AF65-F5344CB8AC3E}">
        <p14:creationId xmlns:p14="http://schemas.microsoft.com/office/powerpoint/2010/main" val="506129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Are the Technical Issues?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will the ILE be delivered (HTML 5, Flash, on a mobile device, laptop)?</a:t>
            </a:r>
          </a:p>
          <a:p>
            <a:r>
              <a:rPr lang="en-US" dirty="0"/>
              <a:t>What information needs to go to the learning management system?</a:t>
            </a:r>
          </a:p>
          <a:p>
            <a:r>
              <a:rPr lang="en-US" dirty="0"/>
              <a:t>What type of artwork is required? Can it be 2-D or do you need 3-D or just simple badges?</a:t>
            </a:r>
          </a:p>
          <a:p>
            <a:r>
              <a:rPr lang="en-US" dirty="0"/>
              <a:t>Is a password needed?</a:t>
            </a:r>
          </a:p>
          <a:p>
            <a:r>
              <a:rPr lang="en-US" dirty="0"/>
              <a:t>How often can learners access the ILE?</a:t>
            </a:r>
          </a:p>
          <a:p>
            <a:r>
              <a:rPr lang="en-US" dirty="0"/>
              <a:t>What do we do if there is a technical </a:t>
            </a:r>
            <a:r>
              <a:rPr lang="en-US" dirty="0" smtClean="0"/>
              <a:t>problem?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858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Scoring and Assessment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questions provide information to inform the development of scoring and assessment of the ILE.</a:t>
            </a:r>
          </a:p>
        </p:txBody>
      </p:sp>
    </p:spTree>
    <p:extLst>
      <p:ext uri="{BB962C8B-B14F-4D97-AF65-F5344CB8AC3E}">
        <p14:creationId xmlns:p14="http://schemas.microsoft.com/office/powerpoint/2010/main" val="42824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6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Should the Measurement Criteria Be?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</a:t>
            </a:r>
            <a:endParaRPr lang="en-US" dirty="0"/>
          </a:p>
          <a:p>
            <a:r>
              <a:rPr lang="en-US" dirty="0"/>
              <a:t>Accuracy</a:t>
            </a:r>
          </a:p>
          <a:p>
            <a:r>
              <a:rPr lang="en-US" dirty="0"/>
              <a:t>Correctness</a:t>
            </a:r>
          </a:p>
          <a:p>
            <a:r>
              <a:rPr lang="en-US" dirty="0"/>
              <a:t>Knowledge of all the elements</a:t>
            </a:r>
          </a:p>
        </p:txBody>
      </p:sp>
    </p:spTree>
    <p:extLst>
      <p:ext uri="{BB962C8B-B14F-4D97-AF65-F5344CB8AC3E}">
        <p14:creationId xmlns:p14="http://schemas.microsoft.com/office/powerpoint/2010/main" val="1089889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Drives the ILE?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Will the game be driven by points, levels, badges, or some other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378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the Rationale Behind Scoring?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Describe the point and scoring system </a:t>
            </a:r>
            <a:r>
              <a:rPr lang="en-US" i="1" dirty="0" smtClean="0"/>
              <a:t>and rationale </a:t>
            </a:r>
            <a:r>
              <a:rPr lang="en-US" i="1" dirty="0"/>
              <a:t>behind the system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8810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Does the Scoring Match Learner Outcomes?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Do the </a:t>
            </a:r>
            <a:r>
              <a:rPr lang="en-US" i="1" dirty="0" smtClean="0"/>
              <a:t>ILE activities </a:t>
            </a:r>
            <a:r>
              <a:rPr lang="en-US" i="1" dirty="0"/>
              <a:t>match learner outcomes?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718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Creating an interactive learning event requires asking and answering certain questions before </a:t>
            </a:r>
            <a:r>
              <a:rPr lang="en-US" dirty="0" smtClean="0"/>
              <a:t>actual development </a:t>
            </a:r>
            <a:r>
              <a:rPr lang="en-US" dirty="0"/>
              <a:t>or programming begins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Foundational questions</a:t>
            </a:r>
          </a:p>
          <a:p>
            <a:r>
              <a:rPr lang="en-US" dirty="0"/>
              <a:t>Practical questions</a:t>
            </a:r>
          </a:p>
          <a:p>
            <a:r>
              <a:rPr lang="en-US" dirty="0"/>
              <a:t>Scoring and assessment questions</a:t>
            </a:r>
          </a:p>
          <a:p>
            <a:r>
              <a:rPr lang="en-US" dirty="0"/>
              <a:t>Gameplay questions</a:t>
            </a:r>
          </a:p>
        </p:txBody>
      </p:sp>
    </p:spTree>
    <p:extLst>
      <p:ext uri="{BB962C8B-B14F-4D97-AF65-F5344CB8AC3E}">
        <p14:creationId xmlns:p14="http://schemas.microsoft.com/office/powerpoint/2010/main" val="38467154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Game Play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“What are the learners doing during the </a:t>
            </a:r>
            <a:r>
              <a:rPr lang="en-US" i="1" dirty="0" smtClean="0"/>
              <a:t>interactive learning </a:t>
            </a:r>
            <a:r>
              <a:rPr lang="en-US" i="1" dirty="0"/>
              <a:t>event?”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2514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Are the Learners Doing?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Allocating resources</a:t>
            </a:r>
          </a:p>
          <a:p>
            <a:r>
              <a:rPr lang="en-US" dirty="0"/>
              <a:t>Building</a:t>
            </a:r>
          </a:p>
          <a:p>
            <a:r>
              <a:rPr lang="en-US" dirty="0"/>
              <a:t>Chasing/being chased</a:t>
            </a:r>
          </a:p>
          <a:p>
            <a:r>
              <a:rPr lang="en-US" dirty="0"/>
              <a:t>Collecting</a:t>
            </a:r>
          </a:p>
          <a:p>
            <a:r>
              <a:rPr lang="en-US" dirty="0"/>
              <a:t>Discriminating</a:t>
            </a:r>
          </a:p>
          <a:p>
            <a:r>
              <a:rPr lang="en-US" dirty="0"/>
              <a:t>Dodging</a:t>
            </a:r>
          </a:p>
          <a:p>
            <a:r>
              <a:rPr lang="en-US" dirty="0"/>
              <a:t>Exploring</a:t>
            </a:r>
          </a:p>
          <a:p>
            <a:r>
              <a:rPr lang="en-US" dirty="0"/>
              <a:t>Matching</a:t>
            </a:r>
          </a:p>
          <a:p>
            <a:r>
              <a:rPr lang="en-US" dirty="0"/>
              <a:t>Problem solving</a:t>
            </a:r>
          </a:p>
          <a:p>
            <a:r>
              <a:rPr lang="en-US" dirty="0"/>
              <a:t>Racing</a:t>
            </a:r>
          </a:p>
          <a:p>
            <a:r>
              <a:rPr lang="en-US" dirty="0"/>
              <a:t>Role playing</a:t>
            </a:r>
          </a:p>
          <a:p>
            <a:r>
              <a:rPr lang="en-US" dirty="0"/>
              <a:t>Stealing</a:t>
            </a:r>
          </a:p>
          <a:p>
            <a:r>
              <a:rPr lang="en-US" dirty="0"/>
              <a:t>Strategizing</a:t>
            </a:r>
          </a:p>
        </p:txBody>
      </p:sp>
    </p:spTree>
    <p:extLst>
      <p:ext uri="{BB962C8B-B14F-4D97-AF65-F5344CB8AC3E}">
        <p14:creationId xmlns:p14="http://schemas.microsoft.com/office/powerpoint/2010/main" val="24585283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Do You Win or Lose?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What is the winning state of the ILE</a:t>
            </a:r>
            <a:r>
              <a:rPr lang="en-US" i="1" dirty="0" smtClean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994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937" y="1825625"/>
            <a:ext cx="7091505" cy="4351338"/>
          </a:xfrm>
        </p:spPr>
      </p:pic>
    </p:spTree>
    <p:extLst>
      <p:ext uri="{BB962C8B-B14F-4D97-AF65-F5344CB8AC3E}">
        <p14:creationId xmlns:p14="http://schemas.microsoft.com/office/powerpoint/2010/main" val="1452488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Foundational Questions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b="1" dirty="0"/>
          </a:p>
          <a:p>
            <a:r>
              <a:rPr lang="en-US" sz="4000" b="1" dirty="0"/>
              <a:t>What Is the Real Problem</a:t>
            </a:r>
            <a:r>
              <a:rPr lang="en-US" sz="4000" b="1" dirty="0" smtClean="0"/>
              <a:t>?</a:t>
            </a:r>
          </a:p>
          <a:p>
            <a:r>
              <a:rPr lang="en-US" dirty="0"/>
              <a:t>Lack of customer service</a:t>
            </a:r>
          </a:p>
          <a:p>
            <a:r>
              <a:rPr lang="en-US" dirty="0"/>
              <a:t>Quality issues</a:t>
            </a:r>
          </a:p>
          <a:p>
            <a:r>
              <a:rPr lang="en-US" dirty="0"/>
              <a:t>Time problems (processes taking too long, not enough time to complete customer orders, etc.)</a:t>
            </a:r>
          </a:p>
          <a:p>
            <a:r>
              <a:rPr lang="en-US" dirty="0"/>
              <a:t>Safety issues</a:t>
            </a:r>
          </a:p>
          <a:p>
            <a:r>
              <a:rPr lang="en-US" dirty="0"/>
              <a:t>Lack of performance</a:t>
            </a:r>
          </a:p>
        </p:txBody>
      </p:sp>
    </p:spTree>
    <p:extLst>
      <p:ext uri="{BB962C8B-B14F-4D97-AF65-F5344CB8AC3E}">
        <p14:creationId xmlns:p14="http://schemas.microsoft.com/office/powerpoint/2010/main" val="1079304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 smtClean="0"/>
              <a:t>Students/ learners perspective questions</a:t>
            </a:r>
          </a:p>
          <a:p>
            <a:r>
              <a:rPr lang="en-US" dirty="0" smtClean="0"/>
              <a:t>Deeper </a:t>
            </a:r>
            <a:r>
              <a:rPr lang="en-US" dirty="0"/>
              <a:t>engagement of students</a:t>
            </a:r>
          </a:p>
          <a:p>
            <a:r>
              <a:rPr lang="en-US" dirty="0"/>
              <a:t>Application of theory</a:t>
            </a:r>
          </a:p>
          <a:p>
            <a:r>
              <a:rPr lang="en-US" dirty="0"/>
              <a:t>Increase motivation</a:t>
            </a:r>
          </a:p>
          <a:p>
            <a:r>
              <a:rPr lang="en-US" dirty="0"/>
              <a:t>Better tracking of understanding</a:t>
            </a:r>
          </a:p>
        </p:txBody>
      </p:sp>
    </p:spTree>
    <p:extLst>
      <p:ext uri="{BB962C8B-B14F-4D97-AF65-F5344CB8AC3E}">
        <p14:creationId xmlns:p14="http://schemas.microsoft.com/office/powerpoint/2010/main" val="3043266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Are the Learners Not Doing?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out requirements for the learners on they can improve their performance</a:t>
            </a:r>
          </a:p>
          <a:p>
            <a:r>
              <a:rPr lang="en-US" dirty="0" smtClean="0"/>
              <a:t>Identify the problems.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010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the Desired Outcome?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i="1" dirty="0"/>
              <a:t>What is the desired outcome of the ILE? What do you want the learner to be </a:t>
            </a:r>
            <a:r>
              <a:rPr lang="en-US" sz="3600" i="1" dirty="0" smtClean="0"/>
              <a:t>able to </a:t>
            </a:r>
            <a:r>
              <a:rPr lang="en-US" sz="3600" i="1" dirty="0"/>
              <a:t>do or to know after interacting with the ILE?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34492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Needed to Achieve Success?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What does </a:t>
            </a:r>
            <a:r>
              <a:rPr lang="en-US" i="1" dirty="0" smtClean="0"/>
              <a:t>the learner/player </a:t>
            </a:r>
            <a:r>
              <a:rPr lang="en-US" i="1" dirty="0"/>
              <a:t>need to know to achieve the outcome of the ILE</a:t>
            </a:r>
            <a:r>
              <a:rPr lang="en-US" i="1" dirty="0" smtClean="0"/>
              <a:t>?</a:t>
            </a:r>
          </a:p>
          <a:p>
            <a:endParaRPr lang="en-US" i="1" dirty="0"/>
          </a:p>
          <a:p>
            <a:r>
              <a:rPr lang="en-US" i="1" dirty="0" smtClean="0"/>
              <a:t>Likes basic requirements to interact with ILE</a:t>
            </a:r>
          </a:p>
          <a:p>
            <a:pPr marL="0" indent="0">
              <a:buNone/>
            </a:pPr>
            <a:endParaRPr lang="en-US" i="1" dirty="0" smtClean="0"/>
          </a:p>
          <a:p>
            <a:r>
              <a:rPr lang="en-US" dirty="0"/>
              <a:t>If the player could already achieve the desired outcome quickly and easily, an ILE would not </a:t>
            </a:r>
            <a:r>
              <a:rPr lang="en-US" dirty="0" smtClean="0"/>
              <a:t>be necessary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9614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Are the Tasks of the ILE?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/>
              <a:t>What are the tasks that must be demonstrated to </a:t>
            </a:r>
            <a:r>
              <a:rPr lang="en-US" i="1" dirty="0" smtClean="0"/>
              <a:t>achieve the </a:t>
            </a:r>
            <a:r>
              <a:rPr lang="en-US" i="1" dirty="0"/>
              <a:t>outcome</a:t>
            </a:r>
            <a:r>
              <a:rPr lang="en-US" i="1" dirty="0" smtClean="0"/>
              <a:t>?</a:t>
            </a:r>
          </a:p>
          <a:p>
            <a:endParaRPr lang="en-US" i="1" dirty="0"/>
          </a:p>
          <a:p>
            <a:r>
              <a:rPr lang="en-US" dirty="0"/>
              <a:t>Answer questions</a:t>
            </a:r>
          </a:p>
          <a:p>
            <a:r>
              <a:rPr lang="en-US" dirty="0"/>
              <a:t>Apply content</a:t>
            </a:r>
          </a:p>
          <a:p>
            <a:r>
              <a:rPr lang="en-US" dirty="0"/>
              <a:t>Drag items to the correct place</a:t>
            </a:r>
          </a:p>
          <a:p>
            <a:r>
              <a:rPr lang="en-US" dirty="0"/>
              <a:t>Explore an area</a:t>
            </a:r>
          </a:p>
          <a:p>
            <a:r>
              <a:rPr lang="en-US" dirty="0"/>
              <a:t>Identify information</a:t>
            </a:r>
          </a:p>
          <a:p>
            <a:r>
              <a:rPr lang="en-US" dirty="0"/>
              <a:t>Apply values</a:t>
            </a:r>
          </a:p>
        </p:txBody>
      </p:sp>
    </p:spTree>
    <p:extLst>
      <p:ext uri="{BB962C8B-B14F-4D97-AF65-F5344CB8AC3E}">
        <p14:creationId xmlns:p14="http://schemas.microsoft.com/office/powerpoint/2010/main" val="1383016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569</Words>
  <Application>Microsoft Office PowerPoint</Application>
  <PresentationFormat>Widescreen</PresentationFormat>
  <Paragraphs>93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Critical Questions for Creating an Interactive Learning Event</vt:lpstr>
      <vt:lpstr>PowerPoint Presentation</vt:lpstr>
      <vt:lpstr>PowerPoint Presentation</vt:lpstr>
      <vt:lpstr>Foundational Questions </vt:lpstr>
      <vt:lpstr>PowerPoint Presentation</vt:lpstr>
      <vt:lpstr>What Are the Learners Not Doing?</vt:lpstr>
      <vt:lpstr>What Is the Desired Outcome?</vt:lpstr>
      <vt:lpstr>What Is Needed to Achieve Success?</vt:lpstr>
      <vt:lpstr>What Are the Tasks of the ILE?</vt:lpstr>
      <vt:lpstr>Practical Questions</vt:lpstr>
      <vt:lpstr>Who Are the Learners?</vt:lpstr>
      <vt:lpstr>What Are the Logistics?</vt:lpstr>
      <vt:lpstr>What Are the Technical Issues?</vt:lpstr>
      <vt:lpstr>Scoring and Assessment Questions</vt:lpstr>
      <vt:lpstr>PowerPoint Presentation</vt:lpstr>
      <vt:lpstr>What Should the Measurement Criteria Be?</vt:lpstr>
      <vt:lpstr>What Drives the ILE?</vt:lpstr>
      <vt:lpstr>What Is the Rationale Behind Scoring?</vt:lpstr>
      <vt:lpstr>Does the Scoring Match Learner Outcomes?</vt:lpstr>
      <vt:lpstr>Game Play Questions</vt:lpstr>
      <vt:lpstr>What Are the Learners Doing?</vt:lpstr>
      <vt:lpstr>How Do You Win or Lose?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Critical Questions for Creating an Interactive Learning Event</dc:title>
  <dc:creator>SUCCESS</dc:creator>
  <cp:lastModifiedBy>SUCCESS</cp:lastModifiedBy>
  <cp:revision>3</cp:revision>
  <dcterms:created xsi:type="dcterms:W3CDTF">2024-08-22T00:38:15Z</dcterms:created>
  <dcterms:modified xsi:type="dcterms:W3CDTF">2024-08-22T03:38:25Z</dcterms:modified>
</cp:coreProperties>
</file>