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6" r:id="rId19"/>
    <p:sldId id="277" r:id="rId20"/>
    <p:sldId id="278" r:id="rId21"/>
  </p:sldIdLst>
  <p:sldSz cx="9144000" cy="6858000" type="screen4x3"/>
  <p:notesSz cx="6858000" cy="9144000"/>
  <p:embeddedFontLst>
    <p:embeddedFont>
      <p:font typeface="Average" panose="020B0604020202020204" charset="0"/>
      <p:regular r:id="rId23"/>
    </p:embeddedFont>
    <p:embeddedFont>
      <p:font typeface="Oswald" pitchFamily="2" charset="0"/>
      <p:regular r:id="rId24"/>
      <p:bold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AB6DBF-227F-4886-AE26-4771FFD0882E}">
  <a:tblStyle styleId="{9FAB6DBF-227F-4886-AE26-4771FFD088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888"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1ce67ff87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1ce67ff8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1d2656dcf2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g31d2656dcf2_0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1d2656dcf2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g31d2656dcf2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1d2656dcf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31d2656dcf2_0_1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d2656dcf2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g31d2656dcf2_0_1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1d2656dcf2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31d2656dcf2_0_1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1d2656dcf2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g31d2656dcf2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ce67ff874_2_4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1ce67ff874_2_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1ce67ff874_2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1ce67ff874_2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1d2656dcf2_0_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31d2656dcf2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1ce67ff874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1ce67ff87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1d2656dcf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31d2656dcf2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d2656dcf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g31d2656dcf2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1d2656dc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31d2656dcf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d2656dcf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g31d2656dcf2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1d2656dcf2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g31d2656dcf2_0_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855000"/>
            <a:ext cx="7852200" cy="11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7" name="Google Shape;57;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1200"/>
              </a:spcBef>
              <a:spcAft>
                <a:spcPts val="0"/>
              </a:spcAft>
              <a:buClr>
                <a:schemeClr val="dk1"/>
              </a:buClr>
              <a:buSzPts val="1800"/>
              <a:buChar char="○"/>
              <a:defRPr/>
            </a:lvl2pPr>
            <a:lvl3pPr marL="1371600" lvl="2" indent="-342900" algn="l">
              <a:spcBef>
                <a:spcPts val="1200"/>
              </a:spcBef>
              <a:spcAft>
                <a:spcPts val="0"/>
              </a:spcAft>
              <a:buClr>
                <a:schemeClr val="dk1"/>
              </a:buClr>
              <a:buSzPts val="1800"/>
              <a:buChar char="■"/>
              <a:defRPr/>
            </a:lvl3pPr>
            <a:lvl4pPr marL="1828800" lvl="3" indent="-342900" algn="l">
              <a:spcBef>
                <a:spcPts val="1200"/>
              </a:spcBef>
              <a:spcAft>
                <a:spcPts val="0"/>
              </a:spcAft>
              <a:buClr>
                <a:schemeClr val="dk1"/>
              </a:buClr>
              <a:buSzPts val="1800"/>
              <a:buChar char="●"/>
              <a:defRPr/>
            </a:lvl4pPr>
            <a:lvl5pPr marL="2286000" lvl="4" indent="-342900" algn="l">
              <a:spcBef>
                <a:spcPts val="1200"/>
              </a:spcBef>
              <a:spcAft>
                <a:spcPts val="0"/>
              </a:spcAft>
              <a:buClr>
                <a:schemeClr val="dk1"/>
              </a:buClr>
              <a:buSzPts val="1800"/>
              <a:buChar char="○"/>
              <a:defRPr/>
            </a:lvl5pPr>
            <a:lvl6pPr marL="2743200" lvl="5" indent="-342900" algn="l">
              <a:spcBef>
                <a:spcPts val="1200"/>
              </a:spcBef>
              <a:spcAft>
                <a:spcPts val="0"/>
              </a:spcAft>
              <a:buClr>
                <a:schemeClr val="dk1"/>
              </a:buClr>
              <a:buSzPts val="1800"/>
              <a:buChar char="■"/>
              <a:defRPr/>
            </a:lvl6pPr>
            <a:lvl7pPr marL="3200400" lvl="6" indent="-342900" algn="l">
              <a:spcBef>
                <a:spcPts val="1200"/>
              </a:spcBef>
              <a:spcAft>
                <a:spcPts val="0"/>
              </a:spcAft>
              <a:buClr>
                <a:schemeClr val="dk1"/>
              </a:buClr>
              <a:buSzPts val="1800"/>
              <a:buChar char="●"/>
              <a:defRPr/>
            </a:lvl7pPr>
            <a:lvl8pPr marL="3657600" lvl="7" indent="-342900" algn="l">
              <a:spcBef>
                <a:spcPts val="1200"/>
              </a:spcBef>
              <a:spcAft>
                <a:spcPts val="0"/>
              </a:spcAft>
              <a:buClr>
                <a:schemeClr val="dk1"/>
              </a:buClr>
              <a:buSzPts val="1800"/>
              <a:buChar char="○"/>
              <a:defRPr/>
            </a:lvl8pPr>
            <a:lvl9pPr marL="4114800" lvl="8" indent="-342900" algn="l">
              <a:spcBef>
                <a:spcPts val="1200"/>
              </a:spcBef>
              <a:spcAft>
                <a:spcPts val="1200"/>
              </a:spcAft>
              <a:buClr>
                <a:schemeClr val="dk1"/>
              </a:buClr>
              <a:buSzPts val="1800"/>
              <a:buChar char="■"/>
              <a:defRPr/>
            </a:lvl9pPr>
          </a:lstStyle>
          <a:p>
            <a:endParaRPr/>
          </a:p>
        </p:txBody>
      </p:sp>
      <p:sp>
        <p:nvSpPr>
          <p:cNvPr id="58" name="Google Shape;58;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5"/>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5" name="Google Shape;35;p7"/>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701800"/>
            <a:ext cx="6227100" cy="5454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6858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441867"/>
            <a:ext cx="4045200" cy="228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3793601"/>
            <a:ext cx="40452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673700"/>
            <a:ext cx="8520600" cy="25209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4304567"/>
            <a:ext cx="85206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90250" y="6241346"/>
            <a:ext cx="5487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6241346"/>
            <a:ext cx="5487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8" Type="http://schemas.openxmlformats.org/officeDocument/2006/relationships/hyperlink" Target="https://www.nhc.noaa.gov/data/%23tracks" TargetMode="External"/><Relationship Id="rId13" Type="http://schemas.openxmlformats.org/officeDocument/2006/relationships/hyperlink" Target="https://mynasadata.larc.nasa.gov/mini-lessonactivity/tropical-cyclone-counts-box-plot" TargetMode="External"/><Relationship Id="rId3" Type="http://schemas.openxmlformats.org/officeDocument/2006/relationships/hyperlink" Target="https://doi.org/10.1175/BAMS-D-18-0189.1" TargetMode="External"/><Relationship Id="rId7" Type="http://schemas.openxmlformats.org/officeDocument/2006/relationships/hyperlink" Target="https://fivethirtyeight.com/features/hurricane-harveys-impact-and-how-it-compares-to-other%20storms/" TargetMode="External"/><Relationship Id="rId12" Type="http://schemas.openxmlformats.org/officeDocument/2006/relationships/hyperlink" Target="https://www.storytellingwithdata.com/blog/2017/10/1/how-youd-visualize-hurricanes" TargetMode="External"/><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hyperlink" Target="https://www.washingtonpost.com/graphics/2019/national/mapping-disasters/" TargetMode="External"/><Relationship Id="rId11" Type="http://schemas.openxmlformats.org/officeDocument/2006/relationships/hyperlink" Target="https://www.nature.com/articles/nature03906" TargetMode="External"/><Relationship Id="rId5" Type="http://schemas.openxmlformats.org/officeDocument/2006/relationships/hyperlink" Target="https://oceanservice.noaa.gov/news/historical-hurricanes/" TargetMode="External"/><Relationship Id="rId15" Type="http://schemas.openxmlformats.org/officeDocument/2006/relationships/hyperlink" Target="https://images.app.goo.gl/UTSurgVtunbsq943A" TargetMode="External"/><Relationship Id="rId10" Type="http://schemas.openxmlformats.org/officeDocument/2006/relationships/hyperlink" Target="https://www.pnas.org/doi/full/10.1073/pnas.1920849117" TargetMode="External"/><Relationship Id="rId4" Type="http://schemas.openxmlformats.org/officeDocument/2006/relationships/hyperlink" Target="https://www.researchgate.net/publication/7690349_Increasing_Destructiveness_of_Tropical_Cyclones_Over_the_Past_30_Years" TargetMode="External"/><Relationship Id="rId9" Type="http://schemas.openxmlformats.org/officeDocument/2006/relationships/hyperlink" Target="https://www.kaggle.com/code/gi0vanni/analysis-on-us-hurricane-landfalls/input" TargetMode="External"/><Relationship Id="rId14" Type="http://schemas.openxmlformats.org/officeDocument/2006/relationships/hyperlink" Target="https://www.researchgate.net/figure/Plot-of-Hurricane-Harvey-diaster_fig4_367601702"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body" idx="1"/>
          </p:nvPr>
        </p:nvSpPr>
        <p:spPr>
          <a:xfrm>
            <a:off x="259175" y="4213850"/>
            <a:ext cx="8229600" cy="42030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1200"/>
              </a:spcAft>
              <a:buNone/>
            </a:pPr>
            <a:r>
              <a:rPr lang="en-US" sz="1600">
                <a:solidFill>
                  <a:schemeClr val="dk1"/>
                </a:solidFill>
              </a:rPr>
              <a:t>Methodology:</a:t>
            </a:r>
            <a:endParaRPr sz="1600">
              <a:solidFill>
                <a:schemeClr val="dk1"/>
              </a:solidFill>
            </a:endParaRPr>
          </a:p>
        </p:txBody>
      </p:sp>
      <p:pic>
        <p:nvPicPr>
          <p:cNvPr id="84" name="Google Shape;84;p16"/>
          <p:cNvPicPr preferRelativeResize="0"/>
          <p:nvPr/>
        </p:nvPicPr>
        <p:blipFill>
          <a:blip r:embed="rId3">
            <a:alphaModFix/>
          </a:blip>
          <a:stretch>
            <a:fillRect/>
          </a:stretch>
        </p:blipFill>
        <p:spPr>
          <a:xfrm>
            <a:off x="196588" y="1266250"/>
            <a:ext cx="8750824" cy="1124450"/>
          </a:xfrm>
          <a:prstGeom prst="rect">
            <a:avLst/>
          </a:prstGeom>
          <a:noFill/>
          <a:ln>
            <a:noFill/>
          </a:ln>
        </p:spPr>
      </p:pic>
      <p:sp>
        <p:nvSpPr>
          <p:cNvPr id="85" name="Google Shape;85;p16"/>
          <p:cNvSpPr txBox="1"/>
          <p:nvPr/>
        </p:nvSpPr>
        <p:spPr>
          <a:xfrm>
            <a:off x="305550" y="2390700"/>
            <a:ext cx="8532900" cy="1908600"/>
          </a:xfrm>
          <a:prstGeom prst="rect">
            <a:avLst/>
          </a:prstGeom>
          <a:noFill/>
          <a:ln>
            <a:noFill/>
          </a:ln>
        </p:spPr>
        <p:txBody>
          <a:bodyPr spcFirstLastPara="1" wrap="square" lIns="91425" tIns="91425" rIns="91425" bIns="91425" anchor="t" anchorCtr="0">
            <a:spAutoFit/>
          </a:bodyPr>
          <a:lstStyle/>
          <a:p>
            <a:pPr marL="457200" lvl="0" indent="-304800" algn="l" rtl="0">
              <a:lnSpc>
                <a:spcPct val="100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Covers 1851-2015, 49,105 entries with 22 variables.</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120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Unique Identifiers: Each hurricane is represented by a unique ID for tracking. </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120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 Temporal Data: Detailed event dates and times for accurate chronological analysis. </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120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Geospatial Coordinates: Latitude and longitude data to map hurricane trajectories and landfalls. </a:t>
            </a:r>
            <a:endParaRPr sz="1200">
              <a:solidFill>
                <a:schemeClr val="dk1"/>
              </a:solidFill>
              <a:latin typeface="Times New Roman"/>
              <a:ea typeface="Times New Roman"/>
              <a:cs typeface="Times New Roman"/>
              <a:sym typeface="Times New Roman"/>
            </a:endParaRPr>
          </a:p>
          <a:p>
            <a:pPr marL="457200" lvl="0" indent="-304800" algn="l" rtl="0">
              <a:lnSpc>
                <a:spcPct val="100000"/>
              </a:lnSpc>
              <a:spcBef>
                <a:spcPts val="1200"/>
              </a:spcBef>
              <a:spcAft>
                <a:spcPts val="120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Meteorological Variables: Maximum wind speed, Minimum pressure and Wind measurements at varying intensities (low, moderate, and high) across different quadrants (northeast, southeast, northwest).</a:t>
            </a:r>
            <a:endParaRPr sz="1200">
              <a:solidFill>
                <a:schemeClr val="dk1"/>
              </a:solidFill>
              <a:latin typeface="Times New Roman"/>
              <a:ea typeface="Times New Roman"/>
              <a:cs typeface="Times New Roman"/>
              <a:sym typeface="Times New Roman"/>
            </a:endParaRPr>
          </a:p>
        </p:txBody>
      </p:sp>
      <p:sp>
        <p:nvSpPr>
          <p:cNvPr id="86" name="Google Shape;86;p16"/>
          <p:cNvSpPr txBox="1"/>
          <p:nvPr/>
        </p:nvSpPr>
        <p:spPr>
          <a:xfrm>
            <a:off x="259175" y="826563"/>
            <a:ext cx="2212800" cy="3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a:solidFill>
                  <a:schemeClr val="dk1"/>
                </a:solidFill>
                <a:latin typeface="Average"/>
                <a:ea typeface="Average"/>
                <a:cs typeface="Average"/>
                <a:sym typeface="Average"/>
              </a:rPr>
              <a:t>Dataset Overview:</a:t>
            </a:r>
            <a:endParaRPr sz="1800">
              <a:solidFill>
                <a:schemeClr val="dk1"/>
              </a:solidFill>
              <a:latin typeface="Average"/>
              <a:ea typeface="Average"/>
              <a:cs typeface="Average"/>
              <a:sym typeface="Average"/>
            </a:endParaRPr>
          </a:p>
        </p:txBody>
      </p:sp>
      <p:pic>
        <p:nvPicPr>
          <p:cNvPr id="87" name="Google Shape;87;p16"/>
          <p:cNvPicPr preferRelativeResize="0"/>
          <p:nvPr/>
        </p:nvPicPr>
        <p:blipFill>
          <a:blip r:embed="rId4">
            <a:alphaModFix/>
          </a:blip>
          <a:stretch>
            <a:fillRect/>
          </a:stretch>
        </p:blipFill>
        <p:spPr>
          <a:xfrm>
            <a:off x="2514627" y="4554225"/>
            <a:ext cx="3811425" cy="1507450"/>
          </a:xfrm>
          <a:prstGeom prst="rect">
            <a:avLst/>
          </a:prstGeom>
          <a:noFill/>
          <a:ln>
            <a:noFill/>
          </a:ln>
        </p:spPr>
      </p:pic>
      <p:sp>
        <p:nvSpPr>
          <p:cNvPr id="88" name="Google Shape;88;p16"/>
          <p:cNvSpPr txBox="1"/>
          <p:nvPr/>
        </p:nvSpPr>
        <p:spPr>
          <a:xfrm>
            <a:off x="196600" y="5953925"/>
            <a:ext cx="6429300" cy="806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600">
                <a:solidFill>
                  <a:schemeClr val="dk1"/>
                </a:solidFill>
                <a:latin typeface="Average"/>
                <a:ea typeface="Average"/>
                <a:cs typeface="Average"/>
                <a:sym typeface="Average"/>
              </a:rPr>
              <a:t>Tools used: </a:t>
            </a:r>
            <a:endParaRPr sz="1600">
              <a:solidFill>
                <a:schemeClr val="dk1"/>
              </a:solidFill>
              <a:latin typeface="Average"/>
              <a:ea typeface="Average"/>
              <a:cs typeface="Average"/>
              <a:sym typeface="Average"/>
            </a:endParaRPr>
          </a:p>
          <a:p>
            <a:pPr marL="342900" lvl="0" indent="0" algn="l" rtl="0">
              <a:lnSpc>
                <a:spcPct val="115000"/>
              </a:lnSpc>
              <a:spcBef>
                <a:spcPts val="1200"/>
              </a:spcBef>
              <a:spcAft>
                <a:spcPts val="1200"/>
              </a:spcAft>
              <a:buNone/>
            </a:pPr>
            <a:r>
              <a:rPr lang="en-US" sz="1200">
                <a:solidFill>
                  <a:schemeClr val="dk1"/>
                </a:solidFill>
                <a:latin typeface="Times New Roman"/>
                <a:ea typeface="Times New Roman"/>
                <a:cs typeface="Times New Roman"/>
                <a:sym typeface="Times New Roman"/>
              </a:rPr>
              <a:t>Python libraries like Matplotlib and Seaborn.</a:t>
            </a:r>
            <a:endParaRPr sz="1200">
              <a:solidFill>
                <a:schemeClr val="dk1"/>
              </a:solidFill>
              <a:latin typeface="Times New Roman"/>
              <a:ea typeface="Times New Roman"/>
              <a:cs typeface="Times New Roman"/>
              <a:sym typeface="Times New Roman"/>
            </a:endParaRPr>
          </a:p>
        </p:txBody>
      </p:sp>
      <p:sp>
        <p:nvSpPr>
          <p:cNvPr id="89" name="Google Shape;89;p16"/>
          <p:cNvSpPr txBox="1">
            <a:spLocks noGrp="1"/>
          </p:cNvSpPr>
          <p:nvPr>
            <p:ph type="title"/>
          </p:nvPr>
        </p:nvSpPr>
        <p:spPr>
          <a:xfrm>
            <a:off x="1597100" y="196400"/>
            <a:ext cx="6101700" cy="5397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2400">
                <a:solidFill>
                  <a:srgbClr val="000000"/>
                </a:solidFill>
                <a:latin typeface="Average"/>
                <a:ea typeface="Average"/>
                <a:cs typeface="Average"/>
                <a:sym typeface="Average"/>
              </a:rPr>
              <a:t>Data and Methodology</a:t>
            </a:r>
            <a:endParaRPr sz="560">
              <a:solidFill>
                <a:srgbClr val="000000"/>
              </a:solidFill>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5"/>
          <p:cNvSpPr txBox="1">
            <a:spLocks noGrp="1"/>
          </p:cNvSpPr>
          <p:nvPr>
            <p:ph type="body" idx="1"/>
          </p:nvPr>
        </p:nvSpPr>
        <p:spPr>
          <a:xfrm>
            <a:off x="4572000" y="3357800"/>
            <a:ext cx="4589400" cy="870900"/>
          </a:xfrm>
          <a:prstGeom prst="rect">
            <a:avLst/>
          </a:prstGeom>
          <a:noFill/>
          <a:ln>
            <a:noFill/>
          </a:ln>
        </p:spPr>
        <p:txBody>
          <a:bodyPr spcFirstLastPara="1" wrap="square" lIns="91425" tIns="45700" rIns="91425" bIns="45700" anchor="t" anchorCtr="0">
            <a:normAutofit lnSpcReduction="10000"/>
          </a:bodyPr>
          <a:lstStyle/>
          <a:p>
            <a:pPr marL="342900" lvl="0" indent="0" algn="just" rtl="0">
              <a:spcBef>
                <a:spcPts val="0"/>
              </a:spcBef>
              <a:spcAft>
                <a:spcPts val="1200"/>
              </a:spcAft>
              <a:buNone/>
            </a:pPr>
            <a:r>
              <a:rPr lang="en-US" sz="1200">
                <a:solidFill>
                  <a:schemeClr val="dk1"/>
                </a:solidFill>
              </a:rPr>
              <a:t>Histogram shows most hurricanes last 1-5 days, with a sharp decline in frequency for longer durations, highlighting the short-lived nature of storms.</a:t>
            </a:r>
            <a:endParaRPr sz="1200">
              <a:solidFill>
                <a:schemeClr val="dk1"/>
              </a:solidFill>
            </a:endParaRPr>
          </a:p>
        </p:txBody>
      </p:sp>
      <p:sp>
        <p:nvSpPr>
          <p:cNvPr id="190" name="Google Shape;190;p25"/>
          <p:cNvSpPr/>
          <p:nvPr/>
        </p:nvSpPr>
        <p:spPr>
          <a:xfrm>
            <a:off x="4388800" y="2480250"/>
            <a:ext cx="1037100" cy="5937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91" name="Google Shape;191;p25"/>
          <p:cNvSpPr txBox="1"/>
          <p:nvPr/>
        </p:nvSpPr>
        <p:spPr>
          <a:xfrm>
            <a:off x="240550" y="5022300"/>
            <a:ext cx="5166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Average"/>
              <a:ea typeface="Average"/>
              <a:cs typeface="Average"/>
              <a:sym typeface="Average"/>
            </a:endParaRPr>
          </a:p>
        </p:txBody>
      </p:sp>
      <p:pic>
        <p:nvPicPr>
          <p:cNvPr id="192" name="Google Shape;192;p25"/>
          <p:cNvPicPr preferRelativeResize="0"/>
          <p:nvPr/>
        </p:nvPicPr>
        <p:blipFill>
          <a:blip r:embed="rId3">
            <a:alphaModFix/>
          </a:blip>
          <a:stretch>
            <a:fillRect/>
          </a:stretch>
        </p:blipFill>
        <p:spPr>
          <a:xfrm>
            <a:off x="364050" y="2238175"/>
            <a:ext cx="4024750" cy="2574725"/>
          </a:xfrm>
          <a:prstGeom prst="rect">
            <a:avLst/>
          </a:prstGeom>
          <a:noFill/>
          <a:ln>
            <a:noFill/>
          </a:ln>
        </p:spPr>
      </p:pic>
      <p:sp>
        <p:nvSpPr>
          <p:cNvPr id="193" name="Google Shape;193;p25"/>
          <p:cNvSpPr txBox="1">
            <a:spLocks noGrp="1"/>
          </p:cNvSpPr>
          <p:nvPr>
            <p:ph type="title"/>
          </p:nvPr>
        </p:nvSpPr>
        <p:spPr>
          <a:xfrm>
            <a:off x="2126300" y="298250"/>
            <a:ext cx="4791300" cy="5937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sz="3377">
              <a:solidFill>
                <a:srgbClr val="000000"/>
              </a:solidFill>
            </a:endParaRPr>
          </a:p>
          <a:p>
            <a:pPr marL="0" lvl="0" indent="0" algn="ctr" rtl="0">
              <a:spcBef>
                <a:spcPts val="0"/>
              </a:spcBef>
              <a:spcAft>
                <a:spcPts val="0"/>
              </a:spcAft>
              <a:buClr>
                <a:schemeClr val="dk1"/>
              </a:buClr>
              <a:buSzPts val="4400"/>
              <a:buFont typeface="Calibri"/>
              <a:buNone/>
            </a:pPr>
            <a:r>
              <a:rPr lang="en-US" sz="3377">
                <a:solidFill>
                  <a:srgbClr val="000000"/>
                </a:solidFill>
              </a:rPr>
              <a:t>Hurricane Lifespans</a:t>
            </a:r>
            <a:endParaRPr sz="3377">
              <a:solidFill>
                <a:srgbClr val="000000"/>
              </a:solidFill>
            </a:endParaRPr>
          </a:p>
          <a:p>
            <a:pPr marL="0" lvl="0" indent="0" algn="ctr" rtl="0">
              <a:spcBef>
                <a:spcPts val="0"/>
              </a:spcBef>
              <a:spcAft>
                <a:spcPts val="0"/>
              </a:spcAft>
              <a:buClr>
                <a:schemeClr val="dk1"/>
              </a:buClr>
              <a:buSzPts val="4400"/>
              <a:buFont typeface="Calibri"/>
              <a:buNone/>
            </a:pPr>
            <a:endParaRPr sz="3177">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6"/>
          <p:cNvSpPr txBox="1">
            <a:spLocks noGrp="1"/>
          </p:cNvSpPr>
          <p:nvPr>
            <p:ph type="title"/>
          </p:nvPr>
        </p:nvSpPr>
        <p:spPr>
          <a:xfrm>
            <a:off x="457200" y="765500"/>
            <a:ext cx="8229600" cy="37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960"/>
              <a:buFont typeface="Calibri"/>
              <a:buNone/>
            </a:pPr>
            <a:endParaRPr sz="560">
              <a:solidFill>
                <a:srgbClr val="000000"/>
              </a:solidFill>
              <a:latin typeface="Average"/>
              <a:ea typeface="Average"/>
              <a:cs typeface="Average"/>
              <a:sym typeface="Average"/>
            </a:endParaRPr>
          </a:p>
          <a:p>
            <a:pPr marL="0" lvl="0" indent="0" algn="l" rtl="0">
              <a:spcBef>
                <a:spcPts val="0"/>
              </a:spcBef>
              <a:spcAft>
                <a:spcPts val="0"/>
              </a:spcAft>
              <a:buClr>
                <a:schemeClr val="dk1"/>
              </a:buClr>
              <a:buSzPts val="3960"/>
              <a:buFont typeface="Calibri"/>
              <a:buNone/>
            </a:pPr>
            <a:endParaRPr sz="560">
              <a:solidFill>
                <a:srgbClr val="000000"/>
              </a:solidFill>
              <a:latin typeface="Average"/>
              <a:ea typeface="Average"/>
              <a:cs typeface="Average"/>
              <a:sym typeface="Average"/>
            </a:endParaRPr>
          </a:p>
          <a:p>
            <a:pPr marL="0" lvl="0" indent="0" algn="l" rtl="0">
              <a:spcBef>
                <a:spcPts val="0"/>
              </a:spcBef>
              <a:spcAft>
                <a:spcPts val="0"/>
              </a:spcAft>
              <a:buClr>
                <a:schemeClr val="dk1"/>
              </a:buClr>
              <a:buSzPts val="3960"/>
              <a:buFont typeface="Calibri"/>
              <a:buNone/>
            </a:pPr>
            <a:endParaRPr sz="760">
              <a:solidFill>
                <a:srgbClr val="000000"/>
              </a:solidFill>
              <a:latin typeface="Average"/>
              <a:ea typeface="Average"/>
              <a:cs typeface="Average"/>
              <a:sym typeface="Average"/>
            </a:endParaRPr>
          </a:p>
          <a:p>
            <a:pPr marL="0" lvl="0" indent="0" algn="ctr" rtl="0">
              <a:spcBef>
                <a:spcPts val="0"/>
              </a:spcBef>
              <a:spcAft>
                <a:spcPts val="0"/>
              </a:spcAft>
              <a:buClr>
                <a:schemeClr val="dk1"/>
              </a:buClr>
              <a:buSzPct val="100000"/>
              <a:buFont typeface="Calibri"/>
              <a:buNone/>
            </a:pPr>
            <a:endParaRPr sz="4400">
              <a:latin typeface="Calibri"/>
              <a:ea typeface="Calibri"/>
              <a:cs typeface="Calibri"/>
              <a:sym typeface="Calibri"/>
            </a:endParaRPr>
          </a:p>
        </p:txBody>
      </p:sp>
      <p:sp>
        <p:nvSpPr>
          <p:cNvPr id="199" name="Google Shape;199;p26"/>
          <p:cNvSpPr txBox="1">
            <a:spLocks noGrp="1"/>
          </p:cNvSpPr>
          <p:nvPr>
            <p:ph type="body" idx="1"/>
          </p:nvPr>
        </p:nvSpPr>
        <p:spPr>
          <a:xfrm>
            <a:off x="4388800" y="2905600"/>
            <a:ext cx="4589400" cy="870900"/>
          </a:xfrm>
          <a:prstGeom prst="rect">
            <a:avLst/>
          </a:prstGeom>
          <a:noFill/>
          <a:ln>
            <a:noFill/>
          </a:ln>
        </p:spPr>
        <p:txBody>
          <a:bodyPr spcFirstLastPara="1" wrap="square" lIns="91425" tIns="45700" rIns="91425" bIns="45700" anchor="t" anchorCtr="0">
            <a:normAutofit lnSpcReduction="10000"/>
          </a:bodyPr>
          <a:lstStyle/>
          <a:p>
            <a:pPr marL="342900" lvl="0" indent="0" algn="just" rtl="0">
              <a:spcBef>
                <a:spcPts val="0"/>
              </a:spcBef>
              <a:spcAft>
                <a:spcPts val="1200"/>
              </a:spcAft>
              <a:buNone/>
            </a:pPr>
            <a:r>
              <a:rPr lang="en-US" sz="1200">
                <a:solidFill>
                  <a:schemeClr val="dk1"/>
                </a:solidFill>
              </a:rPr>
              <a:t>Line plot shows a consistent rise in cumulative hurricane landfalls over time, reflecting stable long-term trends and improved tracking practices.</a:t>
            </a:r>
            <a:endParaRPr sz="1200">
              <a:solidFill>
                <a:schemeClr val="dk1"/>
              </a:solidFill>
            </a:endParaRPr>
          </a:p>
        </p:txBody>
      </p:sp>
      <p:sp>
        <p:nvSpPr>
          <p:cNvPr id="200" name="Google Shape;200;p26"/>
          <p:cNvSpPr/>
          <p:nvPr/>
        </p:nvSpPr>
        <p:spPr>
          <a:xfrm>
            <a:off x="4388800" y="2056925"/>
            <a:ext cx="1037100" cy="5937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01" name="Google Shape;201;p26"/>
          <p:cNvSpPr txBox="1"/>
          <p:nvPr/>
        </p:nvSpPr>
        <p:spPr>
          <a:xfrm>
            <a:off x="240550" y="5022300"/>
            <a:ext cx="5166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Average"/>
              <a:ea typeface="Average"/>
              <a:cs typeface="Average"/>
              <a:sym typeface="Average"/>
            </a:endParaRPr>
          </a:p>
        </p:txBody>
      </p:sp>
      <p:pic>
        <p:nvPicPr>
          <p:cNvPr id="202" name="Google Shape;202;p26"/>
          <p:cNvPicPr preferRelativeResize="0"/>
          <p:nvPr/>
        </p:nvPicPr>
        <p:blipFill>
          <a:blip r:embed="rId3">
            <a:alphaModFix/>
          </a:blip>
          <a:stretch>
            <a:fillRect/>
          </a:stretch>
        </p:blipFill>
        <p:spPr>
          <a:xfrm>
            <a:off x="304800" y="1976500"/>
            <a:ext cx="4084000" cy="2905016"/>
          </a:xfrm>
          <a:prstGeom prst="rect">
            <a:avLst/>
          </a:prstGeom>
          <a:noFill/>
          <a:ln>
            <a:noFill/>
          </a:ln>
        </p:spPr>
      </p:pic>
      <p:sp>
        <p:nvSpPr>
          <p:cNvPr id="203" name="Google Shape;203;p26"/>
          <p:cNvSpPr txBox="1">
            <a:spLocks noGrp="1"/>
          </p:cNvSpPr>
          <p:nvPr>
            <p:ph type="title"/>
          </p:nvPr>
        </p:nvSpPr>
        <p:spPr>
          <a:xfrm>
            <a:off x="1262250" y="639050"/>
            <a:ext cx="66195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177">
                <a:solidFill>
                  <a:srgbClr val="000000"/>
                </a:solidFill>
              </a:rPr>
              <a:t>Cumulative Impact</a:t>
            </a:r>
            <a:endParaRPr sz="560">
              <a:solidFill>
                <a:srgbClr val="000000"/>
              </a:solidFill>
              <a:latin typeface="Average"/>
              <a:ea typeface="Average"/>
              <a:cs typeface="Average"/>
              <a:sym typeface="Average"/>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7"/>
          <p:cNvSpPr txBox="1">
            <a:spLocks noGrp="1"/>
          </p:cNvSpPr>
          <p:nvPr>
            <p:ph type="title"/>
          </p:nvPr>
        </p:nvSpPr>
        <p:spPr>
          <a:xfrm>
            <a:off x="457200" y="765500"/>
            <a:ext cx="8229600" cy="37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30263"/>
              <a:buFont typeface="Calibri"/>
              <a:buNone/>
            </a:pPr>
            <a:endParaRPr sz="3377"/>
          </a:p>
          <a:p>
            <a:pPr marL="0" lvl="0" indent="0" algn="ctr" rtl="0">
              <a:spcBef>
                <a:spcPts val="0"/>
              </a:spcBef>
              <a:spcAft>
                <a:spcPts val="0"/>
              </a:spcAft>
              <a:buClr>
                <a:schemeClr val="dk1"/>
              </a:buClr>
              <a:buSzPct val="100000"/>
              <a:buFont typeface="Calibri"/>
              <a:buNone/>
            </a:pPr>
            <a:endParaRPr sz="4400">
              <a:latin typeface="Calibri"/>
              <a:ea typeface="Calibri"/>
              <a:cs typeface="Calibri"/>
              <a:sym typeface="Calibri"/>
            </a:endParaRPr>
          </a:p>
        </p:txBody>
      </p:sp>
      <p:sp>
        <p:nvSpPr>
          <p:cNvPr id="209" name="Google Shape;209;p27"/>
          <p:cNvSpPr txBox="1">
            <a:spLocks noGrp="1"/>
          </p:cNvSpPr>
          <p:nvPr>
            <p:ph type="body" idx="1"/>
          </p:nvPr>
        </p:nvSpPr>
        <p:spPr>
          <a:xfrm>
            <a:off x="3767250" y="1808800"/>
            <a:ext cx="4820400" cy="870900"/>
          </a:xfrm>
          <a:prstGeom prst="rect">
            <a:avLst/>
          </a:prstGeom>
          <a:noFill/>
          <a:ln>
            <a:noFill/>
          </a:ln>
        </p:spPr>
        <p:txBody>
          <a:bodyPr spcFirstLastPara="1" wrap="square" lIns="91425" tIns="45700" rIns="91425" bIns="45700" anchor="t" anchorCtr="0">
            <a:noAutofit/>
          </a:bodyPr>
          <a:lstStyle/>
          <a:p>
            <a:pPr marL="342900" lvl="0" indent="0" algn="just" rtl="0">
              <a:spcBef>
                <a:spcPts val="0"/>
              </a:spcBef>
              <a:spcAft>
                <a:spcPts val="1200"/>
              </a:spcAft>
              <a:buSzPts val="1018"/>
              <a:buNone/>
            </a:pPr>
            <a:r>
              <a:rPr lang="en-US" sz="1210">
                <a:solidFill>
                  <a:schemeClr val="dk1"/>
                </a:solidFill>
              </a:rPr>
              <a:t>Polar plot shows hurricanes predominantly travel northeast, with moderate movement northwest and east, and minimal activity in southern directions.</a:t>
            </a:r>
            <a:endParaRPr sz="1210">
              <a:solidFill>
                <a:schemeClr val="dk1"/>
              </a:solidFill>
            </a:endParaRPr>
          </a:p>
        </p:txBody>
      </p:sp>
      <p:sp>
        <p:nvSpPr>
          <p:cNvPr id="210" name="Google Shape;210;p27"/>
          <p:cNvSpPr/>
          <p:nvPr/>
        </p:nvSpPr>
        <p:spPr>
          <a:xfrm>
            <a:off x="3767250" y="1104400"/>
            <a:ext cx="1037100" cy="5937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11" name="Google Shape;211;p27"/>
          <p:cNvSpPr/>
          <p:nvPr/>
        </p:nvSpPr>
        <p:spPr>
          <a:xfrm flipH="1">
            <a:off x="4627900" y="3930749"/>
            <a:ext cx="990900" cy="6972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12" name="Google Shape;212;p27"/>
          <p:cNvSpPr txBox="1"/>
          <p:nvPr/>
        </p:nvSpPr>
        <p:spPr>
          <a:xfrm>
            <a:off x="240550" y="5022300"/>
            <a:ext cx="50031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200">
                <a:solidFill>
                  <a:schemeClr val="dk1"/>
                </a:solidFill>
                <a:latin typeface="Average"/>
                <a:ea typeface="Average"/>
                <a:cs typeface="Average"/>
                <a:sym typeface="Average"/>
              </a:rPr>
              <a:t>Bar chart shows hurricanes have the highest average wind speeds in the NE direction, moderate speeds in SE and NW, and the lowest in SW, with low-intensity storms being most common across all directions.</a:t>
            </a:r>
            <a:endParaRPr sz="1200">
              <a:solidFill>
                <a:schemeClr val="dk1"/>
              </a:solidFill>
              <a:latin typeface="Average"/>
              <a:ea typeface="Average"/>
              <a:cs typeface="Average"/>
              <a:sym typeface="Average"/>
            </a:endParaRPr>
          </a:p>
        </p:txBody>
      </p:sp>
      <p:pic>
        <p:nvPicPr>
          <p:cNvPr id="213" name="Google Shape;213;p27"/>
          <p:cNvPicPr preferRelativeResize="0"/>
          <p:nvPr/>
        </p:nvPicPr>
        <p:blipFill>
          <a:blip r:embed="rId3">
            <a:alphaModFix/>
          </a:blip>
          <a:stretch>
            <a:fillRect/>
          </a:stretch>
        </p:blipFill>
        <p:spPr>
          <a:xfrm>
            <a:off x="335200" y="1199075"/>
            <a:ext cx="3432050" cy="2966900"/>
          </a:xfrm>
          <a:prstGeom prst="rect">
            <a:avLst/>
          </a:prstGeom>
          <a:noFill/>
          <a:ln>
            <a:noFill/>
          </a:ln>
        </p:spPr>
      </p:pic>
      <p:pic>
        <p:nvPicPr>
          <p:cNvPr id="214" name="Google Shape;214;p27"/>
          <p:cNvPicPr preferRelativeResize="0"/>
          <p:nvPr/>
        </p:nvPicPr>
        <p:blipFill>
          <a:blip r:embed="rId4">
            <a:alphaModFix/>
          </a:blip>
          <a:stretch>
            <a:fillRect/>
          </a:stretch>
        </p:blipFill>
        <p:spPr>
          <a:xfrm>
            <a:off x="5618800" y="3012500"/>
            <a:ext cx="3372800" cy="3248175"/>
          </a:xfrm>
          <a:prstGeom prst="rect">
            <a:avLst/>
          </a:prstGeom>
          <a:noFill/>
          <a:ln>
            <a:noFill/>
          </a:ln>
        </p:spPr>
      </p:pic>
      <p:sp>
        <p:nvSpPr>
          <p:cNvPr id="215" name="Google Shape;215;p27"/>
          <p:cNvSpPr txBox="1">
            <a:spLocks noGrp="1"/>
          </p:cNvSpPr>
          <p:nvPr>
            <p:ph type="title"/>
          </p:nvPr>
        </p:nvSpPr>
        <p:spPr>
          <a:xfrm>
            <a:off x="1396950" y="276800"/>
            <a:ext cx="66195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177">
                <a:solidFill>
                  <a:srgbClr val="000000"/>
                </a:solidFill>
              </a:rPr>
              <a:t>Directional Patterns</a:t>
            </a:r>
            <a:endParaRPr sz="560">
              <a:solidFill>
                <a:srgbClr val="000000"/>
              </a:solidFill>
              <a:latin typeface="Average"/>
              <a:ea typeface="Average"/>
              <a:cs typeface="Average"/>
              <a:sym typeface="Averag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8"/>
          <p:cNvSpPr txBox="1">
            <a:spLocks noGrp="1"/>
          </p:cNvSpPr>
          <p:nvPr>
            <p:ph type="title"/>
          </p:nvPr>
        </p:nvSpPr>
        <p:spPr>
          <a:xfrm>
            <a:off x="457200" y="765500"/>
            <a:ext cx="8229600" cy="37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30263"/>
              <a:buFont typeface="Calibri"/>
              <a:buNone/>
            </a:pPr>
            <a:endParaRPr sz="3377"/>
          </a:p>
          <a:p>
            <a:pPr marL="0" lvl="0" indent="0" algn="ctr" rtl="0">
              <a:spcBef>
                <a:spcPts val="0"/>
              </a:spcBef>
              <a:spcAft>
                <a:spcPts val="0"/>
              </a:spcAft>
              <a:buClr>
                <a:schemeClr val="dk1"/>
              </a:buClr>
              <a:buSzPct val="100000"/>
              <a:buFont typeface="Calibri"/>
              <a:buNone/>
            </a:pPr>
            <a:endParaRPr sz="4400">
              <a:latin typeface="Calibri"/>
              <a:ea typeface="Calibri"/>
              <a:cs typeface="Calibri"/>
              <a:sym typeface="Calibri"/>
            </a:endParaRPr>
          </a:p>
        </p:txBody>
      </p:sp>
      <p:sp>
        <p:nvSpPr>
          <p:cNvPr id="221" name="Google Shape;221;p28"/>
          <p:cNvSpPr txBox="1">
            <a:spLocks noGrp="1"/>
          </p:cNvSpPr>
          <p:nvPr>
            <p:ph type="body" idx="1"/>
          </p:nvPr>
        </p:nvSpPr>
        <p:spPr>
          <a:xfrm>
            <a:off x="4311825" y="3107625"/>
            <a:ext cx="4589400" cy="870900"/>
          </a:xfrm>
          <a:prstGeom prst="rect">
            <a:avLst/>
          </a:prstGeom>
          <a:noFill/>
          <a:ln>
            <a:noFill/>
          </a:ln>
        </p:spPr>
        <p:txBody>
          <a:bodyPr spcFirstLastPara="1" wrap="square" lIns="91425" tIns="45700" rIns="91425" bIns="45700" anchor="t" anchorCtr="0">
            <a:normAutofit lnSpcReduction="10000"/>
          </a:bodyPr>
          <a:lstStyle/>
          <a:p>
            <a:pPr marL="342900" lvl="0" indent="0" algn="just" rtl="0">
              <a:spcBef>
                <a:spcPts val="0"/>
              </a:spcBef>
              <a:spcAft>
                <a:spcPts val="1200"/>
              </a:spcAft>
              <a:buNone/>
            </a:pPr>
            <a:r>
              <a:rPr lang="en-US" sz="1200">
                <a:solidFill>
                  <a:schemeClr val="dk1"/>
                </a:solidFill>
              </a:rPr>
              <a:t>Line chart shows a sharp rise in Average Minimum Pressure post-1940, likely due to improved measurements, while Average Maximum Wind Speed remains stable across decades.</a:t>
            </a:r>
            <a:endParaRPr sz="1200">
              <a:solidFill>
                <a:schemeClr val="dk1"/>
              </a:solidFill>
            </a:endParaRPr>
          </a:p>
        </p:txBody>
      </p:sp>
      <p:sp>
        <p:nvSpPr>
          <p:cNvPr id="222" name="Google Shape;222;p28"/>
          <p:cNvSpPr/>
          <p:nvPr/>
        </p:nvSpPr>
        <p:spPr>
          <a:xfrm>
            <a:off x="4265250" y="2056925"/>
            <a:ext cx="1141800" cy="7911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23" name="Google Shape;223;p28"/>
          <p:cNvSpPr txBox="1"/>
          <p:nvPr/>
        </p:nvSpPr>
        <p:spPr>
          <a:xfrm>
            <a:off x="240550" y="5022300"/>
            <a:ext cx="5166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Average"/>
              <a:ea typeface="Average"/>
              <a:cs typeface="Average"/>
              <a:sym typeface="Average"/>
            </a:endParaRPr>
          </a:p>
        </p:txBody>
      </p:sp>
      <p:pic>
        <p:nvPicPr>
          <p:cNvPr id="224" name="Google Shape;224;p28"/>
          <p:cNvPicPr preferRelativeResize="0"/>
          <p:nvPr/>
        </p:nvPicPr>
        <p:blipFill>
          <a:blip r:embed="rId3">
            <a:alphaModFix/>
          </a:blip>
          <a:stretch>
            <a:fillRect/>
          </a:stretch>
        </p:blipFill>
        <p:spPr>
          <a:xfrm>
            <a:off x="181250" y="2353625"/>
            <a:ext cx="4084000" cy="2914448"/>
          </a:xfrm>
          <a:prstGeom prst="rect">
            <a:avLst/>
          </a:prstGeom>
          <a:noFill/>
          <a:ln>
            <a:noFill/>
          </a:ln>
        </p:spPr>
      </p:pic>
      <p:sp>
        <p:nvSpPr>
          <p:cNvPr id="225" name="Google Shape;225;p28"/>
          <p:cNvSpPr txBox="1">
            <a:spLocks noGrp="1"/>
          </p:cNvSpPr>
          <p:nvPr>
            <p:ph type="title"/>
          </p:nvPr>
        </p:nvSpPr>
        <p:spPr>
          <a:xfrm>
            <a:off x="1262250" y="657575"/>
            <a:ext cx="66195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177">
                <a:solidFill>
                  <a:srgbClr val="000000"/>
                </a:solidFill>
              </a:rPr>
              <a:t>Pressure and Wind Relationship</a:t>
            </a:r>
            <a:endParaRPr sz="760">
              <a:solidFill>
                <a:srgbClr val="000000"/>
              </a:solidFill>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9"/>
          <p:cNvSpPr txBox="1">
            <a:spLocks noGrp="1"/>
          </p:cNvSpPr>
          <p:nvPr>
            <p:ph type="title"/>
          </p:nvPr>
        </p:nvSpPr>
        <p:spPr>
          <a:xfrm>
            <a:off x="457200" y="765500"/>
            <a:ext cx="8229600" cy="37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30263"/>
              <a:buFont typeface="Calibri"/>
              <a:buNone/>
            </a:pPr>
            <a:endParaRPr sz="3377"/>
          </a:p>
          <a:p>
            <a:pPr marL="0" lvl="0" indent="0" algn="ctr" rtl="0">
              <a:spcBef>
                <a:spcPts val="0"/>
              </a:spcBef>
              <a:spcAft>
                <a:spcPts val="0"/>
              </a:spcAft>
              <a:buClr>
                <a:schemeClr val="dk1"/>
              </a:buClr>
              <a:buSzPct val="100000"/>
              <a:buFont typeface="Calibri"/>
              <a:buNone/>
            </a:pPr>
            <a:endParaRPr sz="4400">
              <a:latin typeface="Calibri"/>
              <a:ea typeface="Calibri"/>
              <a:cs typeface="Calibri"/>
              <a:sym typeface="Calibri"/>
            </a:endParaRPr>
          </a:p>
        </p:txBody>
      </p:sp>
      <p:sp>
        <p:nvSpPr>
          <p:cNvPr id="231" name="Google Shape;231;p29"/>
          <p:cNvSpPr txBox="1">
            <a:spLocks noGrp="1"/>
          </p:cNvSpPr>
          <p:nvPr>
            <p:ph type="body" idx="1"/>
          </p:nvPr>
        </p:nvSpPr>
        <p:spPr>
          <a:xfrm>
            <a:off x="4388800" y="2905600"/>
            <a:ext cx="4589400" cy="870900"/>
          </a:xfrm>
          <a:prstGeom prst="rect">
            <a:avLst/>
          </a:prstGeom>
          <a:noFill/>
          <a:ln>
            <a:noFill/>
          </a:ln>
        </p:spPr>
        <p:txBody>
          <a:bodyPr spcFirstLastPara="1" wrap="square" lIns="91425" tIns="45700" rIns="91425" bIns="45700" anchor="t" anchorCtr="0">
            <a:normAutofit fontScale="92500"/>
          </a:bodyPr>
          <a:lstStyle/>
          <a:p>
            <a:pPr marL="342900" lvl="0" indent="0" algn="just" rtl="0">
              <a:spcBef>
                <a:spcPts val="0"/>
              </a:spcBef>
              <a:spcAft>
                <a:spcPts val="1200"/>
              </a:spcAft>
              <a:buNone/>
            </a:pPr>
            <a:r>
              <a:rPr lang="en-US" sz="1200">
                <a:solidFill>
                  <a:schemeClr val="dk1"/>
                </a:solidFill>
              </a:rPr>
              <a:t>KDE plot shows a skewed distribution of maximum wind speeds, peaking at moderate speeds, with fewer extreme storms and an anomaly at negative speeds requiring further investigation.</a:t>
            </a:r>
            <a:endParaRPr sz="1200">
              <a:solidFill>
                <a:schemeClr val="dk1"/>
              </a:solidFill>
            </a:endParaRPr>
          </a:p>
        </p:txBody>
      </p:sp>
      <p:sp>
        <p:nvSpPr>
          <p:cNvPr id="232" name="Google Shape;232;p29"/>
          <p:cNvSpPr/>
          <p:nvPr/>
        </p:nvSpPr>
        <p:spPr>
          <a:xfrm>
            <a:off x="4388800" y="2056925"/>
            <a:ext cx="1037100" cy="5937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33" name="Google Shape;233;p29"/>
          <p:cNvSpPr txBox="1"/>
          <p:nvPr/>
        </p:nvSpPr>
        <p:spPr>
          <a:xfrm>
            <a:off x="240550" y="5022300"/>
            <a:ext cx="5166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Average"/>
              <a:ea typeface="Average"/>
              <a:cs typeface="Average"/>
              <a:sym typeface="Average"/>
            </a:endParaRPr>
          </a:p>
        </p:txBody>
      </p:sp>
      <p:pic>
        <p:nvPicPr>
          <p:cNvPr id="234" name="Google Shape;234;p29"/>
          <p:cNvPicPr preferRelativeResize="0"/>
          <p:nvPr/>
        </p:nvPicPr>
        <p:blipFill>
          <a:blip r:embed="rId3">
            <a:alphaModFix/>
          </a:blip>
          <a:stretch>
            <a:fillRect/>
          </a:stretch>
        </p:blipFill>
        <p:spPr>
          <a:xfrm>
            <a:off x="304800" y="1911050"/>
            <a:ext cx="4083999" cy="3384425"/>
          </a:xfrm>
          <a:prstGeom prst="rect">
            <a:avLst/>
          </a:prstGeom>
          <a:noFill/>
          <a:ln>
            <a:noFill/>
          </a:ln>
        </p:spPr>
      </p:pic>
      <p:sp>
        <p:nvSpPr>
          <p:cNvPr id="235" name="Google Shape;235;p29"/>
          <p:cNvSpPr txBox="1">
            <a:spLocks noGrp="1"/>
          </p:cNvSpPr>
          <p:nvPr>
            <p:ph type="title"/>
          </p:nvPr>
        </p:nvSpPr>
        <p:spPr>
          <a:xfrm>
            <a:off x="1262250" y="657575"/>
            <a:ext cx="66195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177">
                <a:solidFill>
                  <a:srgbClr val="000000"/>
                </a:solidFill>
              </a:rPr>
              <a:t>KDE Plot</a:t>
            </a:r>
            <a:endParaRPr sz="960">
              <a:solidFill>
                <a:srgbClr val="000000"/>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457200" y="765500"/>
            <a:ext cx="8229600" cy="37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30263"/>
              <a:buFont typeface="Calibri"/>
              <a:buNone/>
            </a:pPr>
            <a:endParaRPr sz="3377"/>
          </a:p>
          <a:p>
            <a:pPr marL="0" lvl="0" indent="0" algn="ctr" rtl="0">
              <a:spcBef>
                <a:spcPts val="0"/>
              </a:spcBef>
              <a:spcAft>
                <a:spcPts val="0"/>
              </a:spcAft>
              <a:buClr>
                <a:schemeClr val="dk1"/>
              </a:buClr>
              <a:buSzPct val="100000"/>
              <a:buFont typeface="Calibri"/>
              <a:buNone/>
            </a:pPr>
            <a:endParaRPr sz="4400">
              <a:latin typeface="Calibri"/>
              <a:ea typeface="Calibri"/>
              <a:cs typeface="Calibri"/>
              <a:sym typeface="Calibri"/>
            </a:endParaRPr>
          </a:p>
        </p:txBody>
      </p:sp>
      <p:sp>
        <p:nvSpPr>
          <p:cNvPr id="241" name="Google Shape;241;p30"/>
          <p:cNvSpPr txBox="1">
            <a:spLocks noGrp="1"/>
          </p:cNvSpPr>
          <p:nvPr>
            <p:ph type="body" idx="1"/>
          </p:nvPr>
        </p:nvSpPr>
        <p:spPr>
          <a:xfrm>
            <a:off x="4388800" y="2905600"/>
            <a:ext cx="4589400" cy="870900"/>
          </a:xfrm>
          <a:prstGeom prst="rect">
            <a:avLst/>
          </a:prstGeom>
          <a:noFill/>
          <a:ln>
            <a:noFill/>
          </a:ln>
        </p:spPr>
        <p:txBody>
          <a:bodyPr spcFirstLastPara="1" wrap="square" lIns="91425" tIns="45700" rIns="91425" bIns="45700" anchor="t" anchorCtr="0">
            <a:normAutofit fontScale="92500"/>
          </a:bodyPr>
          <a:lstStyle/>
          <a:p>
            <a:pPr marL="342900" lvl="0" indent="0" algn="just" rtl="0">
              <a:spcBef>
                <a:spcPts val="0"/>
              </a:spcBef>
              <a:spcAft>
                <a:spcPts val="1200"/>
              </a:spcAft>
              <a:buNone/>
            </a:pPr>
            <a:r>
              <a:rPr lang="en-US" sz="1200">
                <a:solidFill>
                  <a:schemeClr val="dk1"/>
                </a:solidFill>
              </a:rPr>
              <a:t>Time series decomposition highlights an upward trend in hurricane counts, strong seasonal cycles, and randomly distributed residuals, indicating effective separation of data components.</a:t>
            </a:r>
            <a:endParaRPr sz="1200">
              <a:solidFill>
                <a:schemeClr val="dk1"/>
              </a:solidFill>
            </a:endParaRPr>
          </a:p>
        </p:txBody>
      </p:sp>
      <p:sp>
        <p:nvSpPr>
          <p:cNvPr id="242" name="Google Shape;242;p30"/>
          <p:cNvSpPr/>
          <p:nvPr/>
        </p:nvSpPr>
        <p:spPr>
          <a:xfrm>
            <a:off x="4388800" y="2056925"/>
            <a:ext cx="1037100" cy="5937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43" name="Google Shape;243;p30"/>
          <p:cNvSpPr txBox="1"/>
          <p:nvPr/>
        </p:nvSpPr>
        <p:spPr>
          <a:xfrm>
            <a:off x="240550" y="5022300"/>
            <a:ext cx="5166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Average"/>
              <a:ea typeface="Average"/>
              <a:cs typeface="Average"/>
              <a:sym typeface="Average"/>
            </a:endParaRPr>
          </a:p>
        </p:txBody>
      </p:sp>
      <p:pic>
        <p:nvPicPr>
          <p:cNvPr id="244" name="Google Shape;244;p30"/>
          <p:cNvPicPr preferRelativeResize="0"/>
          <p:nvPr/>
        </p:nvPicPr>
        <p:blipFill>
          <a:blip r:embed="rId3">
            <a:alphaModFix/>
          </a:blip>
          <a:stretch>
            <a:fillRect/>
          </a:stretch>
        </p:blipFill>
        <p:spPr>
          <a:xfrm>
            <a:off x="358075" y="2103475"/>
            <a:ext cx="4030734" cy="3574600"/>
          </a:xfrm>
          <a:prstGeom prst="rect">
            <a:avLst/>
          </a:prstGeom>
          <a:noFill/>
          <a:ln>
            <a:noFill/>
          </a:ln>
        </p:spPr>
      </p:pic>
      <p:sp>
        <p:nvSpPr>
          <p:cNvPr id="245" name="Google Shape;245;p30"/>
          <p:cNvSpPr txBox="1">
            <a:spLocks noGrp="1"/>
          </p:cNvSpPr>
          <p:nvPr>
            <p:ph type="title"/>
          </p:nvPr>
        </p:nvSpPr>
        <p:spPr>
          <a:xfrm>
            <a:off x="1262250" y="657575"/>
            <a:ext cx="66195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177">
                <a:solidFill>
                  <a:srgbClr val="000000"/>
                </a:solidFill>
              </a:rPr>
              <a:t>Time Series Analysis</a:t>
            </a:r>
            <a:endParaRPr sz="1160">
              <a:solidFill>
                <a:srgbClr val="000000"/>
              </a:solidFill>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aphicFrame>
        <p:nvGraphicFramePr>
          <p:cNvPr id="256" name="Google Shape;256;p32"/>
          <p:cNvGraphicFramePr/>
          <p:nvPr>
            <p:extLst>
              <p:ext uri="{D42A27DB-BD31-4B8C-83A1-F6EECF244321}">
                <p14:modId xmlns:p14="http://schemas.microsoft.com/office/powerpoint/2010/main" val="1397185247"/>
              </p:ext>
            </p:extLst>
          </p:nvPr>
        </p:nvGraphicFramePr>
        <p:xfrm>
          <a:off x="892675" y="326750"/>
          <a:ext cx="7239000" cy="5936927"/>
        </p:xfrm>
        <a:graphic>
          <a:graphicData uri="http://schemas.openxmlformats.org/drawingml/2006/table">
            <a:tbl>
              <a:tblPr>
                <a:noFill/>
                <a:tableStyleId>{9FAB6DBF-227F-4886-AE26-4771FFD0882E}</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525550">
                <a:tc>
                  <a:txBody>
                    <a:bodyPr/>
                    <a:lstStyle/>
                    <a:p>
                      <a:pPr marL="0" lvl="0" indent="0" algn="ctr" rtl="0">
                        <a:spcBef>
                          <a:spcPts val="0"/>
                        </a:spcBef>
                        <a:spcAft>
                          <a:spcPts val="0"/>
                        </a:spcAft>
                        <a:buNone/>
                      </a:pPr>
                      <a:r>
                        <a:rPr lang="en-US" sz="2000">
                          <a:solidFill>
                            <a:schemeClr val="lt1"/>
                          </a:solidFill>
                          <a:latin typeface="Average"/>
                          <a:ea typeface="Average"/>
                          <a:cs typeface="Average"/>
                          <a:sym typeface="Average"/>
                        </a:rPr>
                        <a:t>Challenges</a:t>
                      </a:r>
                      <a:endParaRPr sz="2000">
                        <a:solidFill>
                          <a:schemeClr val="lt1"/>
                        </a:solidFill>
                        <a:latin typeface="Average"/>
                        <a:ea typeface="Average"/>
                        <a:cs typeface="Average"/>
                        <a:sym typeface="Average"/>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US" sz="2000">
                          <a:solidFill>
                            <a:schemeClr val="lt1"/>
                          </a:solidFill>
                          <a:latin typeface="Average"/>
                          <a:ea typeface="Average"/>
                          <a:cs typeface="Average"/>
                          <a:sym typeface="Average"/>
                        </a:rPr>
                        <a:t>Adaptions</a:t>
                      </a:r>
                      <a:endParaRPr sz="2000">
                        <a:solidFill>
                          <a:schemeClr val="lt1"/>
                        </a:solidFill>
                        <a:latin typeface="Average"/>
                        <a:ea typeface="Average"/>
                        <a:cs typeface="Average"/>
                        <a:sym typeface="Average"/>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525550">
                <a:tc>
                  <a:txBody>
                    <a:bodyPr/>
                    <a:lstStyle/>
                    <a:p>
                      <a:pPr marL="457200" lvl="0" indent="-304800" algn="just" rtl="0">
                        <a:lnSpc>
                          <a:spcPct val="115000"/>
                        </a:lnSpc>
                        <a:spcBef>
                          <a:spcPts val="120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Data Complexity</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Multivariate datasets (e.g., wind speed, pressure, trajectories) create visual clutter.</a:t>
                      </a:r>
                      <a:endParaRPr sz="120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Overlapping data points make scatterplots and pairplots difficult to interpret.</a:t>
                      </a:r>
                      <a:endParaRPr sz="1200">
                        <a:solidFill>
                          <a:schemeClr val="dk1"/>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Geospatial Visualizations</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High-density hurricane data obscures regional patterns.</a:t>
                      </a:r>
                      <a:endParaRPr sz="120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Static maps lack interactivity, making it hard to explore temporal changes.</a:t>
                      </a:r>
                      <a:endParaRPr sz="1200">
                        <a:solidFill>
                          <a:schemeClr val="dk1"/>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Historical Data Limitations</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Underreporting of early hurricane events biases long-term trends.</a:t>
                      </a:r>
                      <a:endParaRPr sz="120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Inconsistent measurement techniques affect the accuracy of historical data.</a:t>
                      </a:r>
                      <a:endParaRPr sz="1200">
                        <a:solidFill>
                          <a:schemeClr val="dk1"/>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AutoNum type="arabicPeriod"/>
                      </a:pPr>
                      <a:r>
                        <a:rPr lang="en-US" sz="1200" b="1">
                          <a:solidFill>
                            <a:schemeClr val="dk1"/>
                          </a:solidFill>
                          <a:latin typeface="Times New Roman"/>
                          <a:ea typeface="Times New Roman"/>
                          <a:cs typeface="Times New Roman"/>
                          <a:sym typeface="Times New Roman"/>
                        </a:rPr>
                        <a:t>Visualization Overload</a:t>
                      </a:r>
                      <a:r>
                        <a:rPr lang="en-US"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3D scatterplots are visually overwhelming and hinder clarity.</a:t>
                      </a:r>
                      <a:endParaRPr sz="1200">
                        <a:solidFill>
                          <a:schemeClr val="dk1"/>
                        </a:solidFill>
                        <a:latin typeface="Times New Roman"/>
                        <a:ea typeface="Times New Roman"/>
                        <a:cs typeface="Times New Roman"/>
                        <a:sym typeface="Times New Roman"/>
                      </a:endParaRPr>
                    </a:p>
                    <a:p>
                      <a:pPr marL="914400" lvl="1" indent="-304800" algn="just" rtl="0">
                        <a:lnSpc>
                          <a:spcPct val="115000"/>
                        </a:lnSpc>
                        <a:spcBef>
                          <a:spcPts val="0"/>
                        </a:spcBef>
                        <a:spcAft>
                          <a:spcPts val="0"/>
                        </a:spcAft>
                        <a:buClr>
                          <a:schemeClr val="dk1"/>
                        </a:buClr>
                        <a:buSzPts val="1200"/>
                        <a:buFont typeface="Times New Roman"/>
                        <a:buChar char="○"/>
                      </a:pPr>
                      <a:r>
                        <a:rPr lang="en-US" sz="1200">
                          <a:solidFill>
                            <a:schemeClr val="dk1"/>
                          </a:solidFill>
                          <a:latin typeface="Times New Roman"/>
                          <a:ea typeface="Times New Roman"/>
                          <a:cs typeface="Times New Roman"/>
                          <a:sym typeface="Times New Roman"/>
                        </a:rPr>
                        <a:t>Pairplots with excessive variables result in cluttered visuals.</a:t>
                      </a:r>
                      <a:endParaRPr sz="1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200">
                        <a:latin typeface="Times New Roman"/>
                        <a:ea typeface="Times New Roman"/>
                        <a:cs typeface="Times New Roman"/>
                        <a:sym typeface="Times New Roman"/>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tc>
                  <a:txBody>
                    <a:bodyPr/>
                    <a:lstStyle/>
                    <a:p>
                      <a:pPr marL="0" lvl="0" indent="0" algn="just" rtl="0">
                        <a:spcBef>
                          <a:spcPts val="0"/>
                        </a:spcBef>
                        <a:spcAft>
                          <a:spcPts val="0"/>
                        </a:spcAft>
                        <a:buNone/>
                      </a:pPr>
                      <a:r>
                        <a:rPr lang="en-US" sz="1200" b="1" dirty="0">
                          <a:solidFill>
                            <a:schemeClr val="dk1"/>
                          </a:solidFill>
                          <a:latin typeface="Times New Roman"/>
                          <a:ea typeface="Times New Roman"/>
                          <a:cs typeface="Times New Roman"/>
                          <a:sym typeface="Times New Roman"/>
                        </a:rPr>
                        <a:t>Data Filtering</a:t>
                      </a:r>
                      <a:r>
                        <a:rPr lang="en-US"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457200" lvl="0" indent="-304800" algn="just" rtl="0">
                        <a:lnSpc>
                          <a:spcPct val="115000"/>
                        </a:lnSpc>
                        <a:spcBef>
                          <a:spcPts val="120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Focused on smaller subsets or specific variables to reduce overplotting.</a:t>
                      </a:r>
                      <a:endParaRPr sz="1200" dirty="0">
                        <a:solidFill>
                          <a:schemeClr val="dk1"/>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Categorized storms by intensity or geographic region for clearer analysis.</a:t>
                      </a: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b="1" dirty="0">
                          <a:solidFill>
                            <a:schemeClr val="dk1"/>
                          </a:solidFill>
                          <a:latin typeface="Times New Roman"/>
                          <a:ea typeface="Times New Roman"/>
                          <a:cs typeface="Times New Roman"/>
                          <a:sym typeface="Times New Roman"/>
                        </a:rPr>
                        <a:t>Enhanced Geospatial Maps</a:t>
                      </a:r>
                      <a:r>
                        <a:rPr lang="en-US"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457200" lvl="0" indent="-304800" algn="just" rtl="0">
                        <a:lnSpc>
                          <a:spcPct val="115000"/>
                        </a:lnSpc>
                        <a:spcBef>
                          <a:spcPts val="120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Used heatmaps and interactive temporal sliders for better clarity.</a:t>
                      </a:r>
                      <a:endParaRPr sz="1200" dirty="0">
                        <a:solidFill>
                          <a:schemeClr val="dk1"/>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Clustered data by intensity to highlight high-risk areas.</a:t>
                      </a: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b="1" dirty="0">
                          <a:solidFill>
                            <a:schemeClr val="dk1"/>
                          </a:solidFill>
                          <a:latin typeface="Times New Roman"/>
                          <a:ea typeface="Times New Roman"/>
                          <a:cs typeface="Times New Roman"/>
                          <a:sym typeface="Times New Roman"/>
                        </a:rPr>
                        <a:t>Improved Techniques</a:t>
                      </a:r>
                      <a:r>
                        <a:rPr lang="en-US"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457200" lvl="0" indent="-304800" algn="just" rtl="0">
                        <a:lnSpc>
                          <a:spcPct val="115000"/>
                        </a:lnSpc>
                        <a:spcBef>
                          <a:spcPts val="120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Shifted from 3D to 2D visualizations for better interpretability.</a:t>
                      </a:r>
                      <a:endParaRPr sz="1200" dirty="0">
                        <a:solidFill>
                          <a:schemeClr val="dk1"/>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Applied advanced clustering and time-series decomposition to identify key patterns.</a:t>
                      </a:r>
                      <a:endParaRPr sz="12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1200" b="1" dirty="0">
                          <a:solidFill>
                            <a:schemeClr val="dk1"/>
                          </a:solidFill>
                          <a:latin typeface="Times New Roman"/>
                          <a:ea typeface="Times New Roman"/>
                          <a:cs typeface="Times New Roman"/>
                          <a:sym typeface="Times New Roman"/>
                        </a:rPr>
                        <a:t>Handling Data Gaps</a:t>
                      </a:r>
                      <a:r>
                        <a:rPr lang="en-US" sz="1200" dirty="0">
                          <a:solidFill>
                            <a:schemeClr val="dk1"/>
                          </a:solidFill>
                          <a:latin typeface="Times New Roman"/>
                          <a:ea typeface="Times New Roman"/>
                          <a:cs typeface="Times New Roman"/>
                          <a:sym typeface="Times New Roman"/>
                        </a:rPr>
                        <a:t>:</a:t>
                      </a:r>
                      <a:endParaRPr sz="1200" dirty="0">
                        <a:solidFill>
                          <a:schemeClr val="dk1"/>
                        </a:solidFill>
                        <a:latin typeface="Times New Roman"/>
                        <a:ea typeface="Times New Roman"/>
                        <a:cs typeface="Times New Roman"/>
                        <a:sym typeface="Times New Roman"/>
                      </a:endParaRPr>
                    </a:p>
                    <a:p>
                      <a:pPr marL="457200" lvl="0" indent="-304800" algn="just" rtl="0">
                        <a:lnSpc>
                          <a:spcPct val="115000"/>
                        </a:lnSpc>
                        <a:spcBef>
                          <a:spcPts val="120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Standardized historical data formats and applied interpolations for missing values.</a:t>
                      </a:r>
                      <a:endParaRPr sz="1200" dirty="0">
                        <a:solidFill>
                          <a:schemeClr val="dk1"/>
                        </a:solidFill>
                        <a:latin typeface="Times New Roman"/>
                        <a:ea typeface="Times New Roman"/>
                        <a:cs typeface="Times New Roman"/>
                        <a:sym typeface="Times New Roman"/>
                      </a:endParaRPr>
                    </a:p>
                    <a:p>
                      <a:pPr marL="457200" lvl="0" indent="-304800" algn="just" rtl="0">
                        <a:lnSpc>
                          <a:spcPct val="115000"/>
                        </a:lnSpc>
                        <a:spcBef>
                          <a:spcPts val="0"/>
                        </a:spcBef>
                        <a:spcAft>
                          <a:spcPts val="0"/>
                        </a:spcAft>
                        <a:buClr>
                          <a:schemeClr val="dk1"/>
                        </a:buClr>
                        <a:buSzPts val="1200"/>
                        <a:buFont typeface="Times New Roman"/>
                        <a:buChar char="●"/>
                      </a:pPr>
                      <a:r>
                        <a:rPr lang="en-US" sz="1200" dirty="0">
                          <a:solidFill>
                            <a:schemeClr val="dk1"/>
                          </a:solidFill>
                          <a:latin typeface="Times New Roman"/>
                          <a:ea typeface="Times New Roman"/>
                          <a:cs typeface="Times New Roman"/>
                          <a:sym typeface="Times New Roman"/>
                        </a:rPr>
                        <a:t>Used anomaly detection methods for short-term irregularities.</a:t>
                      </a:r>
                      <a:endParaRPr dirty="0">
                        <a:solidFill>
                          <a:schemeClr val="dk1"/>
                        </a:solidFill>
                      </a:endParaRPr>
                    </a:p>
                  </a:txBody>
                  <a:tcPr marL="91425" marR="91425" marT="91425" marB="91425">
                    <a:lnL w="38100" cap="flat" cmpd="sng">
                      <a:solidFill>
                        <a:srgbClr val="9E9E9E"/>
                      </a:solidFill>
                      <a:prstDash val="solid"/>
                      <a:round/>
                      <a:headEnd type="none" w="sm" len="sm"/>
                      <a:tailEnd type="none" w="sm" len="sm"/>
                    </a:lnL>
                    <a:lnR w="38100" cap="flat" cmpd="sng">
                      <a:solidFill>
                        <a:srgbClr val="9E9E9E"/>
                      </a:solidFill>
                      <a:prstDash val="solid"/>
                      <a:round/>
                      <a:headEnd type="none" w="sm" len="sm"/>
                      <a:tailEnd type="none" w="sm" len="sm"/>
                    </a:lnR>
                    <a:lnT w="38100" cap="flat" cmpd="sng">
                      <a:solidFill>
                        <a:srgbClr val="9E9E9E"/>
                      </a:solidFill>
                      <a:prstDash val="solid"/>
                      <a:round/>
                      <a:headEnd type="none" w="sm" len="sm"/>
                      <a:tailEnd type="none" w="sm" len="sm"/>
                    </a:lnT>
                    <a:lnB w="3810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p:nvPr/>
        </p:nvSpPr>
        <p:spPr>
          <a:xfrm>
            <a:off x="699450" y="1574925"/>
            <a:ext cx="7745100" cy="4225200"/>
          </a:xfrm>
          <a:prstGeom prst="rect">
            <a:avLst/>
          </a:prstGeom>
          <a:noFill/>
          <a:ln w="2857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457200" lvl="0" indent="-323850" algn="just" rtl="0">
              <a:lnSpc>
                <a:spcPct val="150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Increasing Intensity</a:t>
            </a:r>
            <a:r>
              <a:rPr lang="en-US" sz="1500">
                <a:solidFill>
                  <a:schemeClr val="dk1"/>
                </a:solidFill>
                <a:latin typeface="Times New Roman"/>
                <a:ea typeface="Times New Roman"/>
                <a:cs typeface="Times New Roman"/>
                <a:sym typeface="Times New Roman"/>
              </a:rPr>
              <a:t>: Category 4 and 5 hurricanes have risen by 30% in the last 40 years due to climate change.</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Geographic Hotspots</a:t>
            </a:r>
            <a:r>
              <a:rPr lang="en-US" sz="1500">
                <a:solidFill>
                  <a:schemeClr val="dk1"/>
                </a:solidFill>
                <a:latin typeface="Times New Roman"/>
                <a:ea typeface="Times New Roman"/>
                <a:cs typeface="Times New Roman"/>
                <a:sym typeface="Times New Roman"/>
              </a:rPr>
              <a:t>: High activity along the Atlantic and Gulf Coasts, driven by warm ocean currents.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Seasonal Peaks</a:t>
            </a:r>
            <a:r>
              <a:rPr lang="en-US" sz="1500">
                <a:solidFill>
                  <a:schemeClr val="dk1"/>
                </a:solidFill>
                <a:latin typeface="Times New Roman"/>
                <a:ea typeface="Times New Roman"/>
                <a:cs typeface="Times New Roman"/>
                <a:sym typeface="Times New Roman"/>
              </a:rPr>
              <a:t>: Most hurricanes occur in late summer and early fall (August-September).</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Economic Impact</a:t>
            </a:r>
            <a:r>
              <a:rPr lang="en-US" sz="1500">
                <a:solidFill>
                  <a:schemeClr val="dk1"/>
                </a:solidFill>
                <a:latin typeface="Times New Roman"/>
                <a:ea typeface="Times New Roman"/>
                <a:cs typeface="Times New Roman"/>
                <a:sym typeface="Times New Roman"/>
              </a:rPr>
              <a:t>: Over $1 trillion in U.S. damages since 1980; recent storms caused billions in losses.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Intensity Correlation</a:t>
            </a:r>
            <a:r>
              <a:rPr lang="en-US" sz="1500">
                <a:solidFill>
                  <a:schemeClr val="dk1"/>
                </a:solidFill>
                <a:latin typeface="Times New Roman"/>
                <a:ea typeface="Times New Roman"/>
                <a:cs typeface="Times New Roman"/>
                <a:sym typeface="Times New Roman"/>
              </a:rPr>
              <a:t>: Lower pressures strongly correlate with higher wind speeds, indicating more severe storms.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Short Lifespans</a:t>
            </a:r>
            <a:r>
              <a:rPr lang="en-US" sz="1500">
                <a:solidFill>
                  <a:schemeClr val="dk1"/>
                </a:solidFill>
                <a:latin typeface="Times New Roman"/>
                <a:ea typeface="Times New Roman"/>
                <a:cs typeface="Times New Roman"/>
                <a:sym typeface="Times New Roman"/>
              </a:rPr>
              <a:t>: Majority last 1-5 days; only a few persist beyond 15 days.</a:t>
            </a:r>
            <a:endParaRPr sz="1500">
              <a:solidFill>
                <a:schemeClr val="dk1"/>
              </a:solidFill>
              <a:latin typeface="Times New Roman"/>
              <a:ea typeface="Times New Roman"/>
              <a:cs typeface="Times New Roman"/>
              <a:sym typeface="Times New Roman"/>
            </a:endParaRPr>
          </a:p>
          <a:p>
            <a:pPr marL="457200" lvl="0" indent="-323850" algn="just" rtl="0">
              <a:lnSpc>
                <a:spcPct val="150000"/>
              </a:lnSpc>
              <a:spcBef>
                <a:spcPts val="0"/>
              </a:spcBef>
              <a:spcAft>
                <a:spcPts val="0"/>
              </a:spcAft>
              <a:buClr>
                <a:schemeClr val="dk1"/>
              </a:buClr>
              <a:buSzPts val="1500"/>
              <a:buFont typeface="Times New Roman"/>
              <a:buChar char="●"/>
            </a:pPr>
            <a:r>
              <a:rPr lang="en-US" sz="1500" b="1">
                <a:solidFill>
                  <a:schemeClr val="dk1"/>
                </a:solidFill>
                <a:latin typeface="Times New Roman"/>
                <a:ea typeface="Times New Roman"/>
                <a:cs typeface="Times New Roman"/>
                <a:sym typeface="Times New Roman"/>
              </a:rPr>
              <a:t>Improved Data</a:t>
            </a:r>
            <a:r>
              <a:rPr lang="en-US" sz="1500">
                <a:solidFill>
                  <a:schemeClr val="dk1"/>
                </a:solidFill>
                <a:latin typeface="Times New Roman"/>
                <a:ea typeface="Times New Roman"/>
                <a:cs typeface="Times New Roman"/>
                <a:sym typeface="Times New Roman"/>
              </a:rPr>
              <a:t>: Better technology has reduced gaps in storm tracking, especially for intensity and frequency.</a:t>
            </a:r>
            <a:endParaRPr sz="1500">
              <a:solidFill>
                <a:schemeClr val="dk1"/>
              </a:solidFill>
              <a:latin typeface="Times New Roman"/>
              <a:ea typeface="Times New Roman"/>
              <a:cs typeface="Times New Roman"/>
              <a:sym typeface="Times New Roman"/>
            </a:endParaRPr>
          </a:p>
        </p:txBody>
      </p:sp>
      <p:sp>
        <p:nvSpPr>
          <p:cNvPr id="262" name="Google Shape;262;p33"/>
          <p:cNvSpPr txBox="1">
            <a:spLocks noGrp="1"/>
          </p:cNvSpPr>
          <p:nvPr>
            <p:ph type="title"/>
          </p:nvPr>
        </p:nvSpPr>
        <p:spPr>
          <a:xfrm>
            <a:off x="2978050" y="455525"/>
            <a:ext cx="2860800" cy="630300"/>
          </a:xfrm>
          <a:prstGeom prst="rect">
            <a:avLst/>
          </a:prstGeom>
          <a:solidFill>
            <a:schemeClr val="lt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rgbClr val="000000"/>
                </a:solidFill>
                <a:latin typeface="Average"/>
                <a:ea typeface="Average"/>
                <a:cs typeface="Average"/>
                <a:sym typeface="Average"/>
              </a:rPr>
              <a:t>Insights</a:t>
            </a:r>
            <a:endParaRPr sz="2400">
              <a:solidFill>
                <a:srgbClr val="000000"/>
              </a:solidFill>
              <a:latin typeface="Average"/>
              <a:ea typeface="Average"/>
              <a:cs typeface="Average"/>
              <a:sym typeface="Averag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3141600" y="647925"/>
            <a:ext cx="2860800" cy="630300"/>
          </a:xfrm>
          <a:prstGeom prst="rect">
            <a:avLst/>
          </a:prstGeom>
          <a:solidFill>
            <a:schemeClr val="lt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rgbClr val="000000"/>
                </a:solidFill>
                <a:latin typeface="Average"/>
                <a:ea typeface="Average"/>
                <a:cs typeface="Average"/>
                <a:sym typeface="Average"/>
              </a:rPr>
              <a:t>Future Directions</a:t>
            </a:r>
            <a:endParaRPr sz="2400">
              <a:solidFill>
                <a:srgbClr val="000000"/>
              </a:solidFill>
              <a:latin typeface="Average"/>
              <a:ea typeface="Average"/>
              <a:cs typeface="Average"/>
              <a:sym typeface="Average"/>
            </a:endParaRPr>
          </a:p>
        </p:txBody>
      </p:sp>
      <p:sp>
        <p:nvSpPr>
          <p:cNvPr id="268" name="Google Shape;268;p34"/>
          <p:cNvSpPr txBox="1"/>
          <p:nvPr/>
        </p:nvSpPr>
        <p:spPr>
          <a:xfrm>
            <a:off x="543000" y="1495200"/>
            <a:ext cx="8143800" cy="46023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457200" lvl="0" indent="-317500" algn="just" rtl="0">
              <a:lnSpc>
                <a:spcPct val="150000"/>
              </a:lnSpc>
              <a:spcBef>
                <a:spcPts val="0"/>
              </a:spcBef>
              <a:spcAft>
                <a:spcPts val="0"/>
              </a:spcAft>
              <a:buClr>
                <a:schemeClr val="dk1"/>
              </a:buClr>
              <a:buSzPts val="1400"/>
              <a:buChar char="★"/>
            </a:pPr>
            <a:r>
              <a:rPr lang="en-US" b="1">
                <a:solidFill>
                  <a:schemeClr val="dk1"/>
                </a:solidFill>
              </a:rPr>
              <a:t>Global Scale Analysis</a:t>
            </a:r>
            <a:r>
              <a:rPr lang="en-US">
                <a:solidFill>
                  <a:schemeClr val="dk1"/>
                </a:solidFill>
              </a:rPr>
              <a:t>: Expand research to include hurricane trends across different regions beyond the Atlantic basin for comparative insights.</a:t>
            </a:r>
            <a:endParaRPr>
              <a:solidFill>
                <a:schemeClr val="dk1"/>
              </a:solidFill>
            </a:endParaRPr>
          </a:p>
          <a:p>
            <a:pPr marL="457200" lvl="0" indent="-317500" algn="just" rtl="0">
              <a:lnSpc>
                <a:spcPct val="150000"/>
              </a:lnSpc>
              <a:spcBef>
                <a:spcPts val="0"/>
              </a:spcBef>
              <a:spcAft>
                <a:spcPts val="0"/>
              </a:spcAft>
              <a:buClr>
                <a:schemeClr val="dk1"/>
              </a:buClr>
              <a:buSzPts val="1400"/>
              <a:buChar char="★"/>
            </a:pPr>
            <a:r>
              <a:rPr lang="en-US" b="1">
                <a:solidFill>
                  <a:schemeClr val="dk1"/>
                </a:solidFill>
              </a:rPr>
              <a:t>Incorporating Climate Data</a:t>
            </a:r>
            <a:r>
              <a:rPr lang="en-US">
                <a:solidFill>
                  <a:schemeClr val="dk1"/>
                </a:solidFill>
              </a:rPr>
              <a:t>: Integrate additional variables like sea surface temperatures, rainfall, and atmospheric pressure variations to enhance understanding of driving factors.</a:t>
            </a:r>
            <a:endParaRPr>
              <a:solidFill>
                <a:schemeClr val="dk1"/>
              </a:solidFill>
            </a:endParaRPr>
          </a:p>
          <a:p>
            <a:pPr marL="457200" lvl="0" indent="-317500" algn="just" rtl="0">
              <a:lnSpc>
                <a:spcPct val="150000"/>
              </a:lnSpc>
              <a:spcBef>
                <a:spcPts val="0"/>
              </a:spcBef>
              <a:spcAft>
                <a:spcPts val="0"/>
              </a:spcAft>
              <a:buClr>
                <a:schemeClr val="dk1"/>
              </a:buClr>
              <a:buSzPts val="1400"/>
              <a:buChar char="★"/>
            </a:pPr>
            <a:r>
              <a:rPr lang="en-US" b="1">
                <a:solidFill>
                  <a:schemeClr val="dk1"/>
                </a:solidFill>
              </a:rPr>
              <a:t>Predictive Modeling</a:t>
            </a:r>
            <a:r>
              <a:rPr lang="en-US">
                <a:solidFill>
                  <a:schemeClr val="dk1"/>
                </a:solidFill>
              </a:rPr>
              <a:t>: Utilize machine learning to refine storm intensity and trajectory predictions for better early warning systems.</a:t>
            </a:r>
            <a:endParaRPr>
              <a:solidFill>
                <a:schemeClr val="dk1"/>
              </a:solidFill>
            </a:endParaRPr>
          </a:p>
          <a:p>
            <a:pPr marL="457200" lvl="0" indent="-317500" algn="just" rtl="0">
              <a:lnSpc>
                <a:spcPct val="150000"/>
              </a:lnSpc>
              <a:spcBef>
                <a:spcPts val="0"/>
              </a:spcBef>
              <a:spcAft>
                <a:spcPts val="0"/>
              </a:spcAft>
              <a:buClr>
                <a:schemeClr val="dk1"/>
              </a:buClr>
              <a:buSzPts val="1400"/>
              <a:buChar char="★"/>
            </a:pPr>
            <a:r>
              <a:rPr lang="en-US" b="1">
                <a:solidFill>
                  <a:schemeClr val="dk1"/>
                </a:solidFill>
              </a:rPr>
              <a:t>Socioeconomic Impact Studies</a:t>
            </a:r>
            <a:r>
              <a:rPr lang="en-US">
                <a:solidFill>
                  <a:schemeClr val="dk1"/>
                </a:solidFill>
              </a:rPr>
              <a:t>: Analyze the effects of hurricanes on communities and economies to improve disaster recovery strategies.</a:t>
            </a:r>
            <a:endParaRPr>
              <a:solidFill>
                <a:schemeClr val="dk1"/>
              </a:solidFill>
            </a:endParaRPr>
          </a:p>
          <a:p>
            <a:pPr marL="457200" lvl="0" indent="-317500" algn="just" rtl="0">
              <a:lnSpc>
                <a:spcPct val="150000"/>
              </a:lnSpc>
              <a:spcBef>
                <a:spcPts val="0"/>
              </a:spcBef>
              <a:spcAft>
                <a:spcPts val="0"/>
              </a:spcAft>
              <a:buClr>
                <a:schemeClr val="dk1"/>
              </a:buClr>
              <a:buSzPts val="1400"/>
              <a:buChar char="★"/>
            </a:pPr>
            <a:r>
              <a:rPr lang="en-US" b="1">
                <a:solidFill>
                  <a:schemeClr val="dk1"/>
                </a:solidFill>
              </a:rPr>
              <a:t>Interactive Visualizations</a:t>
            </a:r>
            <a:r>
              <a:rPr lang="en-US">
                <a:solidFill>
                  <a:schemeClr val="dk1"/>
                </a:solidFill>
              </a:rPr>
              <a:t>: Develop advanced tools with real-time interactivity for exploring trends, intensities, and trajectories.</a:t>
            </a:r>
            <a:endParaRPr>
              <a:solidFill>
                <a:schemeClr val="dk1"/>
              </a:solidFill>
            </a:endParaRPr>
          </a:p>
          <a:p>
            <a:pPr marL="457200" lvl="0" indent="-317500" algn="just" rtl="0">
              <a:lnSpc>
                <a:spcPct val="150000"/>
              </a:lnSpc>
              <a:spcBef>
                <a:spcPts val="0"/>
              </a:spcBef>
              <a:spcAft>
                <a:spcPts val="0"/>
              </a:spcAft>
              <a:buClr>
                <a:schemeClr val="dk1"/>
              </a:buClr>
              <a:buSzPts val="1400"/>
              <a:buChar char="★"/>
            </a:pPr>
            <a:r>
              <a:rPr lang="en-US" b="1">
                <a:solidFill>
                  <a:schemeClr val="dk1"/>
                </a:solidFill>
              </a:rPr>
              <a:t>Address Data Limitations</a:t>
            </a:r>
            <a:r>
              <a:rPr lang="en-US">
                <a:solidFill>
                  <a:schemeClr val="dk1"/>
                </a:solidFill>
              </a:rPr>
              <a:t>: Focus on improving historical records by standardizing formats and interpolating missing values.</a:t>
            </a:r>
            <a:endParaRPr>
              <a:solidFill>
                <a:schemeClr val="dk1"/>
              </a:solidFill>
            </a:endParaRPr>
          </a:p>
          <a:p>
            <a:pPr marL="457200" lvl="0" indent="-317500" algn="just" rtl="0">
              <a:lnSpc>
                <a:spcPct val="150000"/>
              </a:lnSpc>
              <a:spcBef>
                <a:spcPts val="0"/>
              </a:spcBef>
              <a:spcAft>
                <a:spcPts val="0"/>
              </a:spcAft>
              <a:buClr>
                <a:schemeClr val="dk1"/>
              </a:buClr>
              <a:buSzPts val="1400"/>
              <a:buChar char="★"/>
            </a:pPr>
            <a:r>
              <a:rPr lang="en-US" b="1">
                <a:solidFill>
                  <a:schemeClr val="dk1"/>
                </a:solidFill>
              </a:rPr>
              <a:t>Public Awareness Campaigns</a:t>
            </a:r>
            <a:r>
              <a:rPr lang="en-US">
                <a:solidFill>
                  <a:schemeClr val="dk1"/>
                </a:solidFill>
              </a:rPr>
              <a:t>: Design accessible visual tools to educate and prepare communities for hurricane risks.</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5"/>
          <p:cNvSpPr txBox="1">
            <a:spLocks noGrp="1"/>
          </p:cNvSpPr>
          <p:nvPr>
            <p:ph type="title"/>
          </p:nvPr>
        </p:nvSpPr>
        <p:spPr>
          <a:xfrm>
            <a:off x="3682800" y="757574"/>
            <a:ext cx="1778400" cy="530400"/>
          </a:xfrm>
          <a:prstGeom prst="rect">
            <a:avLst/>
          </a:prstGeom>
          <a:solidFill>
            <a:schemeClr val="lt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chemeClr val="lt1"/>
                </a:solidFill>
                <a:latin typeface="Average"/>
                <a:ea typeface="Average"/>
                <a:cs typeface="Average"/>
                <a:sym typeface="Average"/>
              </a:rPr>
              <a:t>Conclusion</a:t>
            </a:r>
            <a:endParaRPr sz="2400">
              <a:solidFill>
                <a:schemeClr val="lt1"/>
              </a:solidFill>
              <a:latin typeface="Average"/>
              <a:ea typeface="Average"/>
              <a:cs typeface="Average"/>
              <a:sym typeface="Average"/>
            </a:endParaRPr>
          </a:p>
        </p:txBody>
      </p:sp>
      <p:sp>
        <p:nvSpPr>
          <p:cNvPr id="274" name="Google Shape;274;p35"/>
          <p:cNvSpPr txBox="1"/>
          <p:nvPr/>
        </p:nvSpPr>
        <p:spPr>
          <a:xfrm>
            <a:off x="1228500" y="1744475"/>
            <a:ext cx="7184400" cy="3063000"/>
          </a:xfrm>
          <a:prstGeom prst="rect">
            <a:avLst/>
          </a:prstGeom>
          <a:noFill/>
          <a:ln w="38100"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lvl="0" indent="0" algn="just" rtl="0">
              <a:spcBef>
                <a:spcPts val="0"/>
              </a:spcBef>
              <a:spcAft>
                <a:spcPts val="0"/>
              </a:spcAft>
              <a:buNone/>
            </a:pPr>
            <a:r>
              <a:rPr lang="en-US" sz="1700">
                <a:solidFill>
                  <a:schemeClr val="dk1"/>
                </a:solidFill>
                <a:latin typeface="Times New Roman"/>
                <a:ea typeface="Times New Roman"/>
                <a:cs typeface="Times New Roman"/>
                <a:sym typeface="Times New Roman"/>
              </a:rPr>
              <a:t>The findings of this study emphasize that hurricanes are becoming stronger and more frequent, driven by rising sea surface temperatures and atmospheric changes associated with climate change. The analysis highlighted the importance of focusing on specific high-risk regions and seasonal patterns to enhance preparedness for hurricane activity. By employing advanced visualization techniques and comprehensive data analysis, the project uncovered critical insights into hurricane dynamics, including trends in frequency, intensity, and geographic distribution. These findings not only deepen our understanding of hurricanes but also provide actionable knowledge for improving disaster response planning, developing targeted climate adaptation strategies, and building community resilience.</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p:nvPr/>
        </p:nvSpPr>
        <p:spPr>
          <a:xfrm>
            <a:off x="3857700" y="1221075"/>
            <a:ext cx="5291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latin typeface="Times New Roman"/>
                <a:ea typeface="Times New Roman"/>
                <a:cs typeface="Times New Roman"/>
                <a:sym typeface="Times New Roman"/>
              </a:rPr>
              <a:t>Strengths</a:t>
            </a:r>
            <a:r>
              <a:rPr lang="en-US">
                <a:solidFill>
                  <a:schemeClr val="dk1"/>
                </a:solidFill>
                <a:latin typeface="Times New Roman"/>
                <a:ea typeface="Times New Roman"/>
                <a:cs typeface="Times New Roman"/>
                <a:sym typeface="Times New Roman"/>
              </a:rPr>
              <a:t>: Comprehensive dataset with extensive historical data on hurricane trajectories and intensity.</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a:solidFill>
                  <a:schemeClr val="dk1"/>
                </a:solidFill>
                <a:latin typeface="Times New Roman"/>
                <a:ea typeface="Times New Roman"/>
                <a:cs typeface="Times New Roman"/>
                <a:sym typeface="Times New Roman"/>
              </a:rPr>
              <a:t>Limitations</a:t>
            </a:r>
            <a:r>
              <a:rPr lang="en-US">
                <a:solidFill>
                  <a:schemeClr val="dk1"/>
                </a:solidFill>
                <a:latin typeface="Times New Roman"/>
                <a:ea typeface="Times New Roman"/>
                <a:cs typeface="Times New Roman"/>
                <a:sym typeface="Times New Roman"/>
              </a:rPr>
              <a:t>: Overwhelming amount of information; lacks simplicity and interpretability for non-expert users.</a:t>
            </a:r>
            <a:endParaRPr>
              <a:solidFill>
                <a:schemeClr val="dk1"/>
              </a:solidFill>
              <a:latin typeface="Times New Roman"/>
              <a:ea typeface="Times New Roman"/>
              <a:cs typeface="Times New Roman"/>
              <a:sym typeface="Times New Roman"/>
            </a:endParaRPr>
          </a:p>
        </p:txBody>
      </p:sp>
      <p:sp>
        <p:nvSpPr>
          <p:cNvPr id="95" name="Google Shape;95;p17"/>
          <p:cNvSpPr txBox="1"/>
          <p:nvPr/>
        </p:nvSpPr>
        <p:spPr>
          <a:xfrm>
            <a:off x="0" y="3549763"/>
            <a:ext cx="5897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latin typeface="Times New Roman"/>
                <a:ea typeface="Times New Roman"/>
                <a:cs typeface="Times New Roman"/>
                <a:sym typeface="Times New Roman"/>
              </a:rPr>
              <a:t>Strengths</a:t>
            </a:r>
            <a:r>
              <a:rPr lang="en-US">
                <a:solidFill>
                  <a:schemeClr val="dk1"/>
                </a:solidFill>
                <a:latin typeface="Times New Roman"/>
                <a:ea typeface="Times New Roman"/>
                <a:cs typeface="Times New Roman"/>
                <a:sym typeface="Times New Roman"/>
              </a:rPr>
              <a:t>: Simplified and visually clean representation of hurricane paths.</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a:solidFill>
                  <a:schemeClr val="dk1"/>
                </a:solidFill>
                <a:latin typeface="Times New Roman"/>
                <a:ea typeface="Times New Roman"/>
                <a:cs typeface="Times New Roman"/>
                <a:sym typeface="Times New Roman"/>
              </a:rPr>
              <a:t>Limitations</a:t>
            </a:r>
            <a:r>
              <a:rPr lang="en-US">
                <a:solidFill>
                  <a:schemeClr val="dk1"/>
                </a:solidFill>
                <a:latin typeface="Times New Roman"/>
                <a:ea typeface="Times New Roman"/>
                <a:cs typeface="Times New Roman"/>
                <a:sym typeface="Times New Roman"/>
              </a:rPr>
              <a:t>: Limited interactivity and lacks depth in analyzing trends or storm behavior.</a:t>
            </a:r>
            <a:endParaRPr>
              <a:solidFill>
                <a:schemeClr val="dk1"/>
              </a:solidFill>
              <a:latin typeface="Times New Roman"/>
              <a:ea typeface="Times New Roman"/>
              <a:cs typeface="Times New Roman"/>
              <a:sym typeface="Times New Roman"/>
            </a:endParaRPr>
          </a:p>
        </p:txBody>
      </p:sp>
      <p:sp>
        <p:nvSpPr>
          <p:cNvPr id="96" name="Google Shape;96;p17"/>
          <p:cNvSpPr txBox="1"/>
          <p:nvPr/>
        </p:nvSpPr>
        <p:spPr>
          <a:xfrm>
            <a:off x="3625475" y="5299425"/>
            <a:ext cx="5376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solidFill>
                  <a:schemeClr val="dk1"/>
                </a:solidFill>
                <a:latin typeface="Times New Roman"/>
                <a:ea typeface="Times New Roman"/>
                <a:cs typeface="Times New Roman"/>
                <a:sym typeface="Times New Roman"/>
              </a:rPr>
              <a:t>Strengths</a:t>
            </a:r>
            <a:r>
              <a:rPr lang="en-US">
                <a:solidFill>
                  <a:schemeClr val="dk1"/>
                </a:solidFill>
                <a:latin typeface="Times New Roman"/>
                <a:ea typeface="Times New Roman"/>
                <a:cs typeface="Times New Roman"/>
                <a:sym typeface="Times New Roman"/>
              </a:rPr>
              <a:t>: Focuses on the economic impact of hurricanes, providing insights into financial tolls over time.</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US" b="1">
                <a:solidFill>
                  <a:schemeClr val="dk1"/>
                </a:solidFill>
                <a:latin typeface="Times New Roman"/>
                <a:ea typeface="Times New Roman"/>
                <a:cs typeface="Times New Roman"/>
                <a:sym typeface="Times New Roman"/>
              </a:rPr>
              <a:t>Limitations</a:t>
            </a:r>
            <a:r>
              <a:rPr lang="en-US">
                <a:solidFill>
                  <a:schemeClr val="dk1"/>
                </a:solidFill>
                <a:latin typeface="Times New Roman"/>
                <a:ea typeface="Times New Roman"/>
                <a:cs typeface="Times New Roman"/>
                <a:sym typeface="Times New Roman"/>
              </a:rPr>
              <a:t>: Does not address meteorological trends, spatial patterns, or hurricane dynamics.</a:t>
            </a:r>
            <a:endParaRPr>
              <a:solidFill>
                <a:schemeClr val="dk1"/>
              </a:solidFill>
              <a:latin typeface="Times New Roman"/>
              <a:ea typeface="Times New Roman"/>
              <a:cs typeface="Times New Roman"/>
              <a:sym typeface="Times New Roman"/>
            </a:endParaRPr>
          </a:p>
        </p:txBody>
      </p:sp>
      <p:sp>
        <p:nvSpPr>
          <p:cNvPr id="97" name="Google Shape;97;p17"/>
          <p:cNvSpPr txBox="1"/>
          <p:nvPr/>
        </p:nvSpPr>
        <p:spPr>
          <a:xfrm>
            <a:off x="0" y="538625"/>
            <a:ext cx="38577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r>
              <a:rPr lang="en-US" sz="1500" b="1">
                <a:solidFill>
                  <a:schemeClr val="dk1"/>
                </a:solidFill>
                <a:latin typeface="Times New Roman"/>
                <a:ea typeface="Times New Roman"/>
                <a:cs typeface="Times New Roman"/>
                <a:sym typeface="Times New Roman"/>
              </a:rPr>
              <a:t>1. NOAA’s Historical Hurricane Tracks Map</a:t>
            </a:r>
            <a:endParaRPr sz="1500">
              <a:solidFill>
                <a:schemeClr val="dk1"/>
              </a:solidFill>
              <a:latin typeface="Times New Roman"/>
              <a:ea typeface="Times New Roman"/>
              <a:cs typeface="Times New Roman"/>
              <a:sym typeface="Times New Roman"/>
            </a:endParaRPr>
          </a:p>
        </p:txBody>
      </p:sp>
      <p:sp>
        <p:nvSpPr>
          <p:cNvPr id="98" name="Google Shape;98;p17"/>
          <p:cNvSpPr txBox="1"/>
          <p:nvPr/>
        </p:nvSpPr>
        <p:spPr>
          <a:xfrm>
            <a:off x="4706225" y="2425575"/>
            <a:ext cx="4744800" cy="41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200"/>
              </a:spcBef>
              <a:spcAft>
                <a:spcPts val="200"/>
              </a:spcAft>
              <a:buNone/>
            </a:pPr>
            <a:r>
              <a:rPr lang="en-US" sz="1500" b="1">
                <a:solidFill>
                  <a:schemeClr val="dk1"/>
                </a:solidFill>
                <a:latin typeface="Times New Roman"/>
                <a:ea typeface="Times New Roman"/>
                <a:cs typeface="Times New Roman"/>
                <a:sym typeface="Times New Roman"/>
              </a:rPr>
              <a:t>2. The Washington Post’s Hurricane Paths Map</a:t>
            </a:r>
            <a:endParaRPr sz="1500">
              <a:latin typeface="Times New Roman"/>
              <a:ea typeface="Times New Roman"/>
              <a:cs typeface="Times New Roman"/>
              <a:sym typeface="Times New Roman"/>
            </a:endParaRPr>
          </a:p>
        </p:txBody>
      </p:sp>
      <p:sp>
        <p:nvSpPr>
          <p:cNvPr id="99" name="Google Shape;99;p17"/>
          <p:cNvSpPr txBox="1"/>
          <p:nvPr/>
        </p:nvSpPr>
        <p:spPr>
          <a:xfrm>
            <a:off x="0" y="4452025"/>
            <a:ext cx="4535400" cy="415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200"/>
              </a:spcAft>
              <a:buNone/>
            </a:pPr>
            <a:r>
              <a:rPr lang="en-US" sz="1500" b="1">
                <a:solidFill>
                  <a:schemeClr val="dk1"/>
                </a:solidFill>
                <a:latin typeface="Times New Roman"/>
                <a:ea typeface="Times New Roman"/>
                <a:cs typeface="Times New Roman"/>
                <a:sym typeface="Times New Roman"/>
              </a:rPr>
              <a:t>3. FiveThirtyEight’s Financial Impact Visualizations</a:t>
            </a:r>
            <a:endParaRPr sz="1500">
              <a:solidFill>
                <a:schemeClr val="dk1"/>
              </a:solidFill>
              <a:latin typeface="Times New Roman"/>
              <a:ea typeface="Times New Roman"/>
              <a:cs typeface="Times New Roman"/>
              <a:sym typeface="Times New Roman"/>
            </a:endParaRPr>
          </a:p>
        </p:txBody>
      </p:sp>
      <p:sp>
        <p:nvSpPr>
          <p:cNvPr id="100" name="Google Shape;100;p17"/>
          <p:cNvSpPr txBox="1"/>
          <p:nvPr/>
        </p:nvSpPr>
        <p:spPr>
          <a:xfrm>
            <a:off x="3918675" y="100675"/>
            <a:ext cx="5482500" cy="26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01" name="Google Shape;101;p17"/>
          <p:cNvSpPr/>
          <p:nvPr/>
        </p:nvSpPr>
        <p:spPr>
          <a:xfrm>
            <a:off x="3625475" y="860425"/>
            <a:ext cx="10278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02" name="Google Shape;102;p17"/>
          <p:cNvSpPr/>
          <p:nvPr/>
        </p:nvSpPr>
        <p:spPr>
          <a:xfrm flipH="1">
            <a:off x="4948025" y="3063325"/>
            <a:ext cx="10278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pic>
        <p:nvPicPr>
          <p:cNvPr id="103" name="Google Shape;103;p17"/>
          <p:cNvPicPr preferRelativeResize="0"/>
          <p:nvPr/>
        </p:nvPicPr>
        <p:blipFill>
          <a:blip r:embed="rId3">
            <a:alphaModFix/>
          </a:blip>
          <a:stretch>
            <a:fillRect/>
          </a:stretch>
        </p:blipFill>
        <p:spPr>
          <a:xfrm>
            <a:off x="91188" y="1018503"/>
            <a:ext cx="3675325" cy="2180275"/>
          </a:xfrm>
          <a:prstGeom prst="rect">
            <a:avLst/>
          </a:prstGeom>
          <a:noFill/>
          <a:ln>
            <a:noFill/>
          </a:ln>
        </p:spPr>
      </p:pic>
      <p:pic>
        <p:nvPicPr>
          <p:cNvPr id="104" name="Google Shape;104;p17"/>
          <p:cNvPicPr preferRelativeResize="0"/>
          <p:nvPr/>
        </p:nvPicPr>
        <p:blipFill>
          <a:blip r:embed="rId4">
            <a:alphaModFix/>
          </a:blip>
          <a:stretch>
            <a:fillRect/>
          </a:stretch>
        </p:blipFill>
        <p:spPr>
          <a:xfrm>
            <a:off x="5870748" y="2880438"/>
            <a:ext cx="3065602" cy="2180275"/>
          </a:xfrm>
          <a:prstGeom prst="rect">
            <a:avLst/>
          </a:prstGeom>
          <a:noFill/>
          <a:ln>
            <a:noFill/>
          </a:ln>
        </p:spPr>
      </p:pic>
      <p:sp>
        <p:nvSpPr>
          <p:cNvPr id="105" name="Google Shape;105;p17"/>
          <p:cNvSpPr/>
          <p:nvPr/>
        </p:nvSpPr>
        <p:spPr>
          <a:xfrm>
            <a:off x="3369150" y="4824525"/>
            <a:ext cx="11064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pic>
        <p:nvPicPr>
          <p:cNvPr id="106" name="Google Shape;106;p17"/>
          <p:cNvPicPr preferRelativeResize="0"/>
          <p:nvPr/>
        </p:nvPicPr>
        <p:blipFill>
          <a:blip r:embed="rId5">
            <a:alphaModFix/>
          </a:blip>
          <a:stretch>
            <a:fillRect/>
          </a:stretch>
        </p:blipFill>
        <p:spPr>
          <a:xfrm>
            <a:off x="142524" y="4938487"/>
            <a:ext cx="3368025" cy="1776638"/>
          </a:xfrm>
          <a:prstGeom prst="rect">
            <a:avLst/>
          </a:prstGeom>
          <a:noFill/>
          <a:ln>
            <a:noFill/>
          </a:ln>
        </p:spPr>
      </p:pic>
      <p:sp>
        <p:nvSpPr>
          <p:cNvPr id="107" name="Google Shape;107;p17"/>
          <p:cNvSpPr txBox="1">
            <a:spLocks noGrp="1"/>
          </p:cNvSpPr>
          <p:nvPr>
            <p:ph type="title"/>
          </p:nvPr>
        </p:nvSpPr>
        <p:spPr>
          <a:xfrm>
            <a:off x="2318700" y="192900"/>
            <a:ext cx="4954800" cy="4155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a:solidFill>
                  <a:srgbClr val="000000"/>
                </a:solidFill>
                <a:latin typeface="Average"/>
                <a:ea typeface="Average"/>
                <a:cs typeface="Average"/>
                <a:sym typeface="Average"/>
              </a:rPr>
              <a:t>Existing Works</a:t>
            </a:r>
            <a:endParaRPr sz="560">
              <a:solidFill>
                <a:srgbClr val="000000"/>
              </a:solidFill>
              <a:latin typeface="Average"/>
              <a:ea typeface="Average"/>
              <a:cs typeface="Average"/>
              <a:sym typeface="Averag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6"/>
          <p:cNvSpPr txBox="1">
            <a:spLocks noGrp="1"/>
          </p:cNvSpPr>
          <p:nvPr>
            <p:ph type="body" idx="1"/>
          </p:nvPr>
        </p:nvSpPr>
        <p:spPr>
          <a:xfrm>
            <a:off x="211650" y="1058325"/>
            <a:ext cx="8600100" cy="5125800"/>
          </a:xfrm>
          <a:prstGeom prst="rect">
            <a:avLst/>
          </a:prstGeom>
        </p:spPr>
        <p:txBody>
          <a:bodyPr spcFirstLastPara="1" wrap="square" lIns="91425" tIns="45700" rIns="91425" bIns="45700" anchor="t" anchorCtr="0">
            <a:normAutofit fontScale="25000" lnSpcReduction="20000"/>
          </a:bodyPr>
          <a:lstStyle/>
          <a:p>
            <a:pPr marL="0" lvl="0" indent="0" algn="just" rtl="0">
              <a:spcBef>
                <a:spcPts val="1200"/>
              </a:spcBef>
              <a:spcAft>
                <a:spcPts val="0"/>
              </a:spcAft>
              <a:buNone/>
            </a:pPr>
            <a:r>
              <a:rPr lang="en-US" sz="4815">
                <a:solidFill>
                  <a:schemeClr val="dk1"/>
                </a:solidFill>
              </a:rPr>
              <a:t>[1] Knutson, T. R., et al. (2019). Tropical Cyclones and Climate Change Assessment: Part I: Detection and Attribution,</a:t>
            </a:r>
            <a:r>
              <a:rPr lang="en-US" sz="4815" u="sng">
                <a:solidFill>
                  <a:schemeClr val="dk1"/>
                </a:solidFill>
                <a:hlinkClick r:id="rId3">
                  <a:extLst>
                    <a:ext uri="{A12FA001-AC4F-418D-AE19-62706E023703}">
                      <ahyp:hlinkClr xmlns:ahyp="http://schemas.microsoft.com/office/drawing/2018/hyperlinkcolor" val="tx"/>
                    </a:ext>
                  </a:extLst>
                </a:hlinkClick>
              </a:rPr>
              <a:t> https://doi.org/10.1175/BAMS-D-18-0189.1</a:t>
            </a:r>
            <a:endParaRPr sz="4815">
              <a:solidFill>
                <a:schemeClr val="dk1"/>
              </a:solidFill>
            </a:endParaRPr>
          </a:p>
          <a:p>
            <a:pPr marL="0" lvl="0" indent="0" algn="just" rtl="0">
              <a:spcBef>
                <a:spcPts val="1200"/>
              </a:spcBef>
              <a:spcAft>
                <a:spcPts val="0"/>
              </a:spcAft>
              <a:buNone/>
            </a:pPr>
            <a:r>
              <a:rPr lang="en-US" sz="4815">
                <a:solidFill>
                  <a:schemeClr val="dk1"/>
                </a:solidFill>
              </a:rPr>
              <a:t>[2] Emanuel, K. A. (2005). Increasing destructiveness of tropical cyclones over the past 30 years. Nature, 436, 686-688,</a:t>
            </a:r>
            <a:r>
              <a:rPr lang="en-US" sz="4815" u="sng">
                <a:solidFill>
                  <a:schemeClr val="dk1"/>
                </a:solidFill>
                <a:hlinkClick r:id="rId4">
                  <a:extLst>
                    <a:ext uri="{A12FA001-AC4F-418D-AE19-62706E023703}">
                      <ahyp:hlinkClr xmlns:ahyp="http://schemas.microsoft.com/office/drawing/2018/hyperlinkcolor" val="tx"/>
                    </a:ext>
                  </a:extLst>
                </a:hlinkClick>
              </a:rPr>
              <a:t> https://www.researchgate.net/publication/7690349_Increasing_Destructiveness_of_Tropical_Cyclones_Over_the_Past_30_Years</a:t>
            </a:r>
            <a:endParaRPr sz="4815">
              <a:solidFill>
                <a:schemeClr val="dk1"/>
              </a:solidFill>
            </a:endParaRPr>
          </a:p>
          <a:p>
            <a:pPr marL="0" lvl="0" indent="0" algn="just" rtl="0">
              <a:spcBef>
                <a:spcPts val="1200"/>
              </a:spcBef>
              <a:spcAft>
                <a:spcPts val="0"/>
              </a:spcAft>
              <a:buNone/>
            </a:pPr>
            <a:r>
              <a:rPr lang="en-US" sz="4815">
                <a:solidFill>
                  <a:schemeClr val="dk1"/>
                </a:solidFill>
              </a:rPr>
              <a:t>[3] NOAA. (2015). Historical Hurricane Tracks,</a:t>
            </a:r>
            <a:r>
              <a:rPr lang="en-US" sz="4815" u="sng">
                <a:solidFill>
                  <a:schemeClr val="dk1"/>
                </a:solidFill>
                <a:hlinkClick r:id="rId5">
                  <a:extLst>
                    <a:ext uri="{A12FA001-AC4F-418D-AE19-62706E023703}">
                      <ahyp:hlinkClr xmlns:ahyp="http://schemas.microsoft.com/office/drawing/2018/hyperlinkcolor" val="tx"/>
                    </a:ext>
                  </a:extLst>
                </a:hlinkClick>
              </a:rPr>
              <a:t> https://oceanservice.noaa.gov/news/historical-hurricanes/</a:t>
            </a:r>
            <a:endParaRPr sz="4815">
              <a:solidFill>
                <a:schemeClr val="dk1"/>
              </a:solidFill>
            </a:endParaRPr>
          </a:p>
          <a:p>
            <a:pPr marL="0" lvl="0" indent="0" algn="l" rtl="0">
              <a:spcBef>
                <a:spcPts val="1200"/>
              </a:spcBef>
              <a:spcAft>
                <a:spcPts val="0"/>
              </a:spcAft>
              <a:buNone/>
            </a:pPr>
            <a:r>
              <a:rPr lang="en-US" sz="4815">
                <a:solidFill>
                  <a:schemeClr val="dk1"/>
                </a:solidFill>
              </a:rPr>
              <a:t>[4] The Washington Post. (2019). Mapping Every U.S. Hurricane,</a:t>
            </a:r>
            <a:r>
              <a:rPr lang="en-US" sz="4815" u="sng">
                <a:solidFill>
                  <a:schemeClr val="dk1"/>
                </a:solidFill>
                <a:hlinkClick r:id="rId6">
                  <a:extLst>
                    <a:ext uri="{A12FA001-AC4F-418D-AE19-62706E023703}">
                      <ahyp:hlinkClr xmlns:ahyp="http://schemas.microsoft.com/office/drawing/2018/hyperlinkcolor" val="tx"/>
                    </a:ext>
                  </a:extLst>
                </a:hlinkClick>
              </a:rPr>
              <a:t> https://www.washingtonpost.com/graphics/2019/national/mapping-disasters/</a:t>
            </a:r>
            <a:endParaRPr sz="4815">
              <a:solidFill>
                <a:schemeClr val="dk1"/>
              </a:solidFill>
            </a:endParaRPr>
          </a:p>
          <a:p>
            <a:pPr marL="0" lvl="0" indent="0" algn="l" rtl="0">
              <a:spcBef>
                <a:spcPts val="1200"/>
              </a:spcBef>
              <a:spcAft>
                <a:spcPts val="0"/>
              </a:spcAft>
              <a:buNone/>
            </a:pPr>
            <a:r>
              <a:rPr lang="en-US" sz="4815">
                <a:solidFill>
                  <a:schemeClr val="dk1"/>
                </a:solidFill>
              </a:rPr>
              <a:t>[5]</a:t>
            </a:r>
            <a:r>
              <a:rPr lang="en-US" sz="4815" b="1">
                <a:solidFill>
                  <a:schemeClr val="dk1"/>
                </a:solidFill>
              </a:rPr>
              <a:t> </a:t>
            </a:r>
            <a:r>
              <a:rPr lang="en-US" sz="4815">
                <a:solidFill>
                  <a:schemeClr val="dk1"/>
                </a:solidFill>
              </a:rPr>
              <a:t>FiveThirtyEight. (2017). The Rising Costs of Hurricanes,</a:t>
            </a:r>
            <a:r>
              <a:rPr lang="en-US" sz="4815" u="sng">
                <a:solidFill>
                  <a:schemeClr val="dk1"/>
                </a:solidFill>
                <a:hlinkClick r:id="rId7">
                  <a:extLst>
                    <a:ext uri="{A12FA001-AC4F-418D-AE19-62706E023703}">
                      <ahyp:hlinkClr xmlns:ahyp="http://schemas.microsoft.com/office/drawing/2018/hyperlinkcolor" val="tx"/>
                    </a:ext>
                  </a:extLst>
                </a:hlinkClick>
              </a:rPr>
              <a:t> https://fivethirtyeight.com/features/hurricane-harveys-impact-and-how-it-compares-to-other storms/</a:t>
            </a:r>
            <a:endParaRPr sz="4815">
              <a:solidFill>
                <a:schemeClr val="dk1"/>
              </a:solidFill>
            </a:endParaRPr>
          </a:p>
          <a:p>
            <a:pPr marL="0" lvl="0" indent="0" algn="just" rtl="0">
              <a:spcBef>
                <a:spcPts val="1200"/>
              </a:spcBef>
              <a:spcAft>
                <a:spcPts val="0"/>
              </a:spcAft>
              <a:buNone/>
            </a:pPr>
            <a:r>
              <a:rPr lang="en-US" sz="4815">
                <a:solidFill>
                  <a:schemeClr val="dk1"/>
                </a:solidFill>
              </a:rPr>
              <a:t>[6] National Oceanic and Atmospheric Administration (NOAA). Historical Hurricane Tracks from</a:t>
            </a:r>
            <a:r>
              <a:rPr lang="en-US" sz="4815" u="sng">
                <a:solidFill>
                  <a:schemeClr val="dk1"/>
                </a:solidFill>
                <a:hlinkClick r:id="rId8">
                  <a:extLst>
                    <a:ext uri="{A12FA001-AC4F-418D-AE19-62706E023703}">
                      <ahyp:hlinkClr xmlns:ahyp="http://schemas.microsoft.com/office/drawing/2018/hyperlinkcolor" val="tx"/>
                    </a:ext>
                  </a:extLst>
                </a:hlinkClick>
              </a:rPr>
              <a:t> https://www.nhc.noaa.gov/data/#tracks</a:t>
            </a:r>
            <a:r>
              <a:rPr lang="en-US" sz="4815">
                <a:solidFill>
                  <a:schemeClr val="dk1"/>
                </a:solidFill>
              </a:rPr>
              <a:t>.</a:t>
            </a:r>
            <a:endParaRPr sz="4815">
              <a:solidFill>
                <a:schemeClr val="dk1"/>
              </a:solidFill>
            </a:endParaRPr>
          </a:p>
          <a:p>
            <a:pPr marL="0" lvl="0" indent="0" algn="just" rtl="0">
              <a:spcBef>
                <a:spcPts val="1200"/>
              </a:spcBef>
              <a:spcAft>
                <a:spcPts val="0"/>
              </a:spcAft>
              <a:buNone/>
            </a:pPr>
            <a:r>
              <a:rPr lang="en-US" sz="4815">
                <a:solidFill>
                  <a:schemeClr val="dk1"/>
                </a:solidFill>
              </a:rPr>
              <a:t>[7]</a:t>
            </a:r>
            <a:r>
              <a:rPr lang="en-US" sz="4815" u="sng">
                <a:solidFill>
                  <a:schemeClr val="dk1"/>
                </a:solidFill>
                <a:hlinkClick r:id="rId9">
                  <a:extLst>
                    <a:ext uri="{A12FA001-AC4F-418D-AE19-62706E023703}">
                      <ahyp:hlinkClr xmlns:ahyp="http://schemas.microsoft.com/office/drawing/2018/hyperlinkcolor" val="tx"/>
                    </a:ext>
                  </a:extLst>
                </a:hlinkClick>
              </a:rPr>
              <a:t>https://www.kaggle.com/code/gi0vanni/analysis-on-us-hurricane-landfalls/input</a:t>
            </a:r>
            <a:endParaRPr sz="4815">
              <a:solidFill>
                <a:schemeClr val="dk1"/>
              </a:solidFill>
            </a:endParaRPr>
          </a:p>
          <a:p>
            <a:pPr marL="0" lvl="0" indent="0" algn="l" rtl="0">
              <a:spcBef>
                <a:spcPts val="1200"/>
              </a:spcBef>
              <a:spcAft>
                <a:spcPts val="0"/>
              </a:spcAft>
              <a:buNone/>
            </a:pPr>
            <a:r>
              <a:rPr lang="en-US" sz="4815">
                <a:solidFill>
                  <a:schemeClr val="dk1"/>
                </a:solidFill>
              </a:rPr>
              <a:t>[8] Kossin et al., 2020</a:t>
            </a:r>
            <a:r>
              <a:rPr lang="en-US" sz="4815" u="sng">
                <a:solidFill>
                  <a:schemeClr val="dk1"/>
                </a:solidFill>
                <a:hlinkClick r:id="rId10">
                  <a:extLst>
                    <a:ext uri="{A12FA001-AC4F-418D-AE19-62706E023703}">
                      <ahyp:hlinkClr xmlns:ahyp="http://schemas.microsoft.com/office/drawing/2018/hyperlinkcolor" val="tx"/>
                    </a:ext>
                  </a:extLst>
                </a:hlinkClick>
              </a:rPr>
              <a:t> https://www.pnas.org/doi/full/10.1073/pnas.1920849117</a:t>
            </a:r>
            <a:endParaRPr sz="4815">
              <a:solidFill>
                <a:schemeClr val="dk1"/>
              </a:solidFill>
            </a:endParaRPr>
          </a:p>
          <a:p>
            <a:pPr marL="0" lvl="0" indent="0" algn="just" rtl="0">
              <a:spcBef>
                <a:spcPts val="1200"/>
              </a:spcBef>
              <a:spcAft>
                <a:spcPts val="0"/>
              </a:spcAft>
              <a:buNone/>
            </a:pPr>
            <a:r>
              <a:rPr lang="en-US" sz="4815">
                <a:solidFill>
                  <a:schemeClr val="dk1"/>
                </a:solidFill>
              </a:rPr>
              <a:t>[9]</a:t>
            </a:r>
            <a:r>
              <a:rPr lang="en-US" sz="4815" u="sng">
                <a:solidFill>
                  <a:schemeClr val="dk1"/>
                </a:solidFill>
                <a:hlinkClick r:id="rId11">
                  <a:extLst>
                    <a:ext uri="{A12FA001-AC4F-418D-AE19-62706E023703}">
                      <ahyp:hlinkClr xmlns:ahyp="http://schemas.microsoft.com/office/drawing/2018/hyperlinkcolor" val="tx"/>
                    </a:ext>
                  </a:extLst>
                </a:hlinkClick>
              </a:rPr>
              <a:t>https://www.nature.com/articles/nature03906</a:t>
            </a:r>
            <a:endParaRPr sz="4815">
              <a:solidFill>
                <a:schemeClr val="dk1"/>
              </a:solidFill>
            </a:endParaRPr>
          </a:p>
          <a:p>
            <a:pPr marL="0" lvl="0" indent="0" algn="just" rtl="0">
              <a:spcBef>
                <a:spcPts val="1200"/>
              </a:spcBef>
              <a:spcAft>
                <a:spcPts val="0"/>
              </a:spcAft>
              <a:buNone/>
            </a:pPr>
            <a:r>
              <a:rPr lang="en-US" sz="4815">
                <a:solidFill>
                  <a:schemeClr val="dk1"/>
                </a:solidFill>
              </a:rPr>
              <a:t>[10]</a:t>
            </a:r>
            <a:r>
              <a:rPr lang="en-US" sz="4815" u="sng">
                <a:solidFill>
                  <a:schemeClr val="dk1"/>
                </a:solidFill>
                <a:hlinkClick r:id="rId12">
                  <a:extLst>
                    <a:ext uri="{A12FA001-AC4F-418D-AE19-62706E023703}">
                      <ahyp:hlinkClr xmlns:ahyp="http://schemas.microsoft.com/office/drawing/2018/hyperlinkcolor" val="tx"/>
                    </a:ext>
                  </a:extLst>
                </a:hlinkClick>
              </a:rPr>
              <a:t>https://www.storytellingwithdata.com/blog/2017/10/1/how-youd-visualize-hurricanes</a:t>
            </a:r>
            <a:endParaRPr sz="4815">
              <a:solidFill>
                <a:schemeClr val="dk1"/>
              </a:solidFill>
            </a:endParaRPr>
          </a:p>
          <a:p>
            <a:pPr marL="0" lvl="0" indent="0" algn="just" rtl="0">
              <a:spcBef>
                <a:spcPts val="1200"/>
              </a:spcBef>
              <a:spcAft>
                <a:spcPts val="0"/>
              </a:spcAft>
              <a:buNone/>
            </a:pPr>
            <a:r>
              <a:rPr lang="en-US" sz="4815">
                <a:solidFill>
                  <a:schemeClr val="dk1"/>
                </a:solidFill>
              </a:rPr>
              <a:t>[11]</a:t>
            </a:r>
            <a:r>
              <a:rPr lang="en-US" sz="4815" u="sng">
                <a:solidFill>
                  <a:schemeClr val="dk1"/>
                </a:solidFill>
                <a:hlinkClick r:id="rId13">
                  <a:extLst>
                    <a:ext uri="{A12FA001-AC4F-418D-AE19-62706E023703}">
                      <ahyp:hlinkClr xmlns:ahyp="http://schemas.microsoft.com/office/drawing/2018/hyperlinkcolor" val="tx"/>
                    </a:ext>
                  </a:extLst>
                </a:hlinkClick>
              </a:rPr>
              <a:t>https://mynasadata.larc.nasa.gov/mini-lessonactivity/tropical-cyclone-counts-box-plot</a:t>
            </a:r>
            <a:endParaRPr sz="4815">
              <a:solidFill>
                <a:schemeClr val="dk1"/>
              </a:solidFill>
            </a:endParaRPr>
          </a:p>
          <a:p>
            <a:pPr marL="0" lvl="0" indent="0" algn="just" rtl="0">
              <a:spcBef>
                <a:spcPts val="1200"/>
              </a:spcBef>
              <a:spcAft>
                <a:spcPts val="0"/>
              </a:spcAft>
              <a:buNone/>
            </a:pPr>
            <a:r>
              <a:rPr lang="en-US" sz="4815">
                <a:solidFill>
                  <a:schemeClr val="dk1"/>
                </a:solidFill>
              </a:rPr>
              <a:t>[12]</a:t>
            </a:r>
            <a:r>
              <a:rPr lang="en-US" sz="4815" u="sng">
                <a:solidFill>
                  <a:schemeClr val="dk1"/>
                </a:solidFill>
                <a:hlinkClick r:id="rId14">
                  <a:extLst>
                    <a:ext uri="{A12FA001-AC4F-418D-AE19-62706E023703}">
                      <ahyp:hlinkClr xmlns:ahyp="http://schemas.microsoft.com/office/drawing/2018/hyperlinkcolor" val="tx"/>
                    </a:ext>
                  </a:extLst>
                </a:hlinkClick>
              </a:rPr>
              <a:t>https://www.researchgate.net/figure/Plot-of-Hurricane-Harvey-diaster_fig4_367601702</a:t>
            </a:r>
            <a:endParaRPr sz="4815">
              <a:solidFill>
                <a:schemeClr val="dk1"/>
              </a:solidFill>
            </a:endParaRPr>
          </a:p>
          <a:p>
            <a:pPr marL="0" lvl="0" indent="0" algn="just" rtl="0">
              <a:spcBef>
                <a:spcPts val="1200"/>
              </a:spcBef>
              <a:spcAft>
                <a:spcPts val="0"/>
              </a:spcAft>
              <a:buNone/>
            </a:pPr>
            <a:r>
              <a:rPr lang="en-US" sz="4815">
                <a:solidFill>
                  <a:schemeClr val="dk1"/>
                </a:solidFill>
              </a:rPr>
              <a:t>[13]</a:t>
            </a:r>
            <a:r>
              <a:rPr lang="en-US" sz="4815" u="sng">
                <a:solidFill>
                  <a:schemeClr val="dk1"/>
                </a:solidFill>
                <a:hlinkClick r:id="rId15">
                  <a:extLst>
                    <a:ext uri="{A12FA001-AC4F-418D-AE19-62706E023703}">
                      <ahyp:hlinkClr xmlns:ahyp="http://schemas.microsoft.com/office/drawing/2018/hyperlinkcolor" val="tx"/>
                    </a:ext>
                  </a:extLst>
                </a:hlinkClick>
              </a:rPr>
              <a:t>https://images.app.goo.gl/UTSurgVtunbsq943A</a:t>
            </a:r>
            <a:endParaRPr sz="4815">
              <a:solidFill>
                <a:schemeClr val="dk1"/>
              </a:solidFill>
            </a:endParaRPr>
          </a:p>
          <a:p>
            <a:pPr marL="0" lvl="0" indent="0" algn="l" rtl="0">
              <a:spcBef>
                <a:spcPts val="1200"/>
              </a:spcBef>
              <a:spcAft>
                <a:spcPts val="1200"/>
              </a:spcAft>
              <a:buNone/>
            </a:pPr>
            <a:endParaRPr/>
          </a:p>
        </p:txBody>
      </p:sp>
      <p:sp>
        <p:nvSpPr>
          <p:cNvPr id="280" name="Google Shape;280;p36"/>
          <p:cNvSpPr txBox="1">
            <a:spLocks noGrp="1"/>
          </p:cNvSpPr>
          <p:nvPr>
            <p:ph type="title"/>
          </p:nvPr>
        </p:nvSpPr>
        <p:spPr>
          <a:xfrm>
            <a:off x="3199325" y="263100"/>
            <a:ext cx="2860800" cy="630300"/>
          </a:xfrm>
          <a:prstGeom prst="rect">
            <a:avLst/>
          </a:prstGeom>
          <a:solidFill>
            <a:schemeClr val="lt2"/>
          </a:solid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2400">
                <a:solidFill>
                  <a:srgbClr val="000000"/>
                </a:solidFill>
                <a:latin typeface="Average"/>
                <a:ea typeface="Average"/>
                <a:cs typeface="Average"/>
                <a:sym typeface="Average"/>
              </a:rPr>
              <a:t>References</a:t>
            </a:r>
            <a:endParaRPr sz="2400">
              <a:solidFill>
                <a:srgbClr val="000000"/>
              </a:solidFill>
              <a:latin typeface="Average"/>
              <a:ea typeface="Average"/>
              <a:cs typeface="Average"/>
              <a:sym typeface="Averag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rmAutofit/>
          </a:bodyPr>
          <a:lstStyle/>
          <a:p>
            <a:pPr marL="457200" lvl="0" indent="-342900" algn="l" rtl="0">
              <a:spcBef>
                <a:spcPts val="360"/>
              </a:spcBef>
              <a:spcAft>
                <a:spcPts val="0"/>
              </a:spcAft>
              <a:buSzPts val="1800"/>
              <a:buChar char="★"/>
            </a:pPr>
            <a:r>
              <a:rPr lang="en-US">
                <a:solidFill>
                  <a:schemeClr val="dk1"/>
                </a:solidFill>
              </a:rPr>
              <a:t>Temporal Trends in Hurricane Activity</a:t>
            </a:r>
            <a:endParaRPr>
              <a:solidFill>
                <a:schemeClr val="dk1"/>
              </a:solidFill>
            </a:endParaRPr>
          </a:p>
          <a:p>
            <a:pPr marL="457200" lvl="0" indent="-342900" algn="l" rtl="0">
              <a:spcBef>
                <a:spcPts val="0"/>
              </a:spcBef>
              <a:spcAft>
                <a:spcPts val="0"/>
              </a:spcAft>
              <a:buSzPts val="1800"/>
              <a:buChar char="★"/>
            </a:pPr>
            <a:r>
              <a:rPr lang="en-US">
                <a:solidFill>
                  <a:schemeClr val="dk1"/>
                </a:solidFill>
              </a:rPr>
              <a:t>Seasonal Patterns</a:t>
            </a:r>
            <a:endParaRPr>
              <a:solidFill>
                <a:schemeClr val="dk1"/>
              </a:solidFill>
            </a:endParaRPr>
          </a:p>
          <a:p>
            <a:pPr marL="457200" lvl="0" indent="-342900" algn="l" rtl="0">
              <a:spcBef>
                <a:spcPts val="0"/>
              </a:spcBef>
              <a:spcAft>
                <a:spcPts val="0"/>
              </a:spcAft>
              <a:buSzPts val="1800"/>
              <a:buChar char="★"/>
            </a:pPr>
            <a:r>
              <a:rPr lang="en-US">
                <a:solidFill>
                  <a:schemeClr val="dk1"/>
                </a:solidFill>
              </a:rPr>
              <a:t>Hurricane Intensity Trends</a:t>
            </a:r>
            <a:endParaRPr>
              <a:solidFill>
                <a:schemeClr val="dk1"/>
              </a:solidFill>
            </a:endParaRPr>
          </a:p>
          <a:p>
            <a:pPr marL="457200" lvl="0" indent="-342900" algn="l" rtl="0">
              <a:spcBef>
                <a:spcPts val="0"/>
              </a:spcBef>
              <a:spcAft>
                <a:spcPts val="0"/>
              </a:spcAft>
              <a:buSzPts val="1800"/>
              <a:buChar char="★"/>
            </a:pPr>
            <a:r>
              <a:rPr lang="en-US">
                <a:solidFill>
                  <a:schemeClr val="dk1"/>
                </a:solidFill>
              </a:rPr>
              <a:t>Geographic Distribution </a:t>
            </a:r>
            <a:endParaRPr>
              <a:solidFill>
                <a:schemeClr val="dk1"/>
              </a:solidFill>
            </a:endParaRPr>
          </a:p>
          <a:p>
            <a:pPr marL="457200" lvl="0" indent="-342900" algn="l" rtl="0">
              <a:spcBef>
                <a:spcPts val="0"/>
              </a:spcBef>
              <a:spcAft>
                <a:spcPts val="0"/>
              </a:spcAft>
              <a:buSzPts val="1800"/>
              <a:buChar char="★"/>
            </a:pPr>
            <a:r>
              <a:rPr lang="en-US">
                <a:solidFill>
                  <a:schemeClr val="dk1"/>
                </a:solidFill>
              </a:rPr>
              <a:t>Statistical Relationships</a:t>
            </a:r>
            <a:endParaRPr>
              <a:solidFill>
                <a:schemeClr val="dk1"/>
              </a:solidFill>
            </a:endParaRPr>
          </a:p>
          <a:p>
            <a:pPr marL="457200" lvl="0" indent="-342900" algn="l" rtl="0">
              <a:spcBef>
                <a:spcPts val="0"/>
              </a:spcBef>
              <a:spcAft>
                <a:spcPts val="0"/>
              </a:spcAft>
              <a:buSzPts val="1800"/>
              <a:buChar char="★"/>
            </a:pPr>
            <a:r>
              <a:rPr lang="en-US">
                <a:solidFill>
                  <a:schemeClr val="dk1"/>
                </a:solidFill>
              </a:rPr>
              <a:t>Hurricane Lifespans </a:t>
            </a:r>
            <a:endParaRPr>
              <a:solidFill>
                <a:schemeClr val="dk1"/>
              </a:solidFill>
            </a:endParaRPr>
          </a:p>
          <a:p>
            <a:pPr marL="457200" lvl="0" indent="-342900" algn="l" rtl="0">
              <a:spcBef>
                <a:spcPts val="0"/>
              </a:spcBef>
              <a:spcAft>
                <a:spcPts val="0"/>
              </a:spcAft>
              <a:buSzPts val="1800"/>
              <a:buChar char="★"/>
            </a:pPr>
            <a:r>
              <a:rPr lang="en-US">
                <a:solidFill>
                  <a:schemeClr val="dk1"/>
                </a:solidFill>
              </a:rPr>
              <a:t>Cumulative Impact </a:t>
            </a:r>
            <a:endParaRPr>
              <a:solidFill>
                <a:schemeClr val="dk1"/>
              </a:solidFill>
            </a:endParaRPr>
          </a:p>
          <a:p>
            <a:pPr marL="457200" lvl="0" indent="-342900" algn="l" rtl="0">
              <a:spcBef>
                <a:spcPts val="0"/>
              </a:spcBef>
              <a:spcAft>
                <a:spcPts val="0"/>
              </a:spcAft>
              <a:buSzPts val="1800"/>
              <a:buChar char="★"/>
            </a:pPr>
            <a:r>
              <a:rPr lang="en-US">
                <a:solidFill>
                  <a:schemeClr val="dk1"/>
                </a:solidFill>
              </a:rPr>
              <a:t>Directional Patterns </a:t>
            </a:r>
            <a:endParaRPr>
              <a:solidFill>
                <a:schemeClr val="dk1"/>
              </a:solidFill>
            </a:endParaRPr>
          </a:p>
          <a:p>
            <a:pPr marL="457200" lvl="0" indent="-342900" algn="l" rtl="0">
              <a:spcBef>
                <a:spcPts val="0"/>
              </a:spcBef>
              <a:spcAft>
                <a:spcPts val="0"/>
              </a:spcAft>
              <a:buSzPts val="1800"/>
              <a:buChar char="★"/>
            </a:pPr>
            <a:r>
              <a:rPr lang="en-US">
                <a:solidFill>
                  <a:schemeClr val="dk1"/>
                </a:solidFill>
              </a:rPr>
              <a:t>KDE Plot </a:t>
            </a:r>
            <a:endParaRPr>
              <a:solidFill>
                <a:schemeClr val="dk1"/>
              </a:solidFill>
            </a:endParaRPr>
          </a:p>
          <a:p>
            <a:pPr marL="457200" lvl="0" indent="-342900" algn="l" rtl="0">
              <a:spcBef>
                <a:spcPts val="0"/>
              </a:spcBef>
              <a:spcAft>
                <a:spcPts val="0"/>
              </a:spcAft>
              <a:buSzPts val="1800"/>
              <a:buChar char="★"/>
            </a:pPr>
            <a:r>
              <a:rPr lang="en-US">
                <a:solidFill>
                  <a:schemeClr val="dk1"/>
                </a:solidFill>
              </a:rPr>
              <a:t>Time series Analysis</a:t>
            </a:r>
            <a:endParaRPr>
              <a:solidFill>
                <a:schemeClr val="dk1"/>
              </a:solidFill>
            </a:endParaRPr>
          </a:p>
          <a:p>
            <a:pPr marL="0" lvl="0" indent="0" algn="l" rtl="0">
              <a:spcBef>
                <a:spcPts val="1200"/>
              </a:spcBef>
              <a:spcAft>
                <a:spcPts val="1200"/>
              </a:spcAft>
              <a:buNone/>
            </a:pPr>
            <a:endParaRPr/>
          </a:p>
        </p:txBody>
      </p:sp>
      <p:sp>
        <p:nvSpPr>
          <p:cNvPr id="113" name="Google Shape;113;p18"/>
          <p:cNvSpPr txBox="1">
            <a:spLocks noGrp="1"/>
          </p:cNvSpPr>
          <p:nvPr>
            <p:ph type="title"/>
          </p:nvPr>
        </p:nvSpPr>
        <p:spPr>
          <a:xfrm>
            <a:off x="1541275" y="629425"/>
            <a:ext cx="61653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a:solidFill>
                  <a:srgbClr val="000000"/>
                </a:solidFill>
              </a:rPr>
              <a:t>Exploring Visualization Methods</a:t>
            </a:r>
            <a:endParaRPr sz="560">
              <a:solidFill>
                <a:srgbClr val="000000"/>
              </a:solidFill>
              <a:latin typeface="Average"/>
              <a:ea typeface="Average"/>
              <a:cs typeface="Average"/>
              <a:sym typeface="Averag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9"/>
          <p:cNvSpPr txBox="1">
            <a:spLocks noGrp="1"/>
          </p:cNvSpPr>
          <p:nvPr>
            <p:ph type="body" idx="1"/>
          </p:nvPr>
        </p:nvSpPr>
        <p:spPr>
          <a:xfrm>
            <a:off x="4456625" y="1488925"/>
            <a:ext cx="4739700" cy="9858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1200"/>
              </a:spcAft>
              <a:buNone/>
            </a:pPr>
            <a:r>
              <a:rPr lang="en-US" sz="1200">
                <a:solidFill>
                  <a:schemeClr val="dk1"/>
                </a:solidFill>
              </a:rPr>
              <a:t>The bar chart illustrates the frequency of hurricanes over time, covering the period from 1851 to 2015. Most of the hurricanes have occurred in the year 2005 compared to others.`</a:t>
            </a:r>
            <a:endParaRPr sz="1200">
              <a:solidFill>
                <a:schemeClr val="dk1"/>
              </a:solidFill>
            </a:endParaRPr>
          </a:p>
        </p:txBody>
      </p:sp>
      <p:pic>
        <p:nvPicPr>
          <p:cNvPr id="119" name="Google Shape;119;p19"/>
          <p:cNvPicPr preferRelativeResize="0"/>
          <p:nvPr/>
        </p:nvPicPr>
        <p:blipFill>
          <a:blip r:embed="rId3">
            <a:alphaModFix/>
          </a:blip>
          <a:stretch>
            <a:fillRect/>
          </a:stretch>
        </p:blipFill>
        <p:spPr>
          <a:xfrm>
            <a:off x="285650" y="1142900"/>
            <a:ext cx="4066124" cy="2017675"/>
          </a:xfrm>
          <a:prstGeom prst="rect">
            <a:avLst/>
          </a:prstGeom>
          <a:noFill/>
          <a:ln>
            <a:noFill/>
          </a:ln>
        </p:spPr>
      </p:pic>
      <p:sp>
        <p:nvSpPr>
          <p:cNvPr id="120" name="Google Shape;120;p19"/>
          <p:cNvSpPr/>
          <p:nvPr/>
        </p:nvSpPr>
        <p:spPr>
          <a:xfrm>
            <a:off x="4351775" y="1028200"/>
            <a:ext cx="10278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pic>
        <p:nvPicPr>
          <p:cNvPr id="121" name="Google Shape;121;p19"/>
          <p:cNvPicPr preferRelativeResize="0"/>
          <p:nvPr/>
        </p:nvPicPr>
        <p:blipFill>
          <a:blip r:embed="rId4">
            <a:alphaModFix/>
          </a:blip>
          <a:stretch>
            <a:fillRect/>
          </a:stretch>
        </p:blipFill>
        <p:spPr>
          <a:xfrm>
            <a:off x="5515750" y="2694300"/>
            <a:ext cx="3490250" cy="2684175"/>
          </a:xfrm>
          <a:prstGeom prst="rect">
            <a:avLst/>
          </a:prstGeom>
          <a:noFill/>
          <a:ln>
            <a:noFill/>
          </a:ln>
        </p:spPr>
      </p:pic>
      <p:sp>
        <p:nvSpPr>
          <p:cNvPr id="122" name="Google Shape;122;p19"/>
          <p:cNvSpPr/>
          <p:nvPr/>
        </p:nvSpPr>
        <p:spPr>
          <a:xfrm flipH="1">
            <a:off x="4456625" y="3284138"/>
            <a:ext cx="10278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23" name="Google Shape;123;p19"/>
          <p:cNvSpPr txBox="1"/>
          <p:nvPr/>
        </p:nvSpPr>
        <p:spPr>
          <a:xfrm>
            <a:off x="706075" y="3793425"/>
            <a:ext cx="4338000" cy="794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US" sz="1200">
                <a:solidFill>
                  <a:schemeClr val="dk1"/>
                </a:solidFill>
                <a:latin typeface="Average"/>
                <a:ea typeface="Average"/>
                <a:cs typeface="Average"/>
                <a:sym typeface="Average"/>
              </a:rPr>
              <a:t>Line plot shows an upward trend in maximum wind speeds from 1850, reflecting stronger hurricanes and advancements in measurement accuracy over time.</a:t>
            </a:r>
            <a:endParaRPr sz="1100"/>
          </a:p>
        </p:txBody>
      </p:sp>
      <p:pic>
        <p:nvPicPr>
          <p:cNvPr id="124" name="Google Shape;124;p19"/>
          <p:cNvPicPr preferRelativeResize="0"/>
          <p:nvPr/>
        </p:nvPicPr>
        <p:blipFill>
          <a:blip r:embed="rId5">
            <a:alphaModFix/>
          </a:blip>
          <a:stretch>
            <a:fillRect/>
          </a:stretch>
        </p:blipFill>
        <p:spPr>
          <a:xfrm>
            <a:off x="152400" y="4899775"/>
            <a:ext cx="3937225" cy="1805825"/>
          </a:xfrm>
          <a:prstGeom prst="rect">
            <a:avLst/>
          </a:prstGeom>
          <a:noFill/>
          <a:ln>
            <a:noFill/>
          </a:ln>
        </p:spPr>
      </p:pic>
      <p:sp>
        <p:nvSpPr>
          <p:cNvPr id="125" name="Google Shape;125;p19"/>
          <p:cNvSpPr/>
          <p:nvPr/>
        </p:nvSpPr>
        <p:spPr>
          <a:xfrm>
            <a:off x="4089625" y="5540075"/>
            <a:ext cx="10278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26" name="Google Shape;126;p19"/>
          <p:cNvSpPr txBox="1"/>
          <p:nvPr/>
        </p:nvSpPr>
        <p:spPr>
          <a:xfrm>
            <a:off x="5044075" y="5751300"/>
            <a:ext cx="38886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Average"/>
                <a:ea typeface="Average"/>
                <a:cs typeface="Average"/>
                <a:sym typeface="Average"/>
              </a:rPr>
              <a:t>In 2005, most hurricanes had wind speeds of 20-40 knots, highlighting a dominance of low-intensity storms and a right-skewed distribution with rare high-intensity ev</a:t>
            </a:r>
            <a:r>
              <a:rPr lang="en-US">
                <a:solidFill>
                  <a:schemeClr val="dk1"/>
                </a:solidFill>
              </a:rPr>
              <a:t>ents.</a:t>
            </a:r>
            <a:endParaRPr>
              <a:solidFill>
                <a:schemeClr val="dk1"/>
              </a:solidFill>
            </a:endParaRPr>
          </a:p>
        </p:txBody>
      </p:sp>
      <p:sp>
        <p:nvSpPr>
          <p:cNvPr id="127" name="Google Shape;127;p19"/>
          <p:cNvSpPr txBox="1">
            <a:spLocks noGrp="1"/>
          </p:cNvSpPr>
          <p:nvPr>
            <p:ph type="title"/>
          </p:nvPr>
        </p:nvSpPr>
        <p:spPr>
          <a:xfrm>
            <a:off x="1399600" y="206100"/>
            <a:ext cx="66195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377">
                <a:solidFill>
                  <a:srgbClr val="000000"/>
                </a:solidFill>
              </a:rPr>
              <a:t>Temporal Trends in Hurricane Activity</a:t>
            </a:r>
            <a:endParaRPr sz="560">
              <a:solidFill>
                <a:srgbClr val="000000"/>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body" idx="1"/>
          </p:nvPr>
        </p:nvSpPr>
        <p:spPr>
          <a:xfrm>
            <a:off x="4425750" y="1741450"/>
            <a:ext cx="4313700" cy="13758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1200"/>
              </a:spcAft>
              <a:buNone/>
            </a:pPr>
            <a:r>
              <a:rPr lang="en-US" sz="1200">
                <a:solidFill>
                  <a:schemeClr val="dk1"/>
                </a:solidFill>
              </a:rPr>
              <a:t>Bar chart shows an upward trend in hurricane frequency by decade, peaking in the 2000s, with a slight decline in recent decades due to evolving climate dynamics and monitoring</a:t>
            </a:r>
            <a:endParaRPr sz="1200">
              <a:solidFill>
                <a:schemeClr val="dk1"/>
              </a:solidFill>
            </a:endParaRPr>
          </a:p>
        </p:txBody>
      </p:sp>
      <p:pic>
        <p:nvPicPr>
          <p:cNvPr id="133" name="Google Shape;133;p20"/>
          <p:cNvPicPr preferRelativeResize="0"/>
          <p:nvPr/>
        </p:nvPicPr>
        <p:blipFill>
          <a:blip r:embed="rId3">
            <a:alphaModFix/>
          </a:blip>
          <a:stretch>
            <a:fillRect/>
          </a:stretch>
        </p:blipFill>
        <p:spPr>
          <a:xfrm>
            <a:off x="364325" y="1142900"/>
            <a:ext cx="3599625" cy="2560475"/>
          </a:xfrm>
          <a:prstGeom prst="rect">
            <a:avLst/>
          </a:prstGeom>
          <a:noFill/>
          <a:ln>
            <a:noFill/>
          </a:ln>
        </p:spPr>
      </p:pic>
      <p:sp>
        <p:nvSpPr>
          <p:cNvPr id="134" name="Google Shape;134;p20"/>
          <p:cNvSpPr/>
          <p:nvPr/>
        </p:nvSpPr>
        <p:spPr>
          <a:xfrm>
            <a:off x="4005400" y="1234425"/>
            <a:ext cx="10278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pic>
        <p:nvPicPr>
          <p:cNvPr id="135" name="Google Shape;135;p20"/>
          <p:cNvPicPr preferRelativeResize="0"/>
          <p:nvPr/>
        </p:nvPicPr>
        <p:blipFill>
          <a:blip r:embed="rId4">
            <a:alphaModFix/>
          </a:blip>
          <a:stretch>
            <a:fillRect/>
          </a:stretch>
        </p:blipFill>
        <p:spPr>
          <a:xfrm>
            <a:off x="4682475" y="3297750"/>
            <a:ext cx="4124325" cy="2743200"/>
          </a:xfrm>
          <a:prstGeom prst="rect">
            <a:avLst/>
          </a:prstGeom>
          <a:noFill/>
          <a:ln>
            <a:noFill/>
          </a:ln>
        </p:spPr>
      </p:pic>
      <p:sp>
        <p:nvSpPr>
          <p:cNvPr id="136" name="Google Shape;136;p20"/>
          <p:cNvSpPr/>
          <p:nvPr/>
        </p:nvSpPr>
        <p:spPr>
          <a:xfrm flipH="1">
            <a:off x="3654675" y="4342463"/>
            <a:ext cx="10278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37" name="Google Shape;137;p20"/>
          <p:cNvSpPr txBox="1"/>
          <p:nvPr/>
        </p:nvSpPr>
        <p:spPr>
          <a:xfrm>
            <a:off x="259775" y="4695150"/>
            <a:ext cx="4004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Average"/>
                <a:ea typeface="Average"/>
                <a:cs typeface="Average"/>
                <a:sym typeface="Average"/>
              </a:rPr>
              <a:t>Line plot shows most hurricanes cluster around 1000 hPa, with fewer occurrences at lower pressures, reflecting the correlation between low pressure and storm intensity.</a:t>
            </a:r>
            <a:endParaRPr sz="1200">
              <a:solidFill>
                <a:schemeClr val="dk1"/>
              </a:solidFill>
              <a:latin typeface="Average"/>
              <a:ea typeface="Average"/>
              <a:cs typeface="Average"/>
              <a:sym typeface="Average"/>
            </a:endParaRPr>
          </a:p>
        </p:txBody>
      </p:sp>
      <p:sp>
        <p:nvSpPr>
          <p:cNvPr id="138" name="Google Shape;138;p20"/>
          <p:cNvSpPr txBox="1">
            <a:spLocks noGrp="1"/>
          </p:cNvSpPr>
          <p:nvPr>
            <p:ph type="title"/>
          </p:nvPr>
        </p:nvSpPr>
        <p:spPr>
          <a:xfrm>
            <a:off x="1399600" y="206100"/>
            <a:ext cx="66195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377">
                <a:solidFill>
                  <a:srgbClr val="000000"/>
                </a:solidFill>
              </a:rPr>
              <a:t>Temporal Trends in Hurricane Activity</a:t>
            </a:r>
            <a:endParaRPr sz="560">
              <a:solidFill>
                <a:srgbClr val="000000"/>
              </a:solidFill>
              <a:latin typeface="Average"/>
              <a:ea typeface="Average"/>
              <a:cs typeface="Average"/>
              <a:sym typeface="Averag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xfrm flipH="1">
            <a:off x="4137100" y="1705325"/>
            <a:ext cx="4483500" cy="1016400"/>
          </a:xfrm>
          <a:prstGeom prst="rect">
            <a:avLst/>
          </a:prstGeom>
          <a:noFill/>
          <a:ln>
            <a:noFill/>
          </a:ln>
        </p:spPr>
        <p:txBody>
          <a:bodyPr spcFirstLastPara="1" wrap="square" lIns="91425" tIns="45700" rIns="91425" bIns="45700" anchor="t" anchorCtr="0">
            <a:normAutofit/>
          </a:bodyPr>
          <a:lstStyle/>
          <a:p>
            <a:pPr marL="342900" lvl="0" indent="0" algn="l" rtl="0">
              <a:spcBef>
                <a:spcPts val="0"/>
              </a:spcBef>
              <a:spcAft>
                <a:spcPts val="1200"/>
              </a:spcAft>
              <a:buNone/>
            </a:pPr>
            <a:r>
              <a:rPr lang="en-US" sz="1200">
                <a:solidFill>
                  <a:schemeClr val="dk1"/>
                </a:solidFill>
              </a:rPr>
              <a:t>Bar chart shows peak hurricane activity in August and September, driven by optimal seasonal conditions, with minimal activity during the off-season months.</a:t>
            </a:r>
            <a:endParaRPr sz="1200">
              <a:solidFill>
                <a:schemeClr val="dk1"/>
              </a:solidFill>
            </a:endParaRPr>
          </a:p>
        </p:txBody>
      </p:sp>
      <p:pic>
        <p:nvPicPr>
          <p:cNvPr id="144" name="Google Shape;144;p21"/>
          <p:cNvPicPr preferRelativeResize="0"/>
          <p:nvPr/>
        </p:nvPicPr>
        <p:blipFill>
          <a:blip r:embed="rId3">
            <a:alphaModFix/>
          </a:blip>
          <a:stretch>
            <a:fillRect/>
          </a:stretch>
        </p:blipFill>
        <p:spPr>
          <a:xfrm>
            <a:off x="457212" y="1205175"/>
            <a:ext cx="3545224" cy="1748425"/>
          </a:xfrm>
          <a:prstGeom prst="rect">
            <a:avLst/>
          </a:prstGeom>
          <a:noFill/>
          <a:ln>
            <a:noFill/>
          </a:ln>
        </p:spPr>
      </p:pic>
      <p:sp>
        <p:nvSpPr>
          <p:cNvPr id="145" name="Google Shape;145;p21"/>
          <p:cNvSpPr/>
          <p:nvPr/>
        </p:nvSpPr>
        <p:spPr>
          <a:xfrm>
            <a:off x="4058100" y="1282550"/>
            <a:ext cx="10278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pic>
        <p:nvPicPr>
          <p:cNvPr id="146" name="Google Shape;146;p21"/>
          <p:cNvPicPr preferRelativeResize="0"/>
          <p:nvPr/>
        </p:nvPicPr>
        <p:blipFill>
          <a:blip r:embed="rId4">
            <a:alphaModFix/>
          </a:blip>
          <a:stretch>
            <a:fillRect/>
          </a:stretch>
        </p:blipFill>
        <p:spPr>
          <a:xfrm>
            <a:off x="4712850" y="2880075"/>
            <a:ext cx="4148275" cy="1848100"/>
          </a:xfrm>
          <a:prstGeom prst="rect">
            <a:avLst/>
          </a:prstGeom>
          <a:noFill/>
          <a:ln>
            <a:noFill/>
          </a:ln>
        </p:spPr>
      </p:pic>
      <p:sp>
        <p:nvSpPr>
          <p:cNvPr id="147" name="Google Shape;147;p21"/>
          <p:cNvSpPr/>
          <p:nvPr/>
        </p:nvSpPr>
        <p:spPr>
          <a:xfrm flipH="1">
            <a:off x="3685050" y="3363063"/>
            <a:ext cx="10278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pic>
        <p:nvPicPr>
          <p:cNvPr id="148" name="Google Shape;148;p21"/>
          <p:cNvPicPr preferRelativeResize="0"/>
          <p:nvPr/>
        </p:nvPicPr>
        <p:blipFill>
          <a:blip r:embed="rId5">
            <a:alphaModFix/>
          </a:blip>
          <a:stretch>
            <a:fillRect/>
          </a:stretch>
        </p:blipFill>
        <p:spPr>
          <a:xfrm>
            <a:off x="269975" y="4728175"/>
            <a:ext cx="3919650" cy="2077800"/>
          </a:xfrm>
          <a:prstGeom prst="rect">
            <a:avLst/>
          </a:prstGeom>
          <a:noFill/>
          <a:ln>
            <a:noFill/>
          </a:ln>
        </p:spPr>
      </p:pic>
      <p:sp>
        <p:nvSpPr>
          <p:cNvPr id="149" name="Google Shape;149;p21"/>
          <p:cNvSpPr/>
          <p:nvPr/>
        </p:nvSpPr>
        <p:spPr>
          <a:xfrm>
            <a:off x="4189625" y="4920588"/>
            <a:ext cx="1027800" cy="4155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50" name="Google Shape;150;p21"/>
          <p:cNvSpPr txBox="1"/>
          <p:nvPr/>
        </p:nvSpPr>
        <p:spPr>
          <a:xfrm>
            <a:off x="190500" y="3778575"/>
            <a:ext cx="4225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Average"/>
                <a:ea typeface="Average"/>
                <a:cs typeface="Average"/>
                <a:sym typeface="Average"/>
              </a:rPr>
              <a:t>Bar chart shows most September hurricanes had wind speeds of 20-60 knots, with fewer high-intensity storms exceeding 100 knots, reflecting a right-skewed intensity distribution.</a:t>
            </a:r>
            <a:endParaRPr sz="1200">
              <a:solidFill>
                <a:schemeClr val="dk1"/>
              </a:solidFill>
              <a:latin typeface="Average"/>
              <a:ea typeface="Average"/>
              <a:cs typeface="Average"/>
              <a:sym typeface="Average"/>
            </a:endParaRPr>
          </a:p>
        </p:txBody>
      </p:sp>
      <p:sp>
        <p:nvSpPr>
          <p:cNvPr id="151" name="Google Shape;151;p21"/>
          <p:cNvSpPr txBox="1"/>
          <p:nvPr/>
        </p:nvSpPr>
        <p:spPr>
          <a:xfrm>
            <a:off x="4587475" y="5397625"/>
            <a:ext cx="4225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200">
                <a:solidFill>
                  <a:schemeClr val="dk1"/>
                </a:solidFill>
                <a:latin typeface="Average"/>
                <a:ea typeface="Average"/>
                <a:cs typeface="Average"/>
                <a:sym typeface="Average"/>
              </a:rPr>
              <a:t>Box plot shows peak wind speed variability and intensity in August-October, reflecting the height of hurricane season, with lower and stable speeds in off-season months.</a:t>
            </a:r>
            <a:endParaRPr sz="1200">
              <a:solidFill>
                <a:schemeClr val="dk1"/>
              </a:solidFill>
              <a:latin typeface="Average"/>
              <a:ea typeface="Average"/>
              <a:cs typeface="Average"/>
              <a:sym typeface="Average"/>
            </a:endParaRPr>
          </a:p>
        </p:txBody>
      </p:sp>
      <p:sp>
        <p:nvSpPr>
          <p:cNvPr id="152" name="Google Shape;152;p21"/>
          <p:cNvSpPr txBox="1">
            <a:spLocks noGrp="1"/>
          </p:cNvSpPr>
          <p:nvPr>
            <p:ph type="title"/>
          </p:nvPr>
        </p:nvSpPr>
        <p:spPr>
          <a:xfrm>
            <a:off x="1300750" y="379275"/>
            <a:ext cx="56844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endParaRPr sz="560">
              <a:solidFill>
                <a:srgbClr val="000000"/>
              </a:solidFill>
              <a:latin typeface="Average"/>
              <a:ea typeface="Average"/>
              <a:cs typeface="Average"/>
              <a:sym typeface="Average"/>
            </a:endParaRPr>
          </a:p>
          <a:p>
            <a:pPr marL="0" lvl="0" indent="0" algn="ctr" rtl="0">
              <a:spcBef>
                <a:spcPts val="0"/>
              </a:spcBef>
              <a:spcAft>
                <a:spcPts val="0"/>
              </a:spcAft>
              <a:buClr>
                <a:schemeClr val="dk1"/>
              </a:buClr>
              <a:buSzPts val="4400"/>
              <a:buFont typeface="Calibri"/>
              <a:buNone/>
            </a:pPr>
            <a:r>
              <a:rPr lang="en-US" sz="3377">
                <a:solidFill>
                  <a:srgbClr val="000000"/>
                </a:solidFill>
              </a:rPr>
              <a:t>Seasonal Patterns</a:t>
            </a:r>
            <a:endParaRPr sz="560">
              <a:solidFill>
                <a:srgbClr val="000000"/>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title"/>
          </p:nvPr>
        </p:nvSpPr>
        <p:spPr>
          <a:xfrm>
            <a:off x="457200" y="765500"/>
            <a:ext cx="8229600" cy="37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30263"/>
              <a:buFont typeface="Calibri"/>
              <a:buNone/>
            </a:pPr>
            <a:endParaRPr sz="3377"/>
          </a:p>
          <a:p>
            <a:pPr marL="0" lvl="0" indent="0" algn="ctr" rtl="0">
              <a:spcBef>
                <a:spcPts val="0"/>
              </a:spcBef>
              <a:spcAft>
                <a:spcPts val="0"/>
              </a:spcAft>
              <a:buClr>
                <a:schemeClr val="dk1"/>
              </a:buClr>
              <a:buSzPct val="100000"/>
              <a:buFont typeface="Calibri"/>
              <a:buNone/>
            </a:pPr>
            <a:endParaRPr sz="4400">
              <a:latin typeface="Calibri"/>
              <a:ea typeface="Calibri"/>
              <a:cs typeface="Calibri"/>
              <a:sym typeface="Calibri"/>
            </a:endParaRPr>
          </a:p>
        </p:txBody>
      </p:sp>
      <p:sp>
        <p:nvSpPr>
          <p:cNvPr id="158" name="Google Shape;158;p22"/>
          <p:cNvSpPr txBox="1">
            <a:spLocks noGrp="1"/>
          </p:cNvSpPr>
          <p:nvPr>
            <p:ph type="body" idx="1"/>
          </p:nvPr>
        </p:nvSpPr>
        <p:spPr>
          <a:xfrm>
            <a:off x="5108875" y="2520750"/>
            <a:ext cx="3935100" cy="3569400"/>
          </a:xfrm>
          <a:prstGeom prst="rect">
            <a:avLst/>
          </a:prstGeom>
          <a:noFill/>
          <a:ln>
            <a:noFill/>
          </a:ln>
        </p:spPr>
        <p:txBody>
          <a:bodyPr spcFirstLastPara="1" wrap="square" lIns="91425" tIns="45700" rIns="91425" bIns="45700" anchor="t" anchorCtr="0">
            <a:normAutofit/>
          </a:bodyPr>
          <a:lstStyle/>
          <a:p>
            <a:pPr marL="0" lvl="0" indent="0" algn="l" rtl="0">
              <a:spcBef>
                <a:spcPts val="1200"/>
              </a:spcBef>
              <a:spcAft>
                <a:spcPts val="0"/>
              </a:spcAft>
              <a:buNone/>
            </a:pPr>
            <a:r>
              <a:rPr lang="en-US" sz="1200">
                <a:solidFill>
                  <a:schemeClr val="dk1"/>
                </a:solidFill>
              </a:rPr>
              <a:t>Plot shows stable trends for Categories 1 and 3 hurricanes, with higher variability in Categories 2 and 4, reflecting dynamic intensity patterns over time.</a:t>
            </a:r>
            <a:endParaRPr sz="1200">
              <a:solidFill>
                <a:schemeClr val="dk1"/>
              </a:solidFill>
            </a:endParaRPr>
          </a:p>
          <a:p>
            <a:pPr marL="457200" lvl="0" indent="-304800" algn="l" rtl="0">
              <a:spcBef>
                <a:spcPts val="1200"/>
              </a:spcBef>
              <a:spcAft>
                <a:spcPts val="0"/>
              </a:spcAft>
              <a:buClr>
                <a:schemeClr val="dk1"/>
              </a:buClr>
              <a:buSzPts val="1200"/>
              <a:buFont typeface="Arial"/>
              <a:buChar char="★"/>
            </a:pPr>
            <a:r>
              <a:rPr lang="en-US" sz="1200">
                <a:solidFill>
                  <a:schemeClr val="dk1"/>
                </a:solidFill>
              </a:rPr>
              <a:t>Category 1: Stable frequency over time with minimal variability.</a:t>
            </a:r>
            <a:endParaRPr sz="1200">
              <a:solidFill>
                <a:schemeClr val="dk1"/>
              </a:solidFill>
            </a:endParaRPr>
          </a:p>
          <a:p>
            <a:pPr marL="457200" lvl="0" indent="-304800" algn="l" rtl="0">
              <a:spcBef>
                <a:spcPts val="0"/>
              </a:spcBef>
              <a:spcAft>
                <a:spcPts val="0"/>
              </a:spcAft>
              <a:buClr>
                <a:schemeClr val="dk1"/>
              </a:buClr>
              <a:buSzPts val="1200"/>
              <a:buFont typeface="Arial"/>
              <a:buChar char="★"/>
            </a:pPr>
            <a:r>
              <a:rPr lang="en-US" sz="1200">
                <a:solidFill>
                  <a:schemeClr val="dk1"/>
                </a:solidFill>
              </a:rPr>
              <a:t>Category 2: Moderate variability with occasional spikes in activity.</a:t>
            </a:r>
            <a:endParaRPr sz="1200">
              <a:solidFill>
                <a:schemeClr val="dk1"/>
              </a:solidFill>
            </a:endParaRPr>
          </a:p>
          <a:p>
            <a:pPr marL="457200" lvl="0" indent="-304800" algn="l" rtl="0">
              <a:spcBef>
                <a:spcPts val="0"/>
              </a:spcBef>
              <a:spcAft>
                <a:spcPts val="0"/>
              </a:spcAft>
              <a:buClr>
                <a:schemeClr val="dk1"/>
              </a:buClr>
              <a:buSzPts val="1200"/>
              <a:buFont typeface="Arial"/>
              <a:buChar char="★"/>
            </a:pPr>
            <a:r>
              <a:rPr lang="en-US" sz="1200">
                <a:solidFill>
                  <a:schemeClr val="dk1"/>
                </a:solidFill>
              </a:rPr>
              <a:t>Category 3: Relatively stable with noticeable fluctuations in intensity.</a:t>
            </a:r>
            <a:endParaRPr sz="1200">
              <a:solidFill>
                <a:schemeClr val="dk1"/>
              </a:solidFill>
            </a:endParaRPr>
          </a:p>
          <a:p>
            <a:pPr marL="457200" lvl="0" indent="-304800" algn="l" rtl="0">
              <a:spcBef>
                <a:spcPts val="0"/>
              </a:spcBef>
              <a:spcAft>
                <a:spcPts val="0"/>
              </a:spcAft>
              <a:buClr>
                <a:schemeClr val="dk1"/>
              </a:buClr>
              <a:buSzPts val="1200"/>
              <a:buFont typeface="Arial"/>
              <a:buChar char="★"/>
            </a:pPr>
            <a:r>
              <a:rPr lang="en-US" sz="1200">
                <a:solidFill>
                  <a:schemeClr val="dk1"/>
                </a:solidFill>
              </a:rPr>
              <a:t>Category 4: Highly variable with significant peaks and declines.</a:t>
            </a:r>
            <a:endParaRPr sz="1200">
              <a:solidFill>
                <a:schemeClr val="dk1"/>
              </a:solidFill>
            </a:endParaRPr>
          </a:p>
          <a:p>
            <a:pPr marL="0" lvl="0" indent="0" algn="l" rtl="0">
              <a:spcBef>
                <a:spcPts val="1200"/>
              </a:spcBef>
              <a:spcAft>
                <a:spcPts val="0"/>
              </a:spcAft>
              <a:buNone/>
            </a:pPr>
            <a:endParaRPr sz="1500">
              <a:solidFill>
                <a:schemeClr val="dk1"/>
              </a:solidFill>
            </a:endParaRPr>
          </a:p>
          <a:p>
            <a:pPr marL="342900" lvl="0" indent="0" algn="l" rtl="0">
              <a:spcBef>
                <a:spcPts val="1200"/>
              </a:spcBef>
              <a:spcAft>
                <a:spcPts val="1200"/>
              </a:spcAft>
              <a:buNone/>
            </a:pPr>
            <a:endParaRPr sz="1500">
              <a:solidFill>
                <a:schemeClr val="dk1"/>
              </a:solidFill>
            </a:endParaRPr>
          </a:p>
        </p:txBody>
      </p:sp>
      <p:pic>
        <p:nvPicPr>
          <p:cNvPr id="159" name="Google Shape;159;p22"/>
          <p:cNvPicPr preferRelativeResize="0"/>
          <p:nvPr/>
        </p:nvPicPr>
        <p:blipFill>
          <a:blip r:embed="rId3">
            <a:alphaModFix/>
          </a:blip>
          <a:stretch>
            <a:fillRect/>
          </a:stretch>
        </p:blipFill>
        <p:spPr>
          <a:xfrm>
            <a:off x="457200" y="1430000"/>
            <a:ext cx="4605600" cy="4371600"/>
          </a:xfrm>
          <a:prstGeom prst="rect">
            <a:avLst/>
          </a:prstGeom>
          <a:noFill/>
          <a:ln>
            <a:noFill/>
          </a:ln>
        </p:spPr>
      </p:pic>
      <p:sp>
        <p:nvSpPr>
          <p:cNvPr id="160" name="Google Shape;160;p22"/>
          <p:cNvSpPr/>
          <p:nvPr/>
        </p:nvSpPr>
        <p:spPr>
          <a:xfrm>
            <a:off x="5062800" y="1725125"/>
            <a:ext cx="1037100" cy="5937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61" name="Google Shape;161;p22"/>
          <p:cNvSpPr txBox="1">
            <a:spLocks noGrp="1"/>
          </p:cNvSpPr>
          <p:nvPr>
            <p:ph type="title"/>
          </p:nvPr>
        </p:nvSpPr>
        <p:spPr>
          <a:xfrm>
            <a:off x="1760675" y="398525"/>
            <a:ext cx="59940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377">
                <a:solidFill>
                  <a:srgbClr val="000000"/>
                </a:solidFill>
              </a:rPr>
              <a:t>Hurricane Intensity Trend</a:t>
            </a:r>
            <a:endParaRPr sz="560">
              <a:solidFill>
                <a:srgbClr val="000000"/>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57200" y="765500"/>
            <a:ext cx="8229600" cy="377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30263"/>
              <a:buFont typeface="Calibri"/>
              <a:buNone/>
            </a:pPr>
            <a:endParaRPr sz="3377"/>
          </a:p>
          <a:p>
            <a:pPr marL="0" lvl="0" indent="0" algn="ctr" rtl="0">
              <a:spcBef>
                <a:spcPts val="0"/>
              </a:spcBef>
              <a:spcAft>
                <a:spcPts val="0"/>
              </a:spcAft>
              <a:buClr>
                <a:schemeClr val="dk1"/>
              </a:buClr>
              <a:buSzPct val="100000"/>
              <a:buFont typeface="Calibri"/>
              <a:buNone/>
            </a:pPr>
            <a:endParaRPr sz="4400">
              <a:latin typeface="Calibri"/>
              <a:ea typeface="Calibri"/>
              <a:cs typeface="Calibri"/>
              <a:sym typeface="Calibri"/>
            </a:endParaRPr>
          </a:p>
        </p:txBody>
      </p:sp>
      <p:sp>
        <p:nvSpPr>
          <p:cNvPr id="167" name="Google Shape;167;p23"/>
          <p:cNvSpPr txBox="1">
            <a:spLocks noGrp="1"/>
          </p:cNvSpPr>
          <p:nvPr>
            <p:ph type="body" idx="1"/>
          </p:nvPr>
        </p:nvSpPr>
        <p:spPr>
          <a:xfrm>
            <a:off x="4329550" y="1847275"/>
            <a:ext cx="4589400" cy="870900"/>
          </a:xfrm>
          <a:prstGeom prst="rect">
            <a:avLst/>
          </a:prstGeom>
          <a:noFill/>
          <a:ln>
            <a:noFill/>
          </a:ln>
        </p:spPr>
        <p:txBody>
          <a:bodyPr spcFirstLastPara="1" wrap="square" lIns="91425" tIns="45700" rIns="91425" bIns="45700" anchor="t" anchorCtr="0">
            <a:normAutofit lnSpcReduction="10000"/>
          </a:bodyPr>
          <a:lstStyle/>
          <a:p>
            <a:pPr marL="342900" lvl="0" indent="0" algn="just" rtl="0">
              <a:spcBef>
                <a:spcPts val="0"/>
              </a:spcBef>
              <a:spcAft>
                <a:spcPts val="1200"/>
              </a:spcAft>
              <a:buNone/>
            </a:pPr>
            <a:r>
              <a:rPr lang="en-US" sz="1200">
                <a:solidFill>
                  <a:schemeClr val="dk1"/>
                </a:solidFill>
              </a:rPr>
              <a:t>Heatmap highlights hotspots with higher hurricane density in red, indicating frequent activity, while blue and black areas show sparse or no activity.</a:t>
            </a:r>
            <a:endParaRPr sz="1200">
              <a:solidFill>
                <a:schemeClr val="dk1"/>
              </a:solidFill>
            </a:endParaRPr>
          </a:p>
        </p:txBody>
      </p:sp>
      <p:pic>
        <p:nvPicPr>
          <p:cNvPr id="168" name="Google Shape;168;p23"/>
          <p:cNvPicPr preferRelativeResize="0"/>
          <p:nvPr/>
        </p:nvPicPr>
        <p:blipFill>
          <a:blip r:embed="rId3">
            <a:alphaModFix/>
          </a:blip>
          <a:stretch>
            <a:fillRect/>
          </a:stretch>
        </p:blipFill>
        <p:spPr>
          <a:xfrm>
            <a:off x="325600" y="1142900"/>
            <a:ext cx="4124325" cy="2676525"/>
          </a:xfrm>
          <a:prstGeom prst="rect">
            <a:avLst/>
          </a:prstGeom>
          <a:noFill/>
          <a:ln>
            <a:noFill/>
          </a:ln>
        </p:spPr>
      </p:pic>
      <p:pic>
        <p:nvPicPr>
          <p:cNvPr id="169" name="Google Shape;169;p23"/>
          <p:cNvPicPr preferRelativeResize="0"/>
          <p:nvPr/>
        </p:nvPicPr>
        <p:blipFill>
          <a:blip r:embed="rId4">
            <a:alphaModFix/>
          </a:blip>
          <a:stretch>
            <a:fillRect/>
          </a:stretch>
        </p:blipFill>
        <p:spPr>
          <a:xfrm>
            <a:off x="4812025" y="3427460"/>
            <a:ext cx="3905100" cy="2937864"/>
          </a:xfrm>
          <a:prstGeom prst="rect">
            <a:avLst/>
          </a:prstGeom>
          <a:noFill/>
          <a:ln>
            <a:noFill/>
          </a:ln>
        </p:spPr>
      </p:pic>
      <p:sp>
        <p:nvSpPr>
          <p:cNvPr id="170" name="Google Shape;170;p23"/>
          <p:cNvSpPr/>
          <p:nvPr/>
        </p:nvSpPr>
        <p:spPr>
          <a:xfrm>
            <a:off x="4449925" y="1142900"/>
            <a:ext cx="1037100" cy="5937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71" name="Google Shape;171;p23"/>
          <p:cNvSpPr/>
          <p:nvPr/>
        </p:nvSpPr>
        <p:spPr>
          <a:xfrm flipH="1">
            <a:off x="3774925" y="4277104"/>
            <a:ext cx="1037100" cy="5430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72" name="Google Shape;172;p23"/>
          <p:cNvSpPr txBox="1"/>
          <p:nvPr/>
        </p:nvSpPr>
        <p:spPr>
          <a:xfrm>
            <a:off x="240550" y="5022300"/>
            <a:ext cx="44643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200">
                <a:solidFill>
                  <a:schemeClr val="dk1"/>
                </a:solidFill>
                <a:latin typeface="Average"/>
                <a:ea typeface="Average"/>
                <a:cs typeface="Average"/>
                <a:sym typeface="Average"/>
              </a:rPr>
              <a:t>Scatter plot shows clustered hurricane paths by region, with distinct geographic patterns influenced by latitude, ocean temperatures, and atmospheric conditions.</a:t>
            </a:r>
            <a:endParaRPr sz="1200">
              <a:solidFill>
                <a:schemeClr val="dk1"/>
              </a:solidFill>
              <a:latin typeface="Average"/>
              <a:ea typeface="Average"/>
              <a:cs typeface="Average"/>
              <a:sym typeface="Average"/>
            </a:endParaRPr>
          </a:p>
        </p:txBody>
      </p:sp>
      <p:sp>
        <p:nvSpPr>
          <p:cNvPr id="173" name="Google Shape;173;p23"/>
          <p:cNvSpPr txBox="1">
            <a:spLocks noGrp="1"/>
          </p:cNvSpPr>
          <p:nvPr>
            <p:ph type="title"/>
          </p:nvPr>
        </p:nvSpPr>
        <p:spPr>
          <a:xfrm>
            <a:off x="1702950" y="273450"/>
            <a:ext cx="57921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377">
                <a:solidFill>
                  <a:srgbClr val="000000"/>
                </a:solidFill>
              </a:rPr>
              <a:t>Geographic Distribution</a:t>
            </a:r>
            <a:endParaRPr sz="560">
              <a:solidFill>
                <a:srgbClr val="000000"/>
              </a:solidFill>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4"/>
          <p:cNvSpPr txBox="1">
            <a:spLocks noGrp="1"/>
          </p:cNvSpPr>
          <p:nvPr>
            <p:ph type="body" idx="1"/>
          </p:nvPr>
        </p:nvSpPr>
        <p:spPr>
          <a:xfrm>
            <a:off x="4329550" y="1847275"/>
            <a:ext cx="4589400" cy="870900"/>
          </a:xfrm>
          <a:prstGeom prst="rect">
            <a:avLst/>
          </a:prstGeom>
          <a:noFill/>
          <a:ln>
            <a:noFill/>
          </a:ln>
        </p:spPr>
        <p:txBody>
          <a:bodyPr spcFirstLastPara="1" wrap="square" lIns="91425" tIns="45700" rIns="91425" bIns="45700" anchor="t" anchorCtr="0">
            <a:noAutofit/>
          </a:bodyPr>
          <a:lstStyle/>
          <a:p>
            <a:pPr marL="342900" lvl="0" indent="0" algn="just" rtl="0">
              <a:spcBef>
                <a:spcPts val="0"/>
              </a:spcBef>
              <a:spcAft>
                <a:spcPts val="1200"/>
              </a:spcAft>
              <a:buSzPts val="1018"/>
              <a:buNone/>
            </a:pPr>
            <a:r>
              <a:rPr lang="en-US" sz="1210">
                <a:solidFill>
                  <a:schemeClr val="dk1"/>
                </a:solidFill>
              </a:rPr>
              <a:t>Correlation matrix shows a strong positive relationship between Year and Minimum Pressure (0.72), no significant correlation between Maximum Wind and Minimum Pressure (0.01), and a weak negative correlation between Year and Maximum Wind (-0.22).</a:t>
            </a:r>
            <a:endParaRPr sz="1210">
              <a:solidFill>
                <a:schemeClr val="dk1"/>
              </a:solidFill>
            </a:endParaRPr>
          </a:p>
        </p:txBody>
      </p:sp>
      <p:sp>
        <p:nvSpPr>
          <p:cNvPr id="179" name="Google Shape;179;p24"/>
          <p:cNvSpPr/>
          <p:nvPr/>
        </p:nvSpPr>
        <p:spPr>
          <a:xfrm>
            <a:off x="3872675" y="1142900"/>
            <a:ext cx="1037100" cy="5937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80" name="Google Shape;180;p24"/>
          <p:cNvSpPr/>
          <p:nvPr/>
        </p:nvSpPr>
        <p:spPr>
          <a:xfrm flipH="1">
            <a:off x="4281925" y="4286729"/>
            <a:ext cx="1037100" cy="5430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181" name="Google Shape;181;p24"/>
          <p:cNvSpPr txBox="1"/>
          <p:nvPr/>
        </p:nvSpPr>
        <p:spPr>
          <a:xfrm>
            <a:off x="240550" y="5022300"/>
            <a:ext cx="5003100" cy="7389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200">
                <a:solidFill>
                  <a:schemeClr val="dk1"/>
                </a:solidFill>
                <a:latin typeface="Average"/>
                <a:ea typeface="Average"/>
                <a:cs typeface="Average"/>
                <a:sym typeface="Average"/>
              </a:rPr>
              <a:t>Pair plot shows right-skewed Maximum Wind distribution, bimodal Minimum Pressure distribution, and increasing data density over time, with inverse wind-pressure relationships and intensity-based clustering</a:t>
            </a:r>
            <a:endParaRPr sz="1200">
              <a:solidFill>
                <a:schemeClr val="dk1"/>
              </a:solidFill>
              <a:latin typeface="Average"/>
              <a:ea typeface="Average"/>
              <a:cs typeface="Average"/>
              <a:sym typeface="Average"/>
            </a:endParaRPr>
          </a:p>
        </p:txBody>
      </p:sp>
      <p:pic>
        <p:nvPicPr>
          <p:cNvPr id="182" name="Google Shape;182;p24"/>
          <p:cNvPicPr preferRelativeResize="0"/>
          <p:nvPr/>
        </p:nvPicPr>
        <p:blipFill>
          <a:blip r:embed="rId3">
            <a:alphaModFix/>
          </a:blip>
          <a:stretch>
            <a:fillRect/>
          </a:stretch>
        </p:blipFill>
        <p:spPr>
          <a:xfrm>
            <a:off x="402550" y="1064400"/>
            <a:ext cx="3470125" cy="3076523"/>
          </a:xfrm>
          <a:prstGeom prst="rect">
            <a:avLst/>
          </a:prstGeom>
          <a:noFill/>
          <a:ln>
            <a:noFill/>
          </a:ln>
        </p:spPr>
      </p:pic>
      <p:pic>
        <p:nvPicPr>
          <p:cNvPr id="183" name="Google Shape;183;p24"/>
          <p:cNvPicPr preferRelativeResize="0"/>
          <p:nvPr/>
        </p:nvPicPr>
        <p:blipFill>
          <a:blip r:embed="rId4">
            <a:alphaModFix/>
          </a:blip>
          <a:stretch>
            <a:fillRect/>
          </a:stretch>
        </p:blipFill>
        <p:spPr>
          <a:xfrm>
            <a:off x="5319025" y="3505575"/>
            <a:ext cx="3432050" cy="2663207"/>
          </a:xfrm>
          <a:prstGeom prst="rect">
            <a:avLst/>
          </a:prstGeom>
          <a:noFill/>
          <a:ln>
            <a:noFill/>
          </a:ln>
        </p:spPr>
      </p:pic>
      <p:sp>
        <p:nvSpPr>
          <p:cNvPr id="184" name="Google Shape;184;p24"/>
          <p:cNvSpPr txBox="1">
            <a:spLocks noGrp="1"/>
          </p:cNvSpPr>
          <p:nvPr>
            <p:ph type="title"/>
          </p:nvPr>
        </p:nvSpPr>
        <p:spPr>
          <a:xfrm>
            <a:off x="1262250" y="263825"/>
            <a:ext cx="6619500" cy="630300"/>
          </a:xfrm>
          <a:prstGeom prst="rect">
            <a:avLst/>
          </a:prstGeom>
          <a:solidFill>
            <a:schemeClr val="lt2"/>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US" sz="3377">
                <a:solidFill>
                  <a:srgbClr val="000000"/>
                </a:solidFill>
              </a:rPr>
              <a:t>Statistical Relationship</a:t>
            </a:r>
            <a:endParaRPr sz="560">
              <a:solidFill>
                <a:srgbClr val="000000"/>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1782</Words>
  <Application>Microsoft Office PowerPoint</Application>
  <PresentationFormat>On-screen Show (4:3)</PresentationFormat>
  <Paragraphs>129</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Arial</vt:lpstr>
      <vt:lpstr>Calibri</vt:lpstr>
      <vt:lpstr>Average</vt:lpstr>
      <vt:lpstr>Oswald</vt:lpstr>
      <vt:lpstr>Slate</vt:lpstr>
      <vt:lpstr>Data and Methodology</vt:lpstr>
      <vt:lpstr>Existing Works</vt:lpstr>
      <vt:lpstr>Exploring Visualization Methods</vt:lpstr>
      <vt:lpstr>Temporal Trends in Hurricane Activity</vt:lpstr>
      <vt:lpstr>Temporal Trends in Hurricane Activity</vt:lpstr>
      <vt:lpstr> Seasonal Patterns</vt:lpstr>
      <vt:lpstr> </vt:lpstr>
      <vt:lpstr> </vt:lpstr>
      <vt:lpstr>Statistical Relationship</vt:lpstr>
      <vt:lpstr> Hurricane Lifespans </vt:lpstr>
      <vt:lpstr>   </vt:lpstr>
      <vt:lpstr> </vt:lpstr>
      <vt:lpstr> </vt:lpstr>
      <vt:lpstr> </vt:lpstr>
      <vt:lpstr> </vt:lpstr>
      <vt:lpstr>PowerPoint Presentation</vt:lpstr>
      <vt:lpstr>Insights</vt:lpstr>
      <vt:lpstr>Future Directions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Gupta, Harshit Hemant</cp:lastModifiedBy>
  <cp:revision>5</cp:revision>
  <dcterms:modified xsi:type="dcterms:W3CDTF">2025-03-16T23:44:43Z</dcterms:modified>
</cp:coreProperties>
</file>