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6CEEA9C-59FF-4E43-9B61-4A2B042662DF}">
      <dgm:prSet custT="1"/>
      <dgm:spPr>
        <a:noFill/>
      </dgm:spPr>
      <dgm:t>
        <a:bodyPr/>
        <a:lstStyle/>
        <a:p>
          <a:r>
            <a:rPr lang="en-US" sz="2200" dirty="0"/>
            <a:t>Problem Statement</a:t>
          </a:r>
          <a:endParaRPr lang="en-IN" sz="2200" dirty="0"/>
        </a:p>
      </dgm:t>
    </dgm:pt>
    <dgm:pt modelId="{A0C1D6CD-2E5C-44B2-BCA0-8F43E4BAF60E}" type="parTrans" cxnId="{A44B51F2-1964-4DE9-ACBD-1CFE0048CA18}">
      <dgm:prSet/>
      <dgm:spPr/>
      <dgm:t>
        <a:bodyPr/>
        <a:lstStyle/>
        <a:p>
          <a:endParaRPr lang="en-IN"/>
        </a:p>
      </dgm:t>
    </dgm:pt>
    <dgm:pt modelId="{1A21A60B-2345-4724-A31B-30BED9B49DAA}" type="sibTrans" cxnId="{A44B51F2-1964-4DE9-ACBD-1CFE0048CA18}">
      <dgm:prSet/>
      <dgm:spPr/>
      <dgm:t>
        <a:bodyPr/>
        <a:lstStyle/>
        <a:p>
          <a:endParaRPr lang="en-IN"/>
        </a:p>
      </dgm:t>
    </dgm:pt>
    <dgm:pt modelId="{E5553568-36B2-4417-A1B2-5C8DEEEF2739}">
      <dgm:prSet custT="1"/>
      <dgm:spPr>
        <a:noFill/>
      </dgm:spPr>
      <dgm:t>
        <a:bodyPr/>
        <a:lstStyle/>
        <a:p>
          <a:r>
            <a:rPr lang="en-US" sz="2200" dirty="0"/>
            <a:t>Objective	</a:t>
          </a:r>
          <a:endParaRPr lang="en-IN" sz="2200" dirty="0"/>
        </a:p>
      </dgm:t>
    </dgm:pt>
    <dgm:pt modelId="{0E632EDA-00D7-464B-AE58-C86E10F94688}" type="parTrans" cxnId="{FF5FCE76-2CC6-477D-990C-7ED7AF01375B}">
      <dgm:prSet/>
      <dgm:spPr/>
      <dgm:t>
        <a:bodyPr/>
        <a:lstStyle/>
        <a:p>
          <a:endParaRPr lang="en-IN"/>
        </a:p>
      </dgm:t>
    </dgm:pt>
    <dgm:pt modelId="{B503D76E-5956-4F5F-A235-9531CAD4B125}" type="sibTrans" cxnId="{FF5FCE76-2CC6-477D-990C-7ED7AF01375B}">
      <dgm:prSet/>
      <dgm:spPr/>
      <dgm:t>
        <a:bodyPr/>
        <a:lstStyle/>
        <a:p>
          <a:endParaRPr lang="en-IN"/>
        </a:p>
      </dgm:t>
    </dgm:pt>
    <dgm:pt modelId="{00AB50C7-C819-4CA5-B6E7-2BDD4AF62307}">
      <dgm:prSet custT="1"/>
      <dgm:spPr>
        <a:noFill/>
      </dgm:spPr>
      <dgm:t>
        <a:bodyPr/>
        <a:lstStyle/>
        <a:p>
          <a:r>
            <a:rPr lang="en-US" sz="2200" dirty="0"/>
            <a:t>Motivation</a:t>
          </a:r>
          <a:endParaRPr lang="en-IN" sz="2200" dirty="0"/>
        </a:p>
      </dgm:t>
    </dgm:pt>
    <dgm:pt modelId="{7C59C1D6-0530-4C8D-8BE1-921445784F86}" type="parTrans" cxnId="{3FEA731E-C3B9-40BA-A127-B357C7667F26}">
      <dgm:prSet/>
      <dgm:spPr/>
      <dgm:t>
        <a:bodyPr/>
        <a:lstStyle/>
        <a:p>
          <a:endParaRPr lang="en-IN"/>
        </a:p>
      </dgm:t>
    </dgm:pt>
    <dgm:pt modelId="{4E3E61C5-736C-4371-BC2D-631168CF26A6}" type="sibTrans" cxnId="{3FEA731E-C3B9-40BA-A127-B357C7667F26}">
      <dgm:prSet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E49D062F-C156-478A-B75F-E49DFAE98BF9}">
      <dgm:prSet custT="1"/>
      <dgm:spPr>
        <a:noFill/>
      </dgm:spPr>
      <dgm:t>
        <a:bodyPr/>
        <a:lstStyle/>
        <a:p>
          <a:r>
            <a:rPr lang="en-IN" sz="2200" dirty="0"/>
            <a:t>Data Visualisation</a:t>
          </a:r>
        </a:p>
      </dgm:t>
    </dgm:pt>
    <dgm:pt modelId="{8A6B8839-ABC5-48F1-A735-5C5F59382A46}" type="parTrans" cxnId="{E62E2A21-BFAB-48D7-9EAC-5DB5A8F1D296}">
      <dgm:prSet/>
      <dgm:spPr/>
      <dgm:t>
        <a:bodyPr/>
        <a:lstStyle/>
        <a:p>
          <a:endParaRPr lang="en-IN"/>
        </a:p>
      </dgm:t>
    </dgm:pt>
    <dgm:pt modelId="{DF088757-DA0A-4DE3-BED0-EA7813AE9EC6}" type="sibTrans" cxnId="{E62E2A21-BFAB-48D7-9EAC-5DB5A8F1D296}">
      <dgm:prSet/>
      <dgm:spPr/>
      <dgm:t>
        <a:bodyPr/>
        <a:lstStyle/>
        <a:p>
          <a:endParaRPr lang="en-IN"/>
        </a:p>
      </dgm:t>
    </dgm:pt>
    <dgm:pt modelId="{2B784CB0-423C-4D1C-84DD-FF5F17D0AFFD}">
      <dgm:prSet custT="1"/>
      <dgm:spPr>
        <a:noFill/>
      </dgm:spPr>
      <dgm:t>
        <a:bodyPr/>
        <a:lstStyle/>
        <a:p>
          <a:r>
            <a:rPr lang="en-IN" sz="2200" dirty="0"/>
            <a:t>Preparing the Data to feed into the Model</a:t>
          </a:r>
        </a:p>
      </dgm:t>
    </dgm:pt>
    <dgm:pt modelId="{B2BC0BCB-5592-4B52-A8C8-3EDFF1928627}" type="parTrans" cxnId="{98BCDC84-10AC-4205-B603-A1DDC259C4AC}">
      <dgm:prSet/>
      <dgm:spPr/>
      <dgm:t>
        <a:bodyPr/>
        <a:lstStyle/>
        <a:p>
          <a:endParaRPr lang="en-IN"/>
        </a:p>
      </dgm:t>
    </dgm:pt>
    <dgm:pt modelId="{A5E246B6-8BA1-411A-A161-30E10695FB36}" type="sibTrans" cxnId="{98BCDC84-10AC-4205-B603-A1DDC259C4AC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33DB037A-F03A-46ED-915A-8B3ADB51F158}" type="pres">
      <dgm:prSet presAssocID="{56CEEA9C-59FF-4E43-9B61-4A2B042662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1222B6-B134-4639-A2E5-9ADF35FEC38A}" type="pres">
      <dgm:prSet presAssocID="{1A21A60B-2345-4724-A31B-30BED9B49DAA}" presName="spacer" presStyleCnt="0"/>
      <dgm:spPr/>
    </dgm:pt>
    <dgm:pt modelId="{606066B2-051E-4EDA-89F0-01AC744D3B41}" type="pres">
      <dgm:prSet presAssocID="{E5553568-36B2-4417-A1B2-5C8DEEEF273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E0EF28-3613-4DBE-84B4-9B48B7FA720D}" type="pres">
      <dgm:prSet presAssocID="{B503D76E-5956-4F5F-A235-9531CAD4B125}" presName="spacer" presStyleCnt="0"/>
      <dgm:spPr/>
    </dgm:pt>
    <dgm:pt modelId="{2BD7DC87-CA37-457F-B61E-10FF6EBD2DB2}" type="pres">
      <dgm:prSet presAssocID="{00AB50C7-C819-4CA5-B6E7-2BDD4AF623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405438-017D-4974-80D0-6CCC54A77896}" type="pres">
      <dgm:prSet presAssocID="{4E3E61C5-736C-4371-BC2D-631168CF26A6}" presName="spacer" presStyleCnt="0"/>
      <dgm:spPr/>
    </dgm:pt>
    <dgm:pt modelId="{D5CB0438-ECB7-481B-BC27-05FFF792CE61}" type="pres">
      <dgm:prSet presAssocID="{ECD40BF8-4AA9-4082-867C-480810D1873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C48504-9A79-4500-81E5-6A7FAE41F3F2}" type="pres">
      <dgm:prSet presAssocID="{B30D7B66-49F2-4256-B045-A30C9A8100C7}" presName="spacer" presStyleCnt="0"/>
      <dgm:spPr/>
    </dgm:pt>
    <dgm:pt modelId="{DDA405E5-FDA6-4B15-9C0F-C3AAF28F82E4}" type="pres">
      <dgm:prSet presAssocID="{E49D062F-C156-478A-B75F-E49DFAE98B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AA3299-2F65-4E6F-8B5E-4CBCF03BBEC6}" type="pres">
      <dgm:prSet presAssocID="{DF088757-DA0A-4DE3-BED0-EA7813AE9EC6}" presName="spacer" presStyleCnt="0"/>
      <dgm:spPr/>
    </dgm:pt>
    <dgm:pt modelId="{38813A74-C17A-49B6-AC79-44BD3FA53302}" type="pres">
      <dgm:prSet presAssocID="{2B784CB0-423C-4D1C-84DD-FF5F17D0AF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EA731E-C3B9-40BA-A127-B357C7667F26}" srcId="{06EA9A17-6EC0-479F-8749-E6928747F509}" destId="{00AB50C7-C819-4CA5-B6E7-2BDD4AF62307}" srcOrd="2" destOrd="0" parTransId="{7C59C1D6-0530-4C8D-8BE1-921445784F86}" sibTransId="{4E3E61C5-736C-4371-BC2D-631168CF26A6}"/>
    <dgm:cxn modelId="{E62E2A21-BFAB-48D7-9EAC-5DB5A8F1D296}" srcId="{06EA9A17-6EC0-479F-8749-E6928747F509}" destId="{E49D062F-C156-478A-B75F-E49DFAE98BF9}" srcOrd="4" destOrd="0" parTransId="{8A6B8839-ABC5-48F1-A735-5C5F59382A46}" sibTransId="{DF088757-DA0A-4DE3-BED0-EA7813AE9EC6}"/>
    <dgm:cxn modelId="{A500615C-ED87-4993-AB0D-66DA4AC1B6CD}" type="presOf" srcId="{00AB50C7-C819-4CA5-B6E7-2BDD4AF62307}" destId="{2BD7DC87-CA37-457F-B61E-10FF6EBD2DB2}" srcOrd="0" destOrd="0" presId="urn:microsoft.com/office/officeart/2005/8/layout/vList2"/>
    <dgm:cxn modelId="{692A166D-DEA0-421B-B21C-33B5856CE606}" type="presOf" srcId="{2B784CB0-423C-4D1C-84DD-FF5F17D0AFFD}" destId="{38813A74-C17A-49B6-AC79-44BD3FA53302}" srcOrd="0" destOrd="0" presId="urn:microsoft.com/office/officeart/2005/8/layout/vList2"/>
    <dgm:cxn modelId="{FF5FCE76-2CC6-477D-990C-7ED7AF01375B}" srcId="{06EA9A17-6EC0-479F-8749-E6928747F509}" destId="{E5553568-36B2-4417-A1B2-5C8DEEEF2739}" srcOrd="1" destOrd="0" parTransId="{0E632EDA-00D7-464B-AE58-C86E10F94688}" sibTransId="{B503D76E-5956-4F5F-A235-9531CAD4B125}"/>
    <dgm:cxn modelId="{D79A7E7B-9FAC-4A04-B72A-E4AC946CCBF1}" srcId="{06EA9A17-6EC0-479F-8749-E6928747F509}" destId="{ECD40BF8-4AA9-4082-867C-480810D1873C}" srcOrd="3" destOrd="0" parTransId="{67C25DE1-5525-4D26-A0D5-3E0789B1F7D3}" sibTransId="{B30D7B66-49F2-4256-B045-A30C9A8100C7}"/>
    <dgm:cxn modelId="{98BCDC84-10AC-4205-B603-A1DDC259C4AC}" srcId="{06EA9A17-6EC0-479F-8749-E6928747F509}" destId="{2B784CB0-423C-4D1C-84DD-FF5F17D0AFFD}" srcOrd="5" destOrd="0" parTransId="{B2BC0BCB-5592-4B52-A8C8-3EDFF1928627}" sibTransId="{A5E246B6-8BA1-411A-A161-30E10695FB36}"/>
    <dgm:cxn modelId="{6DCA7F92-B641-4BB6-B5F9-CBC08D559BA9}" type="presOf" srcId="{E5553568-36B2-4417-A1B2-5C8DEEEF2739}" destId="{606066B2-051E-4EDA-89F0-01AC744D3B41}" srcOrd="0" destOrd="0" presId="urn:microsoft.com/office/officeart/2005/8/layout/vList2"/>
    <dgm:cxn modelId="{F88F4F95-582A-4B55-9FF4-EF589E6627F9}" type="presOf" srcId="{56CEEA9C-59FF-4E43-9B61-4A2B042662DF}" destId="{33DB037A-F03A-46ED-915A-8B3ADB51F158}" srcOrd="0" destOrd="0" presId="urn:microsoft.com/office/officeart/2005/8/layout/vList2"/>
    <dgm:cxn modelId="{8EC6F9AA-939C-47AE-879C-711174F05EE6}" type="presOf" srcId="{E49D062F-C156-478A-B75F-E49DFAE98BF9}" destId="{DDA405E5-FDA6-4B15-9C0F-C3AAF28F82E4}" srcOrd="0" destOrd="0" presId="urn:microsoft.com/office/officeart/2005/8/layout/vList2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A44B51F2-1964-4DE9-ACBD-1CFE0048CA18}" srcId="{06EA9A17-6EC0-479F-8749-E6928747F509}" destId="{56CEEA9C-59FF-4E43-9B61-4A2B042662DF}" srcOrd="0" destOrd="0" parTransId="{A0C1D6CD-2E5C-44B2-BCA0-8F43E4BAF60E}" sibTransId="{1A21A60B-2345-4724-A31B-30BED9B49DAA}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75D9D982-F65C-4589-9029-095690866F99}" type="presParOf" srcId="{5C13FA6B-B526-474E-9356-51DFED0392D5}" destId="{33DB037A-F03A-46ED-915A-8B3ADB51F158}" srcOrd="0" destOrd="0" presId="urn:microsoft.com/office/officeart/2005/8/layout/vList2"/>
    <dgm:cxn modelId="{BE0F5D6A-8ED1-432A-BA2F-DB21859E8E40}" type="presParOf" srcId="{5C13FA6B-B526-474E-9356-51DFED0392D5}" destId="{AD1222B6-B134-4639-A2E5-9ADF35FEC38A}" srcOrd="1" destOrd="0" presId="urn:microsoft.com/office/officeart/2005/8/layout/vList2"/>
    <dgm:cxn modelId="{6D30C975-5F55-4E15-BF3A-D5F99372B4C7}" type="presParOf" srcId="{5C13FA6B-B526-474E-9356-51DFED0392D5}" destId="{606066B2-051E-4EDA-89F0-01AC744D3B41}" srcOrd="2" destOrd="0" presId="urn:microsoft.com/office/officeart/2005/8/layout/vList2"/>
    <dgm:cxn modelId="{FFE13946-9327-4FFF-9259-14ACE273AF28}" type="presParOf" srcId="{5C13FA6B-B526-474E-9356-51DFED0392D5}" destId="{D8E0EF28-3613-4DBE-84B4-9B48B7FA720D}" srcOrd="3" destOrd="0" presId="urn:microsoft.com/office/officeart/2005/8/layout/vList2"/>
    <dgm:cxn modelId="{067EDC2B-D44C-43D1-9D7F-219897B4958D}" type="presParOf" srcId="{5C13FA6B-B526-474E-9356-51DFED0392D5}" destId="{2BD7DC87-CA37-457F-B61E-10FF6EBD2DB2}" srcOrd="4" destOrd="0" presId="urn:microsoft.com/office/officeart/2005/8/layout/vList2"/>
    <dgm:cxn modelId="{0A138DA6-81C8-47E9-B037-E9DD7C899FEB}" type="presParOf" srcId="{5C13FA6B-B526-474E-9356-51DFED0392D5}" destId="{0E405438-017D-4974-80D0-6CCC54A77896}" srcOrd="5" destOrd="0" presId="urn:microsoft.com/office/officeart/2005/8/layout/vList2"/>
    <dgm:cxn modelId="{DB1F019C-9C73-4594-A355-3F089FAFA03B}" type="presParOf" srcId="{5C13FA6B-B526-474E-9356-51DFED0392D5}" destId="{D5CB0438-ECB7-481B-BC27-05FFF792CE61}" srcOrd="6" destOrd="0" presId="urn:microsoft.com/office/officeart/2005/8/layout/vList2"/>
    <dgm:cxn modelId="{F33B4230-2EFE-4D60-9221-48692D06617E}" type="presParOf" srcId="{5C13FA6B-B526-474E-9356-51DFED0392D5}" destId="{E8C48504-9A79-4500-81E5-6A7FAE41F3F2}" srcOrd="7" destOrd="0" presId="urn:microsoft.com/office/officeart/2005/8/layout/vList2"/>
    <dgm:cxn modelId="{182F5D19-E4AC-42EF-A181-CABE9A70555F}" type="presParOf" srcId="{5C13FA6B-B526-474E-9356-51DFED0392D5}" destId="{DDA405E5-FDA6-4B15-9C0F-C3AAF28F82E4}" srcOrd="8" destOrd="0" presId="urn:microsoft.com/office/officeart/2005/8/layout/vList2"/>
    <dgm:cxn modelId="{5B69938D-F85A-4FF8-A9B4-53BCC382703E}" type="presParOf" srcId="{5C13FA6B-B526-474E-9356-51DFED0392D5}" destId="{A4AA3299-2F65-4E6F-8B5E-4CBCF03BBEC6}" srcOrd="9" destOrd="0" presId="urn:microsoft.com/office/officeart/2005/8/layout/vList2"/>
    <dgm:cxn modelId="{615A4D35-6ACB-4B95-AF7B-84CD5159A967}" type="presParOf" srcId="{5C13FA6B-B526-474E-9356-51DFED0392D5}" destId="{38813A74-C17A-49B6-AC79-44BD3FA5330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037A-F03A-46ED-915A-8B3ADB51F158}">
      <dsp:nvSpPr>
        <dsp:cNvPr id="0" name=""/>
        <dsp:cNvSpPr/>
      </dsp:nvSpPr>
      <dsp:spPr>
        <a:xfrm>
          <a:off x="0" y="214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N" sz="2200" kern="1200" dirty="0"/>
        </a:p>
      </dsp:txBody>
      <dsp:txXfrm>
        <a:off x="31070" y="52499"/>
        <a:ext cx="10453460" cy="574340"/>
      </dsp:txXfrm>
    </dsp:sp>
    <dsp:sp modelId="{606066B2-051E-4EDA-89F0-01AC744D3B41}">
      <dsp:nvSpPr>
        <dsp:cNvPr id="0" name=""/>
        <dsp:cNvSpPr/>
      </dsp:nvSpPr>
      <dsp:spPr>
        <a:xfrm>
          <a:off x="0" y="7558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	</a:t>
          </a:r>
          <a:endParaRPr lang="en-IN" sz="2200" kern="1200" dirty="0"/>
        </a:p>
      </dsp:txBody>
      <dsp:txXfrm>
        <a:off x="31070" y="786898"/>
        <a:ext cx="10453460" cy="574340"/>
      </dsp:txXfrm>
    </dsp:sp>
    <dsp:sp modelId="{2BD7DC87-CA37-457F-B61E-10FF6EBD2DB2}">
      <dsp:nvSpPr>
        <dsp:cNvPr id="0" name=""/>
        <dsp:cNvSpPr/>
      </dsp:nvSpPr>
      <dsp:spPr>
        <a:xfrm>
          <a:off x="0" y="14902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Motivation</a:t>
          </a:r>
          <a:endParaRPr lang="en-IN" sz="2200" kern="1200" dirty="0"/>
        </a:p>
      </dsp:txBody>
      <dsp:txXfrm>
        <a:off x="31070" y="1521298"/>
        <a:ext cx="10453460" cy="574340"/>
      </dsp:txXfrm>
    </dsp:sp>
    <dsp:sp modelId="{D5CB0438-ECB7-481B-BC27-05FFF792CE61}">
      <dsp:nvSpPr>
        <dsp:cNvPr id="0" name=""/>
        <dsp:cNvSpPr/>
      </dsp:nvSpPr>
      <dsp:spPr>
        <a:xfrm>
          <a:off x="0" y="22246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31070" y="2255699"/>
        <a:ext cx="10453460" cy="574340"/>
      </dsp:txXfrm>
    </dsp:sp>
    <dsp:sp modelId="{DDA405E5-FDA6-4B15-9C0F-C3AAF28F82E4}">
      <dsp:nvSpPr>
        <dsp:cNvPr id="0" name=""/>
        <dsp:cNvSpPr/>
      </dsp:nvSpPr>
      <dsp:spPr>
        <a:xfrm>
          <a:off x="0" y="2959028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Visualisation</a:t>
          </a:r>
        </a:p>
      </dsp:txBody>
      <dsp:txXfrm>
        <a:off x="31070" y="2990098"/>
        <a:ext cx="10453460" cy="574340"/>
      </dsp:txXfrm>
    </dsp:sp>
    <dsp:sp modelId="{38813A74-C17A-49B6-AC79-44BD3FA53302}">
      <dsp:nvSpPr>
        <dsp:cNvPr id="0" name=""/>
        <dsp:cNvSpPr/>
      </dsp:nvSpPr>
      <dsp:spPr>
        <a:xfrm>
          <a:off x="0" y="3693429"/>
          <a:ext cx="10515600" cy="63648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Preparing the Data to feed into the Model</a:t>
          </a:r>
        </a:p>
      </dsp:txBody>
      <dsp:txXfrm>
        <a:off x="31070" y="3724499"/>
        <a:ext cx="10453460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7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wa-room/fact-sheets/detail/household-air-pollution-and-heal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A5F4-1415-437C-BD8A-322B6EBB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the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60B5C-A449-46F5-809A-BFD3C4E5A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95" b="93004" l="4297" r="960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98" y="1825625"/>
            <a:ext cx="8313003" cy="4351338"/>
          </a:xfrm>
        </p:spPr>
      </p:pic>
    </p:spTree>
    <p:extLst>
      <p:ext uri="{BB962C8B-B14F-4D97-AF65-F5344CB8AC3E}">
        <p14:creationId xmlns:p14="http://schemas.microsoft.com/office/powerpoint/2010/main" val="32865779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8F0A-9417-4E73-BFB9-A475224C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clean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37C28-B173-4958-AB59-3E1D17EA2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37662C-D83E-4CA3-8091-34F0EF5C74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94498" l="6627" r="948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1" y="2505075"/>
            <a:ext cx="4723101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99C6F-C425-4022-A3B7-3AE45788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3A5CFA-DD14-47A3-A4DB-36F63982D0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15" y="2252929"/>
            <a:ext cx="3618158" cy="4188880"/>
          </a:xfrm>
        </p:spPr>
      </p:pic>
    </p:spTree>
    <p:extLst>
      <p:ext uri="{BB962C8B-B14F-4D97-AF65-F5344CB8AC3E}">
        <p14:creationId xmlns:p14="http://schemas.microsoft.com/office/powerpoint/2010/main" val="89045592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48-DEC9-4BFC-A13F-8DA4B67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7A71D-B880-4DA5-A662-815BF814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EB4AAE-71E9-480B-8CF6-4349BA155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492" r="93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255329"/>
            <a:ext cx="5157787" cy="21840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714D0-1AE5-4AF2-B488-D6785F72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E878DB-3F04-400F-B135-4073BBEF09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516" r="963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8" y="3406804"/>
            <a:ext cx="6115172" cy="1881130"/>
          </a:xfrm>
        </p:spPr>
      </p:pic>
    </p:spTree>
    <p:extLst>
      <p:ext uri="{BB962C8B-B14F-4D97-AF65-F5344CB8AC3E}">
        <p14:creationId xmlns:p14="http://schemas.microsoft.com/office/powerpoint/2010/main" val="111185977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21D6ED-DD80-48C7-82B4-111491A5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Samples – Setting up the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A2AB6D-A181-4F23-BC8C-401B5FFD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789" l="5168" r="954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24" y="1825625"/>
            <a:ext cx="7905952" cy="4351338"/>
          </a:xfrm>
        </p:spPr>
      </p:pic>
    </p:spTree>
    <p:extLst>
      <p:ext uri="{BB962C8B-B14F-4D97-AF65-F5344CB8AC3E}">
        <p14:creationId xmlns:p14="http://schemas.microsoft.com/office/powerpoint/2010/main" val="31685921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00F-FC22-461F-978C-8BC3CDF3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X-Ray Samples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D718D-AE16-44BE-BFF0-42B18BDF9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CE9782-F9DD-4C17-BF56-17E643EF0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1" r="924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7351"/>
            <a:ext cx="5157787" cy="324003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E6C037-D1A1-48C3-91EA-9411603A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4CBB1-9B46-42D9-BD6A-7CBD9645369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38720"/>
            <a:ext cx="5183188" cy="241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555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35C-B14B-4FB6-A8FF-224D339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Pneumonia X-Ray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CA05-6B47-4DD7-9275-32989233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BFDC5-83D4-4103-A934-BAEACF80A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9" b="89846" l="5263" r="946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4161"/>
            <a:ext cx="5157787" cy="34064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C6959-5EBC-4316-B305-C6D80097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C4DA4-37D2-45D6-9177-6BAF26777A8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95867"/>
            <a:ext cx="5183188" cy="23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3004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70-56EF-49F6-B7F3-98065CFB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Generator To Feed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1F379-DD89-48BF-9C4B-C5C436B61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5A0988-0F98-46CD-8AB9-E3A48CCBC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2" b="94737" l="2979" r="98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720450"/>
            <a:ext cx="5157787" cy="32538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2CDD5-2407-4AEC-86FD-141D68851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77704-3151-4136-B37D-4F032CF69F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82922"/>
            <a:ext cx="5183188" cy="2528894"/>
          </a:xfrm>
        </p:spPr>
      </p:pic>
    </p:spTree>
    <p:extLst>
      <p:ext uri="{BB962C8B-B14F-4D97-AF65-F5344CB8AC3E}">
        <p14:creationId xmlns:p14="http://schemas.microsoft.com/office/powerpoint/2010/main" val="353960720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737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47017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A5-6A5E-468B-846F-3E1E27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DB0-A640-4076-872F-F0B81FE5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risk of pneumonia is immense for many, especially in developing nations where billions face energy poverty and rely on polluting forms of energy.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4 million premature deaths occur annually [1].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 150 million people get infected with pneumonia every year[2].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Accurate and fast diagnosis  can guarantee timely access to treatment and save time and money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C1D33-EA2F-40D4-ABAA-7207C593A802}"/>
              </a:ext>
            </a:extLst>
          </p:cNvPr>
          <p:cNvSpPr txBox="1"/>
          <p:nvPr/>
        </p:nvSpPr>
        <p:spPr>
          <a:xfrm>
            <a:off x="131056" y="6497027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[1] World Health Organization, </a:t>
            </a:r>
            <a:r>
              <a:rPr lang="en-US" sz="800" i="1" u="sng" dirty="0"/>
              <a:t>Household Air Pollution and Health [Fact Sheet]</a:t>
            </a:r>
            <a:r>
              <a:rPr lang="en-US" sz="800" u="sng" dirty="0"/>
              <a:t>, WHO, Geneva, Switzerland, 2018, </a:t>
            </a:r>
          </a:p>
          <a:p>
            <a:pPr algn="ctr"/>
            <a:r>
              <a:rPr lang="en-US" sz="800" dirty="0">
                <a:hlinkClick r:id="rId2"/>
              </a:rPr>
              <a:t>http://www.who.int/newa-room/fact-sheets/detail/household-air-pollution-and-health</a:t>
            </a:r>
            <a:r>
              <a:rPr lang="en-US" sz="800" u="sng" dirty="0"/>
              <a:t>.</a:t>
            </a:r>
          </a:p>
          <a:p>
            <a:pPr algn="ctr"/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69DF9-E4A0-4777-863F-CC2154A0D559}"/>
              </a:ext>
            </a:extLst>
          </p:cNvPr>
          <p:cNvSpPr txBox="1"/>
          <p:nvPr/>
        </p:nvSpPr>
        <p:spPr>
          <a:xfrm>
            <a:off x="5840195" y="6492875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[2] I. </a:t>
            </a:r>
            <a:r>
              <a:rPr lang="en-US" sz="800" u="sng" dirty="0" err="1"/>
              <a:t>Rudan</a:t>
            </a:r>
            <a:r>
              <a:rPr lang="en-US" sz="800" u="sng" dirty="0"/>
              <a:t>, L. </a:t>
            </a:r>
            <a:r>
              <a:rPr lang="en-US" sz="800" u="sng" dirty="0" err="1"/>
              <a:t>Tomaskovic</a:t>
            </a:r>
            <a:r>
              <a:rPr lang="en-US" sz="800" u="sng" dirty="0"/>
              <a:t>, C. </a:t>
            </a:r>
            <a:r>
              <a:rPr lang="en-US" sz="800" u="sng" dirty="0" err="1"/>
              <a:t>Boschi</a:t>
            </a:r>
            <a:r>
              <a:rPr lang="en-US" sz="800" u="sng" dirty="0"/>
              <a:t>-Pinto, and H. Campbell, “Global estimate of the incidence of </a:t>
            </a:r>
          </a:p>
          <a:p>
            <a:pPr algn="ctr"/>
            <a:r>
              <a:rPr lang="en-US" sz="800" u="sng" dirty="0"/>
              <a:t>clinical pneumonia among children under five years of age,” </a:t>
            </a:r>
            <a:r>
              <a:rPr lang="en-US" sz="800" i="1" u="sng" dirty="0"/>
              <a:t>Bulletin of the World Health Organization</a:t>
            </a:r>
            <a:r>
              <a:rPr lang="en-US" sz="800" u="sng" dirty="0"/>
              <a:t>, vol. 82, pp. 85–903, 2004.</a:t>
            </a:r>
          </a:p>
          <a:p>
            <a:pPr algn="ctr"/>
            <a:br>
              <a:rPr lang="en-US" sz="800" dirty="0"/>
            </a:b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372236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2CF-5618-40D7-AFE5-0B66A61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803E-7AC4-4B3E-A45D-1E5DA274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To develop a model which can detect the images and determine if a person is suffering from pneumonia.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To achieve high accuracy in the results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 To make the model time and money efficient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4651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779-7C9C-48D4-88AC-D0A70DE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6989-2A5E-4417-A154-BDE324DE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200" dirty="0"/>
              <a:t>The world is fighting a hard battle against the Covid-19 pandemic. Studies show that the health conditions of patients are very much similar to Pneumonia.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One of the prime reasons as to why Corona Virus hit the world so hard is because the tests are time taking and it is difficult to detect.</a:t>
            </a:r>
          </a:p>
          <a:p>
            <a:r>
              <a:rPr lang="en-US" sz="2200" dirty="0"/>
              <a:t>This motivated me to work on this project to contribute towards speeding up the testing and to make it more efficient.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10018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3539-1244-40BE-8E9A-71FD264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C4D0D-C60D-4348-B9C1-034251F2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4" y="1825625"/>
            <a:ext cx="6534332" cy="4351338"/>
          </a:xfrm>
        </p:spPr>
      </p:pic>
    </p:spTree>
    <p:extLst>
      <p:ext uri="{BB962C8B-B14F-4D97-AF65-F5344CB8AC3E}">
        <p14:creationId xmlns:p14="http://schemas.microsoft.com/office/powerpoint/2010/main" val="35081731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96E4-5D32-4783-A441-2D313D1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E7DB4-15B8-4075-9F3B-A85ED033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64" r="979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67" y="1825625"/>
            <a:ext cx="8408666" cy="4351338"/>
          </a:xfrm>
        </p:spPr>
      </p:pic>
    </p:spTree>
    <p:extLst>
      <p:ext uri="{BB962C8B-B14F-4D97-AF65-F5344CB8AC3E}">
        <p14:creationId xmlns:p14="http://schemas.microsoft.com/office/powerpoint/2010/main" val="24577329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432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Raleway</vt:lpstr>
      <vt:lpstr>Raleway Light</vt:lpstr>
      <vt:lpstr>Office Theme</vt:lpstr>
      <vt:lpstr>Chest Pneumonia Detection</vt:lpstr>
      <vt:lpstr>Outline</vt:lpstr>
      <vt:lpstr>Problem Statement</vt:lpstr>
      <vt:lpstr>Objective</vt:lpstr>
      <vt:lpstr>Motivation</vt:lpstr>
      <vt:lpstr>Dataset Description</vt:lpstr>
      <vt:lpstr>PowerPoint Presentation</vt:lpstr>
      <vt:lpstr>Libraries</vt:lpstr>
      <vt:lpstr>Fetching The Dataset</vt:lpstr>
      <vt:lpstr>Setting up the variables</vt:lpstr>
      <vt:lpstr>Number of clean images</vt:lpstr>
      <vt:lpstr>Image Name Samples</vt:lpstr>
      <vt:lpstr>Image Samples – Setting up the plot</vt:lpstr>
      <vt:lpstr>Normal X-Ray Samples</vt:lpstr>
      <vt:lpstr>Pneumonia X-Ray Samples</vt:lpstr>
      <vt:lpstr>Preparing Generator To Feed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20</cp:revision>
  <dcterms:created xsi:type="dcterms:W3CDTF">2020-06-02T15:39:56Z</dcterms:created>
  <dcterms:modified xsi:type="dcterms:W3CDTF">2020-07-02T09:45:51Z</dcterms:modified>
</cp:coreProperties>
</file>