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6CEEA9C-59FF-4E43-9B61-4A2B042662DF}">
      <dgm:prSet custT="1"/>
      <dgm:spPr>
        <a:noFill/>
      </dgm:spPr>
      <dgm:t>
        <a:bodyPr/>
        <a:lstStyle/>
        <a:p>
          <a:r>
            <a:rPr lang="en-US" sz="2200" dirty="0"/>
            <a:t>Problem Statement</a:t>
          </a:r>
          <a:endParaRPr lang="en-IN" sz="2200" dirty="0"/>
        </a:p>
      </dgm:t>
    </dgm:pt>
    <dgm:pt modelId="{A0C1D6CD-2E5C-44B2-BCA0-8F43E4BAF60E}" type="parTrans" cxnId="{A44B51F2-1964-4DE9-ACBD-1CFE0048CA18}">
      <dgm:prSet/>
      <dgm:spPr/>
      <dgm:t>
        <a:bodyPr/>
        <a:lstStyle/>
        <a:p>
          <a:endParaRPr lang="en-IN"/>
        </a:p>
      </dgm:t>
    </dgm:pt>
    <dgm:pt modelId="{1A21A60B-2345-4724-A31B-30BED9B49DAA}" type="sibTrans" cxnId="{A44B51F2-1964-4DE9-ACBD-1CFE0048CA18}">
      <dgm:prSet/>
      <dgm:spPr/>
      <dgm:t>
        <a:bodyPr/>
        <a:lstStyle/>
        <a:p>
          <a:endParaRPr lang="en-IN"/>
        </a:p>
      </dgm:t>
    </dgm:pt>
    <dgm:pt modelId="{E5553568-36B2-4417-A1B2-5C8DEEEF2739}">
      <dgm:prSet custT="1"/>
      <dgm:spPr>
        <a:noFill/>
      </dgm:spPr>
      <dgm:t>
        <a:bodyPr/>
        <a:lstStyle/>
        <a:p>
          <a:r>
            <a:rPr lang="en-US" sz="2200" dirty="0"/>
            <a:t>Objective	</a:t>
          </a:r>
          <a:endParaRPr lang="en-IN" sz="2200" dirty="0"/>
        </a:p>
      </dgm:t>
    </dgm:pt>
    <dgm:pt modelId="{0E632EDA-00D7-464B-AE58-C86E10F94688}" type="parTrans" cxnId="{FF5FCE76-2CC6-477D-990C-7ED7AF01375B}">
      <dgm:prSet/>
      <dgm:spPr/>
      <dgm:t>
        <a:bodyPr/>
        <a:lstStyle/>
        <a:p>
          <a:endParaRPr lang="en-IN"/>
        </a:p>
      </dgm:t>
    </dgm:pt>
    <dgm:pt modelId="{B503D76E-5956-4F5F-A235-9531CAD4B125}" type="sibTrans" cxnId="{FF5FCE76-2CC6-477D-990C-7ED7AF01375B}">
      <dgm:prSet/>
      <dgm:spPr/>
      <dgm:t>
        <a:bodyPr/>
        <a:lstStyle/>
        <a:p>
          <a:endParaRPr lang="en-IN"/>
        </a:p>
      </dgm:t>
    </dgm:pt>
    <dgm:pt modelId="{00AB50C7-C819-4CA5-B6E7-2BDD4AF62307}">
      <dgm:prSet custT="1"/>
      <dgm:spPr>
        <a:noFill/>
      </dgm:spPr>
      <dgm:t>
        <a:bodyPr/>
        <a:lstStyle/>
        <a:p>
          <a:r>
            <a:rPr lang="en-US" sz="2200"/>
            <a:t>Motivation</a:t>
          </a:r>
          <a:endParaRPr lang="en-IN" sz="2200"/>
        </a:p>
      </dgm:t>
    </dgm:pt>
    <dgm:pt modelId="{7C59C1D6-0530-4C8D-8BE1-921445784F86}" type="parTrans" cxnId="{3FEA731E-C3B9-40BA-A127-B357C7667F26}">
      <dgm:prSet/>
      <dgm:spPr/>
      <dgm:t>
        <a:bodyPr/>
        <a:lstStyle/>
        <a:p>
          <a:endParaRPr lang="en-IN"/>
        </a:p>
      </dgm:t>
    </dgm:pt>
    <dgm:pt modelId="{4E3E61C5-736C-4371-BC2D-631168CF26A6}" type="sibTrans" cxnId="{3FEA731E-C3B9-40BA-A127-B357C7667F26}">
      <dgm:prSet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33DB037A-F03A-46ED-915A-8B3ADB51F158}" type="pres">
      <dgm:prSet presAssocID="{56CEEA9C-59FF-4E43-9B61-4A2B042662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1222B6-B134-4639-A2E5-9ADF35FEC38A}" type="pres">
      <dgm:prSet presAssocID="{1A21A60B-2345-4724-A31B-30BED9B49DAA}" presName="spacer" presStyleCnt="0"/>
      <dgm:spPr/>
    </dgm:pt>
    <dgm:pt modelId="{606066B2-051E-4EDA-89F0-01AC744D3B41}" type="pres">
      <dgm:prSet presAssocID="{E5553568-36B2-4417-A1B2-5C8DEEEF27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E0EF28-3613-4DBE-84B4-9B48B7FA720D}" type="pres">
      <dgm:prSet presAssocID="{B503D76E-5956-4F5F-A235-9531CAD4B125}" presName="spacer" presStyleCnt="0"/>
      <dgm:spPr/>
    </dgm:pt>
    <dgm:pt modelId="{2BD7DC87-CA37-457F-B61E-10FF6EBD2DB2}" type="pres">
      <dgm:prSet presAssocID="{00AB50C7-C819-4CA5-B6E7-2BDD4AF623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405438-017D-4974-80D0-6CCC54A77896}" type="pres">
      <dgm:prSet presAssocID="{4E3E61C5-736C-4371-BC2D-631168CF26A6}" presName="spacer" presStyleCnt="0"/>
      <dgm:spPr/>
    </dgm:pt>
    <dgm:pt modelId="{D5CB0438-ECB7-481B-BC27-05FFF792CE61}" type="pres">
      <dgm:prSet presAssocID="{ECD40BF8-4AA9-4082-867C-480810D187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EA731E-C3B9-40BA-A127-B357C7667F26}" srcId="{06EA9A17-6EC0-479F-8749-E6928747F509}" destId="{00AB50C7-C819-4CA5-B6E7-2BDD4AF62307}" srcOrd="2" destOrd="0" parTransId="{7C59C1D6-0530-4C8D-8BE1-921445784F86}" sibTransId="{4E3E61C5-736C-4371-BC2D-631168CF26A6}"/>
    <dgm:cxn modelId="{A500615C-ED87-4993-AB0D-66DA4AC1B6CD}" type="presOf" srcId="{00AB50C7-C819-4CA5-B6E7-2BDD4AF62307}" destId="{2BD7DC87-CA37-457F-B61E-10FF6EBD2DB2}" srcOrd="0" destOrd="0" presId="urn:microsoft.com/office/officeart/2005/8/layout/vList2"/>
    <dgm:cxn modelId="{FF5FCE76-2CC6-477D-990C-7ED7AF01375B}" srcId="{06EA9A17-6EC0-479F-8749-E6928747F509}" destId="{E5553568-36B2-4417-A1B2-5C8DEEEF2739}" srcOrd="1" destOrd="0" parTransId="{0E632EDA-00D7-464B-AE58-C86E10F94688}" sibTransId="{B503D76E-5956-4F5F-A235-9531CAD4B125}"/>
    <dgm:cxn modelId="{D79A7E7B-9FAC-4A04-B72A-E4AC946CCBF1}" srcId="{06EA9A17-6EC0-479F-8749-E6928747F509}" destId="{ECD40BF8-4AA9-4082-867C-480810D1873C}" srcOrd="3" destOrd="0" parTransId="{67C25DE1-5525-4D26-A0D5-3E0789B1F7D3}" sibTransId="{B30D7B66-49F2-4256-B045-A30C9A8100C7}"/>
    <dgm:cxn modelId="{6DCA7F92-B641-4BB6-B5F9-CBC08D559BA9}" type="presOf" srcId="{E5553568-36B2-4417-A1B2-5C8DEEEF2739}" destId="{606066B2-051E-4EDA-89F0-01AC744D3B41}" srcOrd="0" destOrd="0" presId="urn:microsoft.com/office/officeart/2005/8/layout/vList2"/>
    <dgm:cxn modelId="{F88F4F95-582A-4B55-9FF4-EF589E6627F9}" type="presOf" srcId="{56CEEA9C-59FF-4E43-9B61-4A2B042662DF}" destId="{33DB037A-F03A-46ED-915A-8B3ADB51F158}" srcOrd="0" destOrd="0" presId="urn:microsoft.com/office/officeart/2005/8/layout/vList2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A44B51F2-1964-4DE9-ACBD-1CFE0048CA18}" srcId="{06EA9A17-6EC0-479F-8749-E6928747F509}" destId="{56CEEA9C-59FF-4E43-9B61-4A2B042662DF}" srcOrd="0" destOrd="0" parTransId="{A0C1D6CD-2E5C-44B2-BCA0-8F43E4BAF60E}" sibTransId="{1A21A60B-2345-4724-A31B-30BED9B49DAA}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75D9D982-F65C-4589-9029-095690866F99}" type="presParOf" srcId="{5C13FA6B-B526-474E-9356-51DFED0392D5}" destId="{33DB037A-F03A-46ED-915A-8B3ADB51F158}" srcOrd="0" destOrd="0" presId="urn:microsoft.com/office/officeart/2005/8/layout/vList2"/>
    <dgm:cxn modelId="{BE0F5D6A-8ED1-432A-BA2F-DB21859E8E40}" type="presParOf" srcId="{5C13FA6B-B526-474E-9356-51DFED0392D5}" destId="{AD1222B6-B134-4639-A2E5-9ADF35FEC38A}" srcOrd="1" destOrd="0" presId="urn:microsoft.com/office/officeart/2005/8/layout/vList2"/>
    <dgm:cxn modelId="{6D30C975-5F55-4E15-BF3A-D5F99372B4C7}" type="presParOf" srcId="{5C13FA6B-B526-474E-9356-51DFED0392D5}" destId="{606066B2-051E-4EDA-89F0-01AC744D3B41}" srcOrd="2" destOrd="0" presId="urn:microsoft.com/office/officeart/2005/8/layout/vList2"/>
    <dgm:cxn modelId="{FFE13946-9327-4FFF-9259-14ACE273AF28}" type="presParOf" srcId="{5C13FA6B-B526-474E-9356-51DFED0392D5}" destId="{D8E0EF28-3613-4DBE-84B4-9B48B7FA720D}" srcOrd="3" destOrd="0" presId="urn:microsoft.com/office/officeart/2005/8/layout/vList2"/>
    <dgm:cxn modelId="{067EDC2B-D44C-43D1-9D7F-219897B4958D}" type="presParOf" srcId="{5C13FA6B-B526-474E-9356-51DFED0392D5}" destId="{2BD7DC87-CA37-457F-B61E-10FF6EBD2DB2}" srcOrd="4" destOrd="0" presId="urn:microsoft.com/office/officeart/2005/8/layout/vList2"/>
    <dgm:cxn modelId="{0A138DA6-81C8-47E9-B037-E9DD7C899FEB}" type="presParOf" srcId="{5C13FA6B-B526-474E-9356-51DFED0392D5}" destId="{0E405438-017D-4974-80D0-6CCC54A77896}" srcOrd="5" destOrd="0" presId="urn:microsoft.com/office/officeart/2005/8/layout/vList2"/>
    <dgm:cxn modelId="{DB1F019C-9C73-4594-A355-3F089FAFA03B}" type="presParOf" srcId="{5C13FA6B-B526-474E-9356-51DFED0392D5}" destId="{D5CB0438-ECB7-481B-BC27-05FFF792CE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037A-F03A-46ED-915A-8B3ADB51F158}">
      <dsp:nvSpPr>
        <dsp:cNvPr id="0" name=""/>
        <dsp:cNvSpPr/>
      </dsp:nvSpPr>
      <dsp:spPr>
        <a:xfrm>
          <a:off x="0" y="41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  <a:endParaRPr lang="en-IN" sz="2200" kern="1200" dirty="0"/>
        </a:p>
      </dsp:txBody>
      <dsp:txXfrm>
        <a:off x="47519" y="51668"/>
        <a:ext cx="10420562" cy="878402"/>
      </dsp:txXfrm>
    </dsp:sp>
    <dsp:sp modelId="{606066B2-051E-4EDA-89F0-01AC744D3B41}">
      <dsp:nvSpPr>
        <dsp:cNvPr id="0" name=""/>
        <dsp:cNvSpPr/>
      </dsp:nvSpPr>
      <dsp:spPr>
        <a:xfrm>
          <a:off x="0" y="11273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Objective	</a:t>
          </a:r>
          <a:endParaRPr lang="en-IN" sz="2200" kern="1200" dirty="0"/>
        </a:p>
      </dsp:txBody>
      <dsp:txXfrm>
        <a:off x="47519" y="1174868"/>
        <a:ext cx="10420562" cy="878402"/>
      </dsp:txXfrm>
    </dsp:sp>
    <dsp:sp modelId="{2BD7DC87-CA37-457F-B61E-10FF6EBD2DB2}">
      <dsp:nvSpPr>
        <dsp:cNvPr id="0" name=""/>
        <dsp:cNvSpPr/>
      </dsp:nvSpPr>
      <dsp:spPr>
        <a:xfrm>
          <a:off x="0" y="22505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Motivation</a:t>
          </a:r>
          <a:endParaRPr lang="en-IN" sz="2200" kern="1200"/>
        </a:p>
      </dsp:txBody>
      <dsp:txXfrm>
        <a:off x="47519" y="2298068"/>
        <a:ext cx="10420562" cy="878402"/>
      </dsp:txXfrm>
    </dsp:sp>
    <dsp:sp modelId="{D5CB0438-ECB7-481B-BC27-05FFF792CE61}">
      <dsp:nvSpPr>
        <dsp:cNvPr id="0" name=""/>
        <dsp:cNvSpPr/>
      </dsp:nvSpPr>
      <dsp:spPr>
        <a:xfrm>
          <a:off x="0" y="3373749"/>
          <a:ext cx="10515600" cy="97344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47519" y="3421268"/>
        <a:ext cx="10420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03-06-2020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newa-room/fact-sheets/detail/household-air-pollution-and-heal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54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73030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BA5-6A5E-468B-846F-3E1E27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DB0-A640-4076-872F-F0B81FE5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risk of pneumonia is immense for many, especially in developing nations where billions face energy poverty and rely on polluting forms of energy.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4 million premature deaths occur annually [1].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Over 150 million people get infected with pneumonia every year[2].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Accurate and fast diagnosis  can guarantee timely access to treatment and save time and money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C1D33-EA2F-40D4-ABAA-7207C593A802}"/>
              </a:ext>
            </a:extLst>
          </p:cNvPr>
          <p:cNvSpPr txBox="1"/>
          <p:nvPr/>
        </p:nvSpPr>
        <p:spPr>
          <a:xfrm>
            <a:off x="131056" y="6497027"/>
            <a:ext cx="5437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[1] World Health Organization, </a:t>
            </a:r>
            <a:r>
              <a:rPr lang="en-US" sz="800" i="1" u="sng" dirty="0"/>
              <a:t>Household Air Pollution and Health [Fact Sheet]</a:t>
            </a:r>
            <a:r>
              <a:rPr lang="en-US" sz="800" u="sng" dirty="0"/>
              <a:t>, WHO, Geneva, Switzerland, 2018, </a:t>
            </a:r>
          </a:p>
          <a:p>
            <a:pPr algn="ctr"/>
            <a:r>
              <a:rPr lang="en-US" sz="800" dirty="0">
                <a:hlinkClick r:id="rId2"/>
              </a:rPr>
              <a:t>http://www.who.int/newa-room/fact-sheets/detail/household-air-pollution-and-health</a:t>
            </a:r>
            <a:r>
              <a:rPr lang="en-US" sz="800" u="sng" dirty="0"/>
              <a:t>.</a:t>
            </a:r>
          </a:p>
          <a:p>
            <a:pPr algn="ctr"/>
            <a:endParaRPr lang="en-IN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69DF9-E4A0-4777-863F-CC2154A0D559}"/>
              </a:ext>
            </a:extLst>
          </p:cNvPr>
          <p:cNvSpPr txBox="1"/>
          <p:nvPr/>
        </p:nvSpPr>
        <p:spPr>
          <a:xfrm>
            <a:off x="5840195" y="6492875"/>
            <a:ext cx="6159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u="sng" dirty="0"/>
              <a:t>[2] I. </a:t>
            </a:r>
            <a:r>
              <a:rPr lang="en-US" sz="800" u="sng" dirty="0" err="1"/>
              <a:t>Rudan</a:t>
            </a:r>
            <a:r>
              <a:rPr lang="en-US" sz="800" u="sng" dirty="0"/>
              <a:t>, L. </a:t>
            </a:r>
            <a:r>
              <a:rPr lang="en-US" sz="800" u="sng" dirty="0" err="1"/>
              <a:t>Tomaskovic</a:t>
            </a:r>
            <a:r>
              <a:rPr lang="en-US" sz="800" u="sng" dirty="0"/>
              <a:t>, C. </a:t>
            </a:r>
            <a:r>
              <a:rPr lang="en-US" sz="800" u="sng" dirty="0" err="1"/>
              <a:t>Boschi</a:t>
            </a:r>
            <a:r>
              <a:rPr lang="en-US" sz="800" u="sng" dirty="0"/>
              <a:t>-Pinto, and H. Campbell, “Global estimate of the incidence of </a:t>
            </a:r>
          </a:p>
          <a:p>
            <a:pPr algn="ctr"/>
            <a:r>
              <a:rPr lang="en-US" sz="800" u="sng" dirty="0"/>
              <a:t>clinical pneumonia among children under five years of age,” </a:t>
            </a:r>
            <a:r>
              <a:rPr lang="en-US" sz="800" i="1" u="sng" dirty="0"/>
              <a:t>Bulletin of the World Health Organization</a:t>
            </a:r>
            <a:r>
              <a:rPr lang="en-US" sz="800" u="sng" dirty="0"/>
              <a:t>, vol. 82, pp. 85–903, 2004.</a:t>
            </a:r>
          </a:p>
          <a:p>
            <a:pPr algn="ctr"/>
            <a:br>
              <a:rPr lang="en-US" sz="800" dirty="0"/>
            </a:b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372236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02CF-5618-40D7-AFE5-0B66A61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803E-7AC4-4B3E-A45D-1E5DA274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To develop a model which can detect the images and determine if a person is suffering from pneumonia.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To achieve high accuracy in the results</a:t>
            </a:r>
          </a:p>
          <a:p>
            <a:pPr>
              <a:lnSpc>
                <a:spcPct val="300000"/>
              </a:lnSpc>
            </a:pPr>
            <a:r>
              <a:rPr lang="en-US" sz="2400" dirty="0"/>
              <a:t> To make the model time and money efficient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04651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E779-7C9C-48D4-88AC-D0A70DEB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6989-2A5E-4417-A154-BDE324DE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200" dirty="0"/>
              <a:t>The world is fighting a hard battle against the Covid-19 pandemic. Studies show that the health conditions of patients are very much similar to Pneumonia.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One of the prime reasons as to why Corona Virus hit the world so hard is because the tests are time taking and it is difficult to detect.</a:t>
            </a:r>
          </a:p>
          <a:p>
            <a:r>
              <a:rPr lang="en-US" sz="2200" dirty="0"/>
              <a:t>This motivated me to work on this project to contribute towards speeding up the testing and to make it more efficient.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10018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Raleway Light</vt:lpstr>
      <vt:lpstr>Office Theme</vt:lpstr>
      <vt:lpstr>Chest Pneumonia Detection</vt:lpstr>
      <vt:lpstr>Outline</vt:lpstr>
      <vt:lpstr>Problem Statement</vt:lpstr>
      <vt:lpstr>Objective</vt:lpstr>
      <vt:lpstr>Motivation</vt:lpstr>
      <vt:lpstr>Dataset Description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10</cp:revision>
  <dcterms:created xsi:type="dcterms:W3CDTF">2020-06-02T15:39:56Z</dcterms:created>
  <dcterms:modified xsi:type="dcterms:W3CDTF">2020-06-03T03:59:28Z</dcterms:modified>
</cp:coreProperties>
</file>