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5" r:id="rId5"/>
    <p:sldId id="263" r:id="rId6"/>
    <p:sldId id="264" r:id="rId7"/>
    <p:sldId id="261" r:id="rId8"/>
    <p:sldId id="267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367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88AC74-E380-41A5-BD2F-A41F36BCE48B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B28CF33B-F782-4245-B66C-ED72DFDDDD6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>
              <a:solidFill>
                <a:schemeClr val="tx2"/>
              </a:solidFill>
            </a:rPr>
            <a:t>Business Problems</a:t>
          </a:r>
          <a:endParaRPr lang="en-US" dirty="0">
            <a:solidFill>
              <a:schemeClr val="tx2"/>
            </a:solidFill>
          </a:endParaRPr>
        </a:p>
      </dgm:t>
    </dgm:pt>
    <dgm:pt modelId="{E93C9E89-97DD-4280-AAC4-BBDDC6F57523}" type="parTrans" cxnId="{DCA7C9A6-5C29-4F5E-A9CE-623922199AC0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D7504934-71C1-45BF-8A13-C0E6ADB97418}" type="sibTrans" cxnId="{DCA7C9A6-5C29-4F5E-A9CE-623922199AC0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BBFCDDBA-ED75-42F7-B6E3-C964EFB7309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solidFill>
                <a:schemeClr val="tx2"/>
              </a:solidFill>
            </a:rPr>
            <a:t>  Ensure all the truck drivers follow the corporate regulations and do not present an insurance risk. </a:t>
          </a:r>
        </a:p>
      </dgm:t>
    </dgm:pt>
    <dgm:pt modelId="{E16CE4FF-D792-4D96-AEB0-1DAE480DE156}" type="parTrans" cxnId="{6F193757-4E1B-41BB-947A-278FE5BC4B31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AF651D9A-3C47-44DA-9F4B-E06A1D3E66B1}" type="sibTrans" cxnId="{6F193757-4E1B-41BB-947A-278FE5BC4B31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A9AE18D6-8658-4EF7-B30F-57414DBB125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>
              <a:solidFill>
                <a:schemeClr val="tx2"/>
              </a:solidFill>
            </a:rPr>
            <a:t>Data Processing</a:t>
          </a:r>
          <a:endParaRPr lang="en-US" dirty="0">
            <a:solidFill>
              <a:schemeClr val="tx2"/>
            </a:solidFill>
          </a:endParaRPr>
        </a:p>
      </dgm:t>
    </dgm:pt>
    <dgm:pt modelId="{53568F83-2223-4F93-876D-37A17998CDAC}" type="parTrans" cxnId="{5E8F2066-5A96-459D-A2B6-6E3A18A33F16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9DDC309A-6505-4A29-9AE4-2A7520C86778}" type="sibTrans" cxnId="{5E8F2066-5A96-459D-A2B6-6E3A18A33F16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F157F1C8-F28B-482F-A40F-597D30046BF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solidFill>
                <a:schemeClr val="tx2"/>
              </a:solidFill>
            </a:rPr>
            <a:t>Manipulate data by using tools of data ingestion[put command], data processing[Hive, Impala], data analysis[R], and data visualization[Tableau].</a:t>
          </a:r>
        </a:p>
      </dgm:t>
    </dgm:pt>
    <dgm:pt modelId="{C23C5CAB-796C-4128-A7BD-B676D3C873C9}" type="parTrans" cxnId="{3DE2C266-FF1C-4A11-B7C9-304AE62708AB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438C20C7-73AF-4D17-B054-D914295FE769}" type="sibTrans" cxnId="{3DE2C266-FF1C-4A11-B7C9-304AE62708AB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A274F20C-778E-4456-9AE0-5B86B192324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>
              <a:solidFill>
                <a:schemeClr val="tx2"/>
              </a:solidFill>
            </a:rPr>
            <a:t>Analytics Report</a:t>
          </a:r>
          <a:endParaRPr lang="en-US">
            <a:solidFill>
              <a:schemeClr val="tx2"/>
            </a:solidFill>
          </a:endParaRPr>
        </a:p>
      </dgm:t>
    </dgm:pt>
    <dgm:pt modelId="{25ACCD5F-D601-4193-94B5-73E0C373301F}" type="parTrans" cxnId="{49822E06-9A8D-4427-B71B-1E88B0028E7B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7BFBEEFA-0EDC-4AC8-BF80-230B13B3FE54}" type="sibTrans" cxnId="{49822E06-9A8D-4427-B71B-1E88B0028E7B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2A1BB3C9-A110-498A-959B-DD89E287935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solidFill>
                <a:schemeClr val="tx2"/>
              </a:solidFill>
            </a:rPr>
            <a:t>Create analytics reports and visual presentation that will provide information to highlight the risk factor to each driver.</a:t>
          </a:r>
          <a:endParaRPr lang="en-US" sz="1800" b="0" dirty="0">
            <a:solidFill>
              <a:schemeClr val="tx2"/>
            </a:solidFill>
          </a:endParaRPr>
        </a:p>
      </dgm:t>
    </dgm:pt>
    <dgm:pt modelId="{E78E9E8E-1BB9-467B-8FB1-B766252FE036}" type="parTrans" cxnId="{FC1E1929-0E4D-4ADC-87C5-B886FD1E6953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4CA94C18-16BC-4C8B-83EC-0BFA0EF17FE4}" type="sibTrans" cxnId="{FC1E1929-0E4D-4ADC-87C5-B886FD1E6953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DA9F1115-85F9-422A-BA75-2C85F591E984}" type="pres">
      <dgm:prSet presAssocID="{0E88AC74-E380-41A5-BD2F-A41F36BCE48B}" presName="root" presStyleCnt="0">
        <dgm:presLayoutVars>
          <dgm:dir/>
          <dgm:resizeHandles val="exact"/>
        </dgm:presLayoutVars>
      </dgm:prSet>
      <dgm:spPr/>
    </dgm:pt>
    <dgm:pt modelId="{4790E8BB-50B3-4327-A840-F9F6A88DC347}" type="pres">
      <dgm:prSet presAssocID="{B28CF33B-F782-4245-B66C-ED72DFDDDD66}" presName="compNode" presStyleCnt="0"/>
      <dgm:spPr/>
    </dgm:pt>
    <dgm:pt modelId="{768AA38C-8C5E-4777-894B-3F5298FDDF56}" type="pres">
      <dgm:prSet presAssocID="{B28CF33B-F782-4245-B66C-ED72DFDDDD66}" presName="iconRect" presStyleLbl="node1" presStyleIdx="0" presStyleCnt="3" custLinFactNeighborY="-34439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FA93673D-B301-4C91-97B2-4CF5A83469A7}" type="pres">
      <dgm:prSet presAssocID="{B28CF33B-F782-4245-B66C-ED72DFDDDD66}" presName="iconSpace" presStyleCnt="0"/>
      <dgm:spPr/>
    </dgm:pt>
    <dgm:pt modelId="{BAD657E9-7D9D-47D0-97B7-AF3D7CB2E4B6}" type="pres">
      <dgm:prSet presAssocID="{B28CF33B-F782-4245-B66C-ED72DFDDDD66}" presName="parTx" presStyleLbl="revTx" presStyleIdx="0" presStyleCnt="6">
        <dgm:presLayoutVars>
          <dgm:chMax val="0"/>
          <dgm:chPref val="0"/>
        </dgm:presLayoutVars>
      </dgm:prSet>
      <dgm:spPr/>
    </dgm:pt>
    <dgm:pt modelId="{C098A946-7105-4A16-ADF8-BCA47787CF47}" type="pres">
      <dgm:prSet presAssocID="{B28CF33B-F782-4245-B66C-ED72DFDDDD66}" presName="txSpace" presStyleCnt="0"/>
      <dgm:spPr/>
    </dgm:pt>
    <dgm:pt modelId="{B462A5E7-F800-47CE-8766-E8528308CFDD}" type="pres">
      <dgm:prSet presAssocID="{B28CF33B-F782-4245-B66C-ED72DFDDDD66}" presName="desTx" presStyleLbl="revTx" presStyleIdx="1" presStyleCnt="6">
        <dgm:presLayoutVars/>
      </dgm:prSet>
      <dgm:spPr/>
    </dgm:pt>
    <dgm:pt modelId="{1CCBAD9B-2800-4CE0-B55E-E5C8636D8ADD}" type="pres">
      <dgm:prSet presAssocID="{D7504934-71C1-45BF-8A13-C0E6ADB97418}" presName="sibTrans" presStyleCnt="0"/>
      <dgm:spPr/>
    </dgm:pt>
    <dgm:pt modelId="{F7EF8198-7F54-4160-A207-D6CA97A1C694}" type="pres">
      <dgm:prSet presAssocID="{A9AE18D6-8658-4EF7-B30F-57414DBB1259}" presName="compNode" presStyleCnt="0"/>
      <dgm:spPr/>
    </dgm:pt>
    <dgm:pt modelId="{0B827344-F95F-4D82-8993-E675C1FD973E}" type="pres">
      <dgm:prSet presAssocID="{A9AE18D6-8658-4EF7-B30F-57414DBB1259}" presName="iconRect" presStyleLbl="node1" presStyleIdx="1" presStyleCnt="3" custLinFactNeighborY="-34439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DFF03B9-E86B-47A7-8DF1-622353B79093}" type="pres">
      <dgm:prSet presAssocID="{A9AE18D6-8658-4EF7-B30F-57414DBB1259}" presName="iconSpace" presStyleCnt="0"/>
      <dgm:spPr/>
    </dgm:pt>
    <dgm:pt modelId="{852131A9-A178-4D90-871C-8440FA5D358E}" type="pres">
      <dgm:prSet presAssocID="{A9AE18D6-8658-4EF7-B30F-57414DBB1259}" presName="parTx" presStyleLbl="revTx" presStyleIdx="2" presStyleCnt="6">
        <dgm:presLayoutVars>
          <dgm:chMax val="0"/>
          <dgm:chPref val="0"/>
        </dgm:presLayoutVars>
      </dgm:prSet>
      <dgm:spPr/>
    </dgm:pt>
    <dgm:pt modelId="{3C356143-B945-4184-9F13-ED1F290DB7D2}" type="pres">
      <dgm:prSet presAssocID="{A9AE18D6-8658-4EF7-B30F-57414DBB1259}" presName="txSpace" presStyleCnt="0"/>
      <dgm:spPr/>
    </dgm:pt>
    <dgm:pt modelId="{7DA4B3CA-8CFE-4E6E-AE0D-9BD03744A6E4}" type="pres">
      <dgm:prSet presAssocID="{A9AE18D6-8658-4EF7-B30F-57414DBB1259}" presName="desTx" presStyleLbl="revTx" presStyleIdx="3" presStyleCnt="6">
        <dgm:presLayoutVars/>
      </dgm:prSet>
      <dgm:spPr/>
    </dgm:pt>
    <dgm:pt modelId="{827CC8B1-5A5B-4BD9-AA09-B1A9CAA39FA6}" type="pres">
      <dgm:prSet presAssocID="{9DDC309A-6505-4A29-9AE4-2A7520C86778}" presName="sibTrans" presStyleCnt="0"/>
      <dgm:spPr/>
    </dgm:pt>
    <dgm:pt modelId="{2905CFA5-42C7-4CFB-ACD3-01F1769EE6FA}" type="pres">
      <dgm:prSet presAssocID="{A274F20C-778E-4456-9AE0-5B86B192324E}" presName="compNode" presStyleCnt="0"/>
      <dgm:spPr/>
    </dgm:pt>
    <dgm:pt modelId="{70080265-B918-4855-944D-D3FC3D5C6BD4}" type="pres">
      <dgm:prSet presAssocID="{A274F20C-778E-4456-9AE0-5B86B192324E}" presName="iconRect" presStyleLbl="node1" presStyleIdx="2" presStyleCnt="3" custLinFactNeighborY="-34439"/>
      <dgm:spPr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FAF175D-555F-493A-BABA-EDF0455FD6C8}" type="pres">
      <dgm:prSet presAssocID="{A274F20C-778E-4456-9AE0-5B86B192324E}" presName="iconSpace" presStyleCnt="0"/>
      <dgm:spPr/>
    </dgm:pt>
    <dgm:pt modelId="{E5E7B21D-00EB-4469-BB32-A209EB534D16}" type="pres">
      <dgm:prSet presAssocID="{A274F20C-778E-4456-9AE0-5B86B192324E}" presName="parTx" presStyleLbl="revTx" presStyleIdx="4" presStyleCnt="6">
        <dgm:presLayoutVars>
          <dgm:chMax val="0"/>
          <dgm:chPref val="0"/>
        </dgm:presLayoutVars>
      </dgm:prSet>
      <dgm:spPr/>
    </dgm:pt>
    <dgm:pt modelId="{E9647F07-D2E2-4CB7-A371-B024E8353D2A}" type="pres">
      <dgm:prSet presAssocID="{A274F20C-778E-4456-9AE0-5B86B192324E}" presName="txSpace" presStyleCnt="0"/>
      <dgm:spPr/>
    </dgm:pt>
    <dgm:pt modelId="{D40331E5-3927-45DA-80AA-793406420167}" type="pres">
      <dgm:prSet presAssocID="{A274F20C-778E-4456-9AE0-5B86B192324E}" presName="desTx" presStyleLbl="revTx" presStyleIdx="5" presStyleCnt="6">
        <dgm:presLayoutVars/>
      </dgm:prSet>
      <dgm:spPr/>
    </dgm:pt>
  </dgm:ptLst>
  <dgm:cxnLst>
    <dgm:cxn modelId="{49822E06-9A8D-4427-B71B-1E88B0028E7B}" srcId="{0E88AC74-E380-41A5-BD2F-A41F36BCE48B}" destId="{A274F20C-778E-4456-9AE0-5B86B192324E}" srcOrd="2" destOrd="0" parTransId="{25ACCD5F-D601-4193-94B5-73E0C373301F}" sibTransId="{7BFBEEFA-0EDC-4AC8-BF80-230B13B3FE54}"/>
    <dgm:cxn modelId="{FC1E1929-0E4D-4ADC-87C5-B886FD1E6953}" srcId="{A274F20C-778E-4456-9AE0-5B86B192324E}" destId="{2A1BB3C9-A110-498A-959B-DD89E2879353}" srcOrd="0" destOrd="0" parTransId="{E78E9E8E-1BB9-467B-8FB1-B766252FE036}" sibTransId="{4CA94C18-16BC-4C8B-83EC-0BFA0EF17FE4}"/>
    <dgm:cxn modelId="{1C48542E-0F72-4A1F-AD59-5615FBDC931D}" type="presOf" srcId="{0E88AC74-E380-41A5-BD2F-A41F36BCE48B}" destId="{DA9F1115-85F9-422A-BA75-2C85F591E984}" srcOrd="0" destOrd="0" presId="urn:microsoft.com/office/officeart/2018/5/layout/CenteredIconLabelDescriptionList"/>
    <dgm:cxn modelId="{5E8F2066-5A96-459D-A2B6-6E3A18A33F16}" srcId="{0E88AC74-E380-41A5-BD2F-A41F36BCE48B}" destId="{A9AE18D6-8658-4EF7-B30F-57414DBB1259}" srcOrd="1" destOrd="0" parTransId="{53568F83-2223-4F93-876D-37A17998CDAC}" sibTransId="{9DDC309A-6505-4A29-9AE4-2A7520C86778}"/>
    <dgm:cxn modelId="{3DE2C266-FF1C-4A11-B7C9-304AE62708AB}" srcId="{A9AE18D6-8658-4EF7-B30F-57414DBB1259}" destId="{F157F1C8-F28B-482F-A40F-597D30046BF9}" srcOrd="0" destOrd="0" parTransId="{C23C5CAB-796C-4128-A7BD-B676D3C873C9}" sibTransId="{438C20C7-73AF-4D17-B054-D914295FE769}"/>
    <dgm:cxn modelId="{AC17994F-A026-4672-A2AF-ABFD0AB47354}" type="presOf" srcId="{A9AE18D6-8658-4EF7-B30F-57414DBB1259}" destId="{852131A9-A178-4D90-871C-8440FA5D358E}" srcOrd="0" destOrd="0" presId="urn:microsoft.com/office/officeart/2018/5/layout/CenteredIconLabelDescriptionList"/>
    <dgm:cxn modelId="{6F193757-4E1B-41BB-947A-278FE5BC4B31}" srcId="{B28CF33B-F782-4245-B66C-ED72DFDDDD66}" destId="{BBFCDDBA-ED75-42F7-B6E3-C964EFB7309A}" srcOrd="0" destOrd="0" parTransId="{E16CE4FF-D792-4D96-AEB0-1DAE480DE156}" sibTransId="{AF651D9A-3C47-44DA-9F4B-E06A1D3E66B1}"/>
    <dgm:cxn modelId="{903113A3-1C95-4394-9C66-21BD47EB4D91}" type="presOf" srcId="{F157F1C8-F28B-482F-A40F-597D30046BF9}" destId="{7DA4B3CA-8CFE-4E6E-AE0D-9BD03744A6E4}" srcOrd="0" destOrd="0" presId="urn:microsoft.com/office/officeart/2018/5/layout/CenteredIconLabelDescriptionList"/>
    <dgm:cxn modelId="{DCA7C9A6-5C29-4F5E-A9CE-623922199AC0}" srcId="{0E88AC74-E380-41A5-BD2F-A41F36BCE48B}" destId="{B28CF33B-F782-4245-B66C-ED72DFDDDD66}" srcOrd="0" destOrd="0" parTransId="{E93C9E89-97DD-4280-AAC4-BBDDC6F57523}" sibTransId="{D7504934-71C1-45BF-8A13-C0E6ADB97418}"/>
    <dgm:cxn modelId="{56AD58B1-32F3-476E-9430-D7BC32A06AF1}" type="presOf" srcId="{BBFCDDBA-ED75-42F7-B6E3-C964EFB7309A}" destId="{B462A5E7-F800-47CE-8766-E8528308CFDD}" srcOrd="0" destOrd="0" presId="urn:microsoft.com/office/officeart/2018/5/layout/CenteredIconLabelDescriptionList"/>
    <dgm:cxn modelId="{9A444FDD-5D97-461B-B7BC-6D2DE3A76137}" type="presOf" srcId="{B28CF33B-F782-4245-B66C-ED72DFDDDD66}" destId="{BAD657E9-7D9D-47D0-97B7-AF3D7CB2E4B6}" srcOrd="0" destOrd="0" presId="urn:microsoft.com/office/officeart/2018/5/layout/CenteredIconLabelDescriptionList"/>
    <dgm:cxn modelId="{D859BAEE-115C-49D8-8135-3433EF1C0AEF}" type="presOf" srcId="{A274F20C-778E-4456-9AE0-5B86B192324E}" destId="{E5E7B21D-00EB-4469-BB32-A209EB534D16}" srcOrd="0" destOrd="0" presId="urn:microsoft.com/office/officeart/2018/5/layout/CenteredIconLabelDescriptionList"/>
    <dgm:cxn modelId="{8CE1D5F7-D229-4B3A-8F24-3D8F3183CFE4}" type="presOf" srcId="{2A1BB3C9-A110-498A-959B-DD89E2879353}" destId="{D40331E5-3927-45DA-80AA-793406420167}" srcOrd="0" destOrd="0" presId="urn:microsoft.com/office/officeart/2018/5/layout/CenteredIconLabelDescriptionList"/>
    <dgm:cxn modelId="{E553AE48-4C12-4C6D-BDE1-FA279863BF80}" type="presParOf" srcId="{DA9F1115-85F9-422A-BA75-2C85F591E984}" destId="{4790E8BB-50B3-4327-A840-F9F6A88DC347}" srcOrd="0" destOrd="0" presId="urn:microsoft.com/office/officeart/2018/5/layout/CenteredIconLabelDescriptionList"/>
    <dgm:cxn modelId="{A1FB6BD4-0B70-4496-B544-7BFBF2230F42}" type="presParOf" srcId="{4790E8BB-50B3-4327-A840-F9F6A88DC347}" destId="{768AA38C-8C5E-4777-894B-3F5298FDDF56}" srcOrd="0" destOrd="0" presId="urn:microsoft.com/office/officeart/2018/5/layout/CenteredIconLabelDescriptionList"/>
    <dgm:cxn modelId="{863BF8BD-7ADC-4336-AFB5-A341DAF6314F}" type="presParOf" srcId="{4790E8BB-50B3-4327-A840-F9F6A88DC347}" destId="{FA93673D-B301-4C91-97B2-4CF5A83469A7}" srcOrd="1" destOrd="0" presId="urn:microsoft.com/office/officeart/2018/5/layout/CenteredIconLabelDescriptionList"/>
    <dgm:cxn modelId="{DD3AAC28-06BA-4496-9198-E7D98B349CBD}" type="presParOf" srcId="{4790E8BB-50B3-4327-A840-F9F6A88DC347}" destId="{BAD657E9-7D9D-47D0-97B7-AF3D7CB2E4B6}" srcOrd="2" destOrd="0" presId="urn:microsoft.com/office/officeart/2018/5/layout/CenteredIconLabelDescriptionList"/>
    <dgm:cxn modelId="{9EC9E1B9-9285-47A4-8208-1248472B2F39}" type="presParOf" srcId="{4790E8BB-50B3-4327-A840-F9F6A88DC347}" destId="{C098A946-7105-4A16-ADF8-BCA47787CF47}" srcOrd="3" destOrd="0" presId="urn:microsoft.com/office/officeart/2018/5/layout/CenteredIconLabelDescriptionList"/>
    <dgm:cxn modelId="{C2C15846-2813-4AF8-A42A-B736D39E24CB}" type="presParOf" srcId="{4790E8BB-50B3-4327-A840-F9F6A88DC347}" destId="{B462A5E7-F800-47CE-8766-E8528308CFDD}" srcOrd="4" destOrd="0" presId="urn:microsoft.com/office/officeart/2018/5/layout/CenteredIconLabelDescriptionList"/>
    <dgm:cxn modelId="{059B14DC-5286-45CE-974A-BDBE6DF57C59}" type="presParOf" srcId="{DA9F1115-85F9-422A-BA75-2C85F591E984}" destId="{1CCBAD9B-2800-4CE0-B55E-E5C8636D8ADD}" srcOrd="1" destOrd="0" presId="urn:microsoft.com/office/officeart/2018/5/layout/CenteredIconLabelDescriptionList"/>
    <dgm:cxn modelId="{AF71DF95-5EB8-4811-94AE-2F650959E0C2}" type="presParOf" srcId="{DA9F1115-85F9-422A-BA75-2C85F591E984}" destId="{F7EF8198-7F54-4160-A207-D6CA97A1C694}" srcOrd="2" destOrd="0" presId="urn:microsoft.com/office/officeart/2018/5/layout/CenteredIconLabelDescriptionList"/>
    <dgm:cxn modelId="{AF551E4B-98E1-4663-AC2F-7B92270AD4F4}" type="presParOf" srcId="{F7EF8198-7F54-4160-A207-D6CA97A1C694}" destId="{0B827344-F95F-4D82-8993-E675C1FD973E}" srcOrd="0" destOrd="0" presId="urn:microsoft.com/office/officeart/2018/5/layout/CenteredIconLabelDescriptionList"/>
    <dgm:cxn modelId="{FF898B9E-3BF0-436A-B391-5E9F40D6B4EE}" type="presParOf" srcId="{F7EF8198-7F54-4160-A207-D6CA97A1C694}" destId="{3DFF03B9-E86B-47A7-8DF1-622353B79093}" srcOrd="1" destOrd="0" presId="urn:microsoft.com/office/officeart/2018/5/layout/CenteredIconLabelDescriptionList"/>
    <dgm:cxn modelId="{53E57FC7-EE29-414A-91CD-FE657386A68D}" type="presParOf" srcId="{F7EF8198-7F54-4160-A207-D6CA97A1C694}" destId="{852131A9-A178-4D90-871C-8440FA5D358E}" srcOrd="2" destOrd="0" presId="urn:microsoft.com/office/officeart/2018/5/layout/CenteredIconLabelDescriptionList"/>
    <dgm:cxn modelId="{C6A72EB6-F91F-4E51-99A7-989C45E1F519}" type="presParOf" srcId="{F7EF8198-7F54-4160-A207-D6CA97A1C694}" destId="{3C356143-B945-4184-9F13-ED1F290DB7D2}" srcOrd="3" destOrd="0" presId="urn:microsoft.com/office/officeart/2018/5/layout/CenteredIconLabelDescriptionList"/>
    <dgm:cxn modelId="{E86D35B3-4F3D-4039-A6E5-D64FAF6CC4FD}" type="presParOf" srcId="{F7EF8198-7F54-4160-A207-D6CA97A1C694}" destId="{7DA4B3CA-8CFE-4E6E-AE0D-9BD03744A6E4}" srcOrd="4" destOrd="0" presId="urn:microsoft.com/office/officeart/2018/5/layout/CenteredIconLabelDescriptionList"/>
    <dgm:cxn modelId="{4D8974A3-4D31-4DF2-B4DC-5768F543C531}" type="presParOf" srcId="{DA9F1115-85F9-422A-BA75-2C85F591E984}" destId="{827CC8B1-5A5B-4BD9-AA09-B1A9CAA39FA6}" srcOrd="3" destOrd="0" presId="urn:microsoft.com/office/officeart/2018/5/layout/CenteredIconLabelDescriptionList"/>
    <dgm:cxn modelId="{053241A9-C091-4E60-8A24-0DF3FA29D6B4}" type="presParOf" srcId="{DA9F1115-85F9-422A-BA75-2C85F591E984}" destId="{2905CFA5-42C7-4CFB-ACD3-01F1769EE6FA}" srcOrd="4" destOrd="0" presId="urn:microsoft.com/office/officeart/2018/5/layout/CenteredIconLabelDescriptionList"/>
    <dgm:cxn modelId="{3E10B3F4-981F-44C3-816C-3CA18730CE1E}" type="presParOf" srcId="{2905CFA5-42C7-4CFB-ACD3-01F1769EE6FA}" destId="{70080265-B918-4855-944D-D3FC3D5C6BD4}" srcOrd="0" destOrd="0" presId="urn:microsoft.com/office/officeart/2018/5/layout/CenteredIconLabelDescriptionList"/>
    <dgm:cxn modelId="{C8B2828E-5DD1-49D3-AD21-EA582178808B}" type="presParOf" srcId="{2905CFA5-42C7-4CFB-ACD3-01F1769EE6FA}" destId="{5FAF175D-555F-493A-BABA-EDF0455FD6C8}" srcOrd="1" destOrd="0" presId="urn:microsoft.com/office/officeart/2018/5/layout/CenteredIconLabelDescriptionList"/>
    <dgm:cxn modelId="{71FEEDA4-A31A-4DF2-9416-1A13C2CFDF7C}" type="presParOf" srcId="{2905CFA5-42C7-4CFB-ACD3-01F1769EE6FA}" destId="{E5E7B21D-00EB-4469-BB32-A209EB534D16}" srcOrd="2" destOrd="0" presId="urn:microsoft.com/office/officeart/2018/5/layout/CenteredIconLabelDescriptionList"/>
    <dgm:cxn modelId="{EFB733AD-5E42-426A-BD09-68F9AA4BA76D}" type="presParOf" srcId="{2905CFA5-42C7-4CFB-ACD3-01F1769EE6FA}" destId="{E9647F07-D2E2-4CB7-A371-B024E8353D2A}" srcOrd="3" destOrd="0" presId="urn:microsoft.com/office/officeart/2018/5/layout/CenteredIconLabelDescriptionList"/>
    <dgm:cxn modelId="{C70C8551-25B0-41A8-BB27-FA65A72C2AF4}" type="presParOf" srcId="{2905CFA5-42C7-4CFB-ACD3-01F1769EE6FA}" destId="{D40331E5-3927-45DA-80AA-79340642016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8AA38C-8C5E-4777-894B-3F5298FDDF56}">
      <dsp:nvSpPr>
        <dsp:cNvPr id="0" name=""/>
        <dsp:cNvSpPr/>
      </dsp:nvSpPr>
      <dsp:spPr>
        <a:xfrm>
          <a:off x="1020487" y="211084"/>
          <a:ext cx="1098562" cy="1098562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657E9-7D9D-47D0-97B7-AF3D7CB2E4B6}">
      <dsp:nvSpPr>
        <dsp:cNvPr id="0" name=""/>
        <dsp:cNvSpPr/>
      </dsp:nvSpPr>
      <dsp:spPr>
        <a:xfrm>
          <a:off x="393" y="1824398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b="1" kern="1200" dirty="0">
              <a:solidFill>
                <a:schemeClr val="tx2"/>
              </a:solidFill>
            </a:rPr>
            <a:t>Business Problems</a:t>
          </a:r>
          <a:endParaRPr lang="en-US" sz="3000" kern="1200" dirty="0">
            <a:solidFill>
              <a:schemeClr val="tx2"/>
            </a:solidFill>
          </a:endParaRPr>
        </a:p>
      </dsp:txBody>
      <dsp:txXfrm>
        <a:off x="393" y="1824398"/>
        <a:ext cx="3138750" cy="470812"/>
      </dsp:txXfrm>
    </dsp:sp>
    <dsp:sp modelId="{B462A5E7-F800-47CE-8766-E8528308CFDD}">
      <dsp:nvSpPr>
        <dsp:cNvPr id="0" name=""/>
        <dsp:cNvSpPr/>
      </dsp:nvSpPr>
      <dsp:spPr>
        <a:xfrm>
          <a:off x="393" y="2358660"/>
          <a:ext cx="3138750" cy="1403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2"/>
              </a:solidFill>
            </a:rPr>
            <a:t>  Ensure all the truck drivers follow the corporate regulations and do not present an insurance risk. </a:t>
          </a:r>
        </a:p>
      </dsp:txBody>
      <dsp:txXfrm>
        <a:off x="393" y="2358660"/>
        <a:ext cx="3138750" cy="1403258"/>
      </dsp:txXfrm>
    </dsp:sp>
    <dsp:sp modelId="{0B827344-F95F-4D82-8993-E675C1FD973E}">
      <dsp:nvSpPr>
        <dsp:cNvPr id="0" name=""/>
        <dsp:cNvSpPr/>
      </dsp:nvSpPr>
      <dsp:spPr>
        <a:xfrm>
          <a:off x="4708518" y="211084"/>
          <a:ext cx="1098562" cy="1098562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131A9-A178-4D90-871C-8440FA5D358E}">
      <dsp:nvSpPr>
        <dsp:cNvPr id="0" name=""/>
        <dsp:cNvSpPr/>
      </dsp:nvSpPr>
      <dsp:spPr>
        <a:xfrm>
          <a:off x="3688425" y="1824398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b="1" kern="1200" dirty="0">
              <a:solidFill>
                <a:schemeClr val="tx2"/>
              </a:solidFill>
            </a:rPr>
            <a:t>Data Processing</a:t>
          </a:r>
          <a:endParaRPr lang="en-US" sz="3000" kern="1200" dirty="0">
            <a:solidFill>
              <a:schemeClr val="tx2"/>
            </a:solidFill>
          </a:endParaRPr>
        </a:p>
      </dsp:txBody>
      <dsp:txXfrm>
        <a:off x="3688425" y="1824398"/>
        <a:ext cx="3138750" cy="470812"/>
      </dsp:txXfrm>
    </dsp:sp>
    <dsp:sp modelId="{7DA4B3CA-8CFE-4E6E-AE0D-9BD03744A6E4}">
      <dsp:nvSpPr>
        <dsp:cNvPr id="0" name=""/>
        <dsp:cNvSpPr/>
      </dsp:nvSpPr>
      <dsp:spPr>
        <a:xfrm>
          <a:off x="3688425" y="2358660"/>
          <a:ext cx="3138750" cy="1403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2"/>
              </a:solidFill>
            </a:rPr>
            <a:t>Manipulate data by using tools of data ingestion[put command], data processing[Hive, Impala], data analysis[R], and data visualization[Tableau].</a:t>
          </a:r>
        </a:p>
      </dsp:txBody>
      <dsp:txXfrm>
        <a:off x="3688425" y="2358660"/>
        <a:ext cx="3138750" cy="1403258"/>
      </dsp:txXfrm>
    </dsp:sp>
    <dsp:sp modelId="{70080265-B918-4855-944D-D3FC3D5C6BD4}">
      <dsp:nvSpPr>
        <dsp:cNvPr id="0" name=""/>
        <dsp:cNvSpPr/>
      </dsp:nvSpPr>
      <dsp:spPr>
        <a:xfrm>
          <a:off x="8396550" y="211084"/>
          <a:ext cx="1098562" cy="1098562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7B21D-00EB-4469-BB32-A209EB534D16}">
      <dsp:nvSpPr>
        <dsp:cNvPr id="0" name=""/>
        <dsp:cNvSpPr/>
      </dsp:nvSpPr>
      <dsp:spPr>
        <a:xfrm>
          <a:off x="7376456" y="1824398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b="1" kern="1200">
              <a:solidFill>
                <a:schemeClr val="tx2"/>
              </a:solidFill>
            </a:rPr>
            <a:t>Analytics Report</a:t>
          </a:r>
          <a:endParaRPr lang="en-US" sz="3000" kern="1200">
            <a:solidFill>
              <a:schemeClr val="tx2"/>
            </a:solidFill>
          </a:endParaRPr>
        </a:p>
      </dsp:txBody>
      <dsp:txXfrm>
        <a:off x="7376456" y="1824398"/>
        <a:ext cx="3138750" cy="470812"/>
      </dsp:txXfrm>
    </dsp:sp>
    <dsp:sp modelId="{D40331E5-3927-45DA-80AA-793406420167}">
      <dsp:nvSpPr>
        <dsp:cNvPr id="0" name=""/>
        <dsp:cNvSpPr/>
      </dsp:nvSpPr>
      <dsp:spPr>
        <a:xfrm>
          <a:off x="7376456" y="2358660"/>
          <a:ext cx="3138750" cy="1403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2"/>
              </a:solidFill>
            </a:rPr>
            <a:t>Create analytics reports and visual presentation that will provide information to highlight the risk factor to each driver.</a:t>
          </a:r>
          <a:endParaRPr lang="en-US" sz="1800" b="0" kern="1200" dirty="0">
            <a:solidFill>
              <a:schemeClr val="tx2"/>
            </a:solidFill>
          </a:endParaRPr>
        </a:p>
      </dsp:txBody>
      <dsp:txXfrm>
        <a:off x="7376456" y="2358660"/>
        <a:ext cx="3138750" cy="14032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4A94B-831B-477C-A6CD-BA217D3B099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6AC9C-1501-4BD4-AC72-B6790CC4C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87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76AC9C-1501-4BD4-AC72-B6790CC4CD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86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76AC9C-1501-4BD4-AC72-B6790CC4CD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97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7EE5A-22DB-4982-9BFA-386666169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86730-C43E-42D1-94FB-EC0166058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B8F74-138D-4834-A0BC-5C2CE367E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3E23-20AE-4E82-A4DB-D20EFC36712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7B9CE-2814-4B09-82A5-D1933462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CDA04-D350-4AEF-ACD6-7FA9C4A0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76E4-9B47-4CF5-B878-9C995A7CB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40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0682-6A75-4A3A-804D-9EB73DE5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080931-D184-4305-9D54-15F5929FE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9EB4C-F50B-402F-8D0A-EEF9523AA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3E23-20AE-4E82-A4DB-D20EFC36712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71694-C93A-49CA-9B33-16EFA508A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09DCE-0BC3-43AA-A855-3CC7FFEE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76E4-9B47-4CF5-B878-9C995A7CB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0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5933B8-439B-4DF3-A5D5-32DF6C338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329B90-4ECC-4A91-B3EF-3711CD085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03AB5-5FED-465B-9C1A-B3AAA8BD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3E23-20AE-4E82-A4DB-D20EFC36712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3881D-56B3-4F5A-AA63-EADE3A738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5CA7F-AEFD-41EA-AAD7-C46FDB35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76E4-9B47-4CF5-B878-9C995A7CB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0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02D5-257F-4C8F-B5F1-556180AC9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F5845-E7E4-45D9-A649-4B67D178D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D4F6D-7EA4-41FD-88F2-BA6C2BA8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3E23-20AE-4E82-A4DB-D20EFC36712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861F7-759F-43C9-983F-FABEF03DF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4445B-B2E4-4E2A-BED6-D8739662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76E4-9B47-4CF5-B878-9C995A7CB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B70CA-F362-463D-B975-BE735A297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A8BC4-6CD2-46F3-A20D-9FE651A21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4148A-A076-48E5-A680-BFEA32DF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3E23-20AE-4E82-A4DB-D20EFC36712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1C5D1-0DF1-4938-BBF4-637F732C9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94D94-8C9E-45D1-A0E7-C7373CF9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76E4-9B47-4CF5-B878-9C995A7CB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7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7F645-4C0C-4017-BAD7-501473787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6F047-225C-40E9-BE78-820F88F18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1207C-95F2-4296-BD75-A0A9C41B8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A5442-C93E-4E89-8C6D-CC3734F55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3E23-20AE-4E82-A4DB-D20EFC36712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D821A-5723-4CB0-A7C2-83BB99605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09CD3-B326-4CF8-B1F3-01EEA9083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76E4-9B47-4CF5-B878-9C995A7CB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0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DC4C6-B3D6-4EE1-9655-AB19F6E46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3FFE0-C30C-4811-9ACB-D68BD255B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E09830-84D6-45CA-A739-C98EFB29A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CCA684-A627-448D-B4A2-F1B5345FA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AFA75-742A-41AA-A92C-29DF39B64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9ED573-E7D5-45F4-BDF8-DBB94CD3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3E23-20AE-4E82-A4DB-D20EFC36712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375DC9-7BB3-4349-A621-267D02BA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23E4AB-4D43-4122-ABD2-46D194F85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76E4-9B47-4CF5-B878-9C995A7CB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6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09F5-D6FB-48AF-A84C-11DCA7E6C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D84BE1-8DDC-45E1-AFCE-0AEF3668F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3E23-20AE-4E82-A4DB-D20EFC36712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F3279-BE0F-4943-90DA-9A4257AF9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7DF4C-5D4C-469D-8567-C4B1EEAA5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76E4-9B47-4CF5-B878-9C995A7CB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FFC41B-D2EA-475E-A523-F3813039A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3E23-20AE-4E82-A4DB-D20EFC36712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AF886-BE8F-46DA-ACFF-8E9C04FCE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1E7DC-F7F4-464B-8951-D138738E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76E4-9B47-4CF5-B878-9C995A7CB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7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152F7-ACCB-4274-9BF7-CAEFBC98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81BED-CBB4-49D6-A6CD-BFA407B8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C3D69-5C9F-4A07-95F0-0D94FDD1F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BC100-CFCB-4654-9360-5865B1D87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3E23-20AE-4E82-A4DB-D20EFC36712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8C792-A5D7-4A83-98C3-98C1F6E4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1F38C-D615-4DDB-953A-A6CC0660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76E4-9B47-4CF5-B878-9C995A7CB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95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BFB6B-B8A0-46A6-9FCC-627AD26F2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F61345-49D9-4CA3-9F8F-79E557E50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0CB7-34BB-4D07-B9A8-6F3B07BC6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3D341-4D7D-4E04-99DF-EDCBCC99B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3E23-20AE-4E82-A4DB-D20EFC36712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D26B2-3882-4451-B31A-07EBC1228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0F00A-4F69-4908-8B2B-5B56E9207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76E4-9B47-4CF5-B878-9C995A7CB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98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015CA9-799E-40D2-BD22-D7742628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2EF6B-D595-49DB-A7A5-229F77D3D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87014-16BF-4693-BC28-98A649CD9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63E23-20AE-4E82-A4DB-D20EFC36712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C155E-2824-4BB2-A4D6-C2AAA20A4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C3117-4D7B-45FF-AC86-C248C35BB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376E4-9B47-4CF5-B878-9C995A7CB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9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10" Type="http://schemas.openxmlformats.org/officeDocument/2006/relationships/image" Target="../media/image15.jpg"/><Relationship Id="rId4" Type="http://schemas.openxmlformats.org/officeDocument/2006/relationships/image" Target="../media/image9.png"/><Relationship Id="rId9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">
            <a:extLst>
              <a:ext uri="{FF2B5EF4-FFF2-40B4-BE49-F238E27FC236}">
                <a16:creationId xmlns:a16="http://schemas.microsoft.com/office/drawing/2014/main" id="{EF5247CC-106B-42EE-9BAC-BB120B70AAE9}"/>
              </a:ext>
            </a:extLst>
          </p:cNvPr>
          <p:cNvSpPr/>
          <p:nvPr/>
        </p:nvSpPr>
        <p:spPr>
          <a:xfrm>
            <a:off x="0" y="2157823"/>
            <a:ext cx="12192001" cy="4709604"/>
          </a:xfrm>
          <a:prstGeom prst="rect">
            <a:avLst/>
          </a:prstGeom>
          <a:solidFill>
            <a:srgbClr val="FEFEFE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2">
                    <a:lumMod val="75000"/>
                  </a:schemeClr>
                </a:solidFill>
              </a:rPr>
              <a:t>BUAN 6346 Big Data</a:t>
            </a:r>
            <a:br>
              <a:rPr lang="en-US" sz="40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tx2">
                    <a:lumMod val="75000"/>
                  </a:schemeClr>
                </a:solidFill>
              </a:rPr>
              <a:t>The Truck Driver Risk Factor Project</a:t>
            </a:r>
            <a:endParaRPr lang="en-US" altLang="zh-CN" sz="2800" dirty="0">
              <a:solidFill>
                <a:schemeClr val="tx2">
                  <a:lumMod val="75000"/>
                </a:schemeClr>
              </a:solidFill>
            </a:endParaRPr>
          </a:p>
          <a:p>
            <a:pPr lvl="0" algn="just" eaLnBrk="0" hangingPunct="0"/>
            <a:r>
              <a:rPr lang="en-US" altLang="zh-CN" sz="2800" b="1" u="sng" dirty="0">
                <a:solidFill>
                  <a:srgbClr val="1B4367"/>
                </a:solidFill>
                <a:cs typeface="+mn-ea"/>
              </a:rPr>
              <a:t>Group5: </a:t>
            </a:r>
          </a:p>
          <a:p>
            <a:pPr marL="457200" lvl="0" indent="-457200" algn="just" eaLnBrk="0" hangingPunct="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1B4367"/>
                </a:solidFill>
                <a:cs typeface="+mn-ea"/>
                <a:sym typeface="+mn-lt"/>
              </a:rPr>
              <a:t>Aditya Bairagi</a:t>
            </a:r>
          </a:p>
          <a:p>
            <a:pPr marL="457200" lvl="0" indent="-457200" algn="just" eaLnBrk="0" hangingPunct="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1B4367"/>
                </a:solidFill>
                <a:cs typeface="+mn-ea"/>
                <a:sym typeface="+mn-lt"/>
              </a:rPr>
              <a:t>Rhea D’souza</a:t>
            </a:r>
          </a:p>
          <a:p>
            <a:pPr marL="457200" lvl="0" indent="-457200" algn="just" eaLnBrk="0" hangingPunct="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1B4367"/>
                </a:solidFill>
                <a:cs typeface="+mn-ea"/>
                <a:sym typeface="+mn-lt"/>
              </a:rPr>
              <a:t>Harshit Gupta</a:t>
            </a:r>
          </a:p>
          <a:p>
            <a:pPr marL="457200" lvl="0" indent="-457200" algn="just" eaLnBrk="0" hangingPunct="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1B4367"/>
                </a:solidFill>
                <a:cs typeface="+mn-ea"/>
                <a:sym typeface="+mn-lt"/>
              </a:rPr>
              <a:t>Anchal Jain</a:t>
            </a:r>
          </a:p>
          <a:p>
            <a:pPr marL="457200" lvl="0" indent="-457200" algn="just" eaLnBrk="0" hangingPunct="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1B4367"/>
                </a:solidFill>
                <a:cs typeface="+mn-ea"/>
                <a:sym typeface="+mn-lt"/>
              </a:rPr>
              <a:t>Palash Jain </a:t>
            </a:r>
          </a:p>
          <a:p>
            <a:pPr marL="457200" lvl="0" indent="-457200" algn="just" eaLnBrk="0" hangingPunct="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1B4367"/>
                </a:solidFill>
                <a:cs typeface="+mn-ea"/>
                <a:sym typeface="+mn-lt"/>
              </a:rPr>
              <a:t>Pei-Wen Liu</a:t>
            </a:r>
          </a:p>
          <a:p>
            <a:pPr marL="457200" lvl="0" indent="-457200" algn="just" eaLnBrk="0" hangingPunct="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1B4367"/>
                </a:solidFill>
                <a:cs typeface="+mn-ea"/>
                <a:sym typeface="+mn-lt"/>
              </a:rPr>
              <a:t>Rasika Pawar</a:t>
            </a:r>
            <a:endParaRPr lang="en-US" altLang="zh-CN" sz="28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1581F9-68B0-4DC3-9EE0-05F32DE380A4}"/>
              </a:ext>
            </a:extLst>
          </p:cNvPr>
          <p:cNvSpPr txBox="1"/>
          <p:nvPr/>
        </p:nvSpPr>
        <p:spPr>
          <a:xfrm>
            <a:off x="5323840" y="28244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6D5B6E49-D39B-44A2-9167-D9FF6556E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951" y="101337"/>
            <a:ext cx="3893271" cy="1975123"/>
          </a:xfrm>
          <a:prstGeom prst="rect">
            <a:avLst/>
          </a:prstGeom>
        </p:spPr>
      </p:pic>
      <p:pic>
        <p:nvPicPr>
          <p:cNvPr id="7" name="Picture 6" descr="A truck is parked on the side of a road&#10;&#10;Description automatically generated">
            <a:extLst>
              <a:ext uri="{FF2B5EF4-FFF2-40B4-BE49-F238E27FC236}">
                <a16:creationId xmlns:a16="http://schemas.microsoft.com/office/drawing/2014/main" id="{8F766A3F-EA82-4F08-8416-430ECB28A6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651" y="3556141"/>
            <a:ext cx="3996965" cy="265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96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1A7A530A-EE99-4117-B25E-FF8418057333}"/>
              </a:ext>
            </a:extLst>
          </p:cNvPr>
          <p:cNvSpPr/>
          <p:nvPr/>
        </p:nvSpPr>
        <p:spPr>
          <a:xfrm>
            <a:off x="-2" y="727886"/>
            <a:ext cx="12192001" cy="6177249"/>
          </a:xfrm>
          <a:prstGeom prst="rect">
            <a:avLst/>
          </a:prstGeom>
          <a:solidFill>
            <a:srgbClr val="FEFEFE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19">
            <a:extLst>
              <a:ext uri="{FF2B5EF4-FFF2-40B4-BE49-F238E27FC236}">
                <a16:creationId xmlns:a16="http://schemas.microsoft.com/office/drawing/2014/main" id="{35A826A1-6ACF-4A2A-98E1-59D129F9098E}"/>
              </a:ext>
            </a:extLst>
          </p:cNvPr>
          <p:cNvSpPr/>
          <p:nvPr/>
        </p:nvSpPr>
        <p:spPr>
          <a:xfrm>
            <a:off x="388651" y="235482"/>
            <a:ext cx="5455968" cy="646697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000" bIns="27000" rtlCol="0" anchor="ctr"/>
          <a:lstStyle/>
          <a:p>
            <a:pPr algn="ctr"/>
            <a:r>
              <a:rPr lang="en-US" altLang="zh-TW" sz="2400" b="1" dirty="0"/>
              <a:t>PROBLEM STATEMENS AND OBJECTIVES</a:t>
            </a:r>
            <a:endParaRPr lang="zh-CN" altLang="en-US" sz="2400" dirty="0">
              <a:latin typeface="AvantGarde Md BT" pitchFamily="34" charset="0"/>
              <a:cs typeface="UKIJ Qolyazma" pitchFamily="18" charset="0"/>
            </a:endParaRPr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33CA60C9-7B70-4860-8D07-0C7FE5B288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869659"/>
              </p:ext>
            </p:extLst>
          </p:nvPr>
        </p:nvGraphicFramePr>
        <p:xfrm>
          <a:off x="838198" y="169442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856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1A7A530A-EE99-4117-B25E-FF8418057333}"/>
              </a:ext>
            </a:extLst>
          </p:cNvPr>
          <p:cNvSpPr/>
          <p:nvPr/>
        </p:nvSpPr>
        <p:spPr>
          <a:xfrm>
            <a:off x="0" y="882179"/>
            <a:ext cx="12192001" cy="6177249"/>
          </a:xfrm>
          <a:prstGeom prst="rect">
            <a:avLst/>
          </a:prstGeom>
          <a:solidFill>
            <a:srgbClr val="FEFEFE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19">
            <a:extLst>
              <a:ext uri="{FF2B5EF4-FFF2-40B4-BE49-F238E27FC236}">
                <a16:creationId xmlns:a16="http://schemas.microsoft.com/office/drawing/2014/main" id="{35A826A1-6ACF-4A2A-98E1-59D129F9098E}"/>
              </a:ext>
            </a:extLst>
          </p:cNvPr>
          <p:cNvSpPr/>
          <p:nvPr/>
        </p:nvSpPr>
        <p:spPr>
          <a:xfrm>
            <a:off x="388652" y="235482"/>
            <a:ext cx="3523472" cy="646697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000" bIns="27000" rtlCol="0" anchor="ctr"/>
          <a:lstStyle/>
          <a:p>
            <a:pPr algn="ctr"/>
            <a:r>
              <a:rPr lang="en-US" sz="2400" b="1" dirty="0"/>
              <a:t>WORKFLOW DIAGRAM</a:t>
            </a:r>
            <a:endParaRPr lang="zh-CN" altLang="en-US" sz="2400" dirty="0">
              <a:latin typeface="AvantGarde Md BT" pitchFamily="34" charset="0"/>
              <a:cs typeface="UKIJ Qolyazma" pitchFamily="18" charset="0"/>
            </a:endParaRP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FBE489FF-DC53-400A-B405-01649BCF8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45" y="5646930"/>
            <a:ext cx="2527074" cy="1098728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F2A42C-5FFC-41B6-ACCA-7EC190A207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157" y="3276456"/>
            <a:ext cx="979822" cy="1001506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E863A479-F504-4A31-9BE7-C026DB47BD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419" y="3155512"/>
            <a:ext cx="1186527" cy="1186527"/>
          </a:xfrm>
          <a:prstGeom prst="rect">
            <a:avLst/>
          </a:prstGeom>
        </p:spPr>
      </p:pic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BE4541E6-193F-440D-9EC2-B724CDC8C6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991" y="4910718"/>
            <a:ext cx="1641594" cy="714576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2A4F764E-34E9-415F-A16F-FE26E5413B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413" y="3774266"/>
            <a:ext cx="2118931" cy="119057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039B91D-AF83-4261-A04A-44E7758A8823}"/>
              </a:ext>
            </a:extLst>
          </p:cNvPr>
          <p:cNvSpPr/>
          <p:nvPr/>
        </p:nvSpPr>
        <p:spPr>
          <a:xfrm>
            <a:off x="4555743" y="3062723"/>
            <a:ext cx="3783934" cy="1364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F1E7C14-E576-408B-BF74-9B4BAAA87618}"/>
              </a:ext>
            </a:extLst>
          </p:cNvPr>
          <p:cNvSpPr/>
          <p:nvPr/>
        </p:nvSpPr>
        <p:spPr>
          <a:xfrm>
            <a:off x="4571350" y="4694435"/>
            <a:ext cx="3772550" cy="1364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AE3BB7-4AB6-436F-9553-9F645D792123}"/>
              </a:ext>
            </a:extLst>
          </p:cNvPr>
          <p:cNvSpPr/>
          <p:nvPr/>
        </p:nvSpPr>
        <p:spPr>
          <a:xfrm>
            <a:off x="4469890" y="2859982"/>
            <a:ext cx="4135582" cy="343875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ACC655-2BC5-49D8-8E6A-D054C836B9E9}"/>
              </a:ext>
            </a:extLst>
          </p:cNvPr>
          <p:cNvSpPr/>
          <p:nvPr/>
        </p:nvSpPr>
        <p:spPr>
          <a:xfrm>
            <a:off x="9672725" y="3748775"/>
            <a:ext cx="2118931" cy="1186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FA74E1-471F-4B80-A599-833BD1D43691}"/>
              </a:ext>
            </a:extLst>
          </p:cNvPr>
          <p:cNvSpPr/>
          <p:nvPr/>
        </p:nvSpPr>
        <p:spPr>
          <a:xfrm>
            <a:off x="9909113" y="1488962"/>
            <a:ext cx="1423906" cy="885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Logo, icon&#10;&#10;Description automatically generated">
            <a:extLst>
              <a:ext uri="{FF2B5EF4-FFF2-40B4-BE49-F238E27FC236}">
                <a16:creationId xmlns:a16="http://schemas.microsoft.com/office/drawing/2014/main" id="{1D12CEEF-6117-4AA8-8941-C306319EFB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759" y="1493005"/>
            <a:ext cx="1181834" cy="88137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9568C542-4C86-494F-B221-1F3DB0E1163A}"/>
              </a:ext>
            </a:extLst>
          </p:cNvPr>
          <p:cNvSpPr/>
          <p:nvPr/>
        </p:nvSpPr>
        <p:spPr>
          <a:xfrm>
            <a:off x="544184" y="5719205"/>
            <a:ext cx="2646935" cy="1001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7C90CBC6-0BFD-4055-B035-D92C7D23CE3E}"/>
              </a:ext>
            </a:extLst>
          </p:cNvPr>
          <p:cNvSpPr/>
          <p:nvPr/>
        </p:nvSpPr>
        <p:spPr>
          <a:xfrm>
            <a:off x="1459809" y="4738659"/>
            <a:ext cx="407843" cy="528805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3971D446-3EB7-4678-86B9-2356E32CB1DB}"/>
              </a:ext>
            </a:extLst>
          </p:cNvPr>
          <p:cNvSpPr/>
          <p:nvPr/>
        </p:nvSpPr>
        <p:spPr>
          <a:xfrm>
            <a:off x="3482500" y="4188530"/>
            <a:ext cx="822422" cy="352611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F86C9846-F844-4E2B-9606-24835B5DC4F1}"/>
              </a:ext>
            </a:extLst>
          </p:cNvPr>
          <p:cNvSpPr/>
          <p:nvPr/>
        </p:nvSpPr>
        <p:spPr>
          <a:xfrm>
            <a:off x="8760289" y="4250883"/>
            <a:ext cx="757618" cy="352611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E523E9-2654-4DBE-A505-B6AFD8BC005E}"/>
              </a:ext>
            </a:extLst>
          </p:cNvPr>
          <p:cNvSpPr txBox="1"/>
          <p:nvPr/>
        </p:nvSpPr>
        <p:spPr>
          <a:xfrm flipH="1">
            <a:off x="155350" y="2764433"/>
            <a:ext cx="3851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Truck.csv and geolocation.csv are loaded to VM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7714BD-EFF7-4AD4-8D03-DBC4628055AF}"/>
              </a:ext>
            </a:extLst>
          </p:cNvPr>
          <p:cNvSpPr txBox="1"/>
          <p:nvPr/>
        </p:nvSpPr>
        <p:spPr>
          <a:xfrm>
            <a:off x="436931" y="5366555"/>
            <a:ext cx="348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local files into HDFC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E71F2CF-233A-4BD2-BB76-51142A5C6CE3}"/>
              </a:ext>
            </a:extLst>
          </p:cNvPr>
          <p:cNvSpPr txBox="1"/>
          <p:nvPr/>
        </p:nvSpPr>
        <p:spPr>
          <a:xfrm>
            <a:off x="6574931" y="3115694"/>
            <a:ext cx="1746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Processing:</a:t>
            </a:r>
          </a:p>
          <a:p>
            <a:r>
              <a:rPr lang="en-US" dirty="0"/>
              <a:t>Create tables in Hive/Impala using DDL</a:t>
            </a:r>
          </a:p>
          <a:p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606FC6-A6FF-4685-99C1-829546362BA7}"/>
              </a:ext>
            </a:extLst>
          </p:cNvPr>
          <p:cNvSpPr txBox="1"/>
          <p:nvPr/>
        </p:nvSpPr>
        <p:spPr>
          <a:xfrm>
            <a:off x="6479280" y="4803905"/>
            <a:ext cx="1814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pig script to generate risk factor table</a:t>
            </a:r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1C80862C-B2DB-425B-9602-B4E6EC76473B}"/>
              </a:ext>
            </a:extLst>
          </p:cNvPr>
          <p:cNvSpPr/>
          <p:nvPr/>
        </p:nvSpPr>
        <p:spPr>
          <a:xfrm>
            <a:off x="10445419" y="3080118"/>
            <a:ext cx="284719" cy="569017"/>
          </a:xfrm>
          <a:prstGeom prst="downArrow">
            <a:avLst/>
          </a:prstGeom>
          <a:solidFill>
            <a:srgbClr val="1B43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93C539-A28B-4BA8-AC3E-926AC1452228}"/>
              </a:ext>
            </a:extLst>
          </p:cNvPr>
          <p:cNvSpPr txBox="1"/>
          <p:nvPr/>
        </p:nvSpPr>
        <p:spPr>
          <a:xfrm>
            <a:off x="9618058" y="5164116"/>
            <a:ext cx="2347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analysis and exploration:</a:t>
            </a:r>
          </a:p>
          <a:p>
            <a:r>
              <a:rPr lang="en-US" dirty="0"/>
              <a:t>Generate visualizations in tableau </a:t>
            </a:r>
          </a:p>
        </p:txBody>
      </p:sp>
      <p:pic>
        <p:nvPicPr>
          <p:cNvPr id="6" name="Picture 5" descr="A picture containing small, sitting, table, blue&#10;&#10;Description automatically generated">
            <a:extLst>
              <a:ext uri="{FF2B5EF4-FFF2-40B4-BE49-F238E27FC236}">
                <a16:creationId xmlns:a16="http://schemas.microsoft.com/office/drawing/2014/main" id="{0E9579A1-31DC-40C0-866B-1EABEB9D11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41" y="1488962"/>
            <a:ext cx="1699082" cy="1274312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202DE39-511D-4FA3-96F4-080339DCC0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499" y="3734836"/>
            <a:ext cx="1229557" cy="907389"/>
          </a:xfrm>
          <a:prstGeom prst="rect">
            <a:avLst/>
          </a:prstGeom>
        </p:spPr>
      </p:pic>
      <p:sp>
        <p:nvSpPr>
          <p:cNvPr id="34" name="Arrow: Down 33">
            <a:extLst>
              <a:ext uri="{FF2B5EF4-FFF2-40B4-BE49-F238E27FC236}">
                <a16:creationId xmlns:a16="http://schemas.microsoft.com/office/drawing/2014/main" id="{A4218BF6-7BF6-4EF3-924E-D144949741A9}"/>
              </a:ext>
            </a:extLst>
          </p:cNvPr>
          <p:cNvSpPr/>
          <p:nvPr/>
        </p:nvSpPr>
        <p:spPr>
          <a:xfrm>
            <a:off x="1461619" y="3217545"/>
            <a:ext cx="407843" cy="528805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12352A-A554-420F-9632-EB2930A544EC}"/>
              </a:ext>
            </a:extLst>
          </p:cNvPr>
          <p:cNvSpPr txBox="1"/>
          <p:nvPr/>
        </p:nvSpPr>
        <p:spPr>
          <a:xfrm>
            <a:off x="9610413" y="2573661"/>
            <a:ext cx="2118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Predictive analytics using R</a:t>
            </a:r>
            <a:endParaRPr lang="en-IN" dirty="0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867CD9CB-9501-489B-B1B4-CA832FC2B9D2}"/>
              </a:ext>
            </a:extLst>
          </p:cNvPr>
          <p:cNvSpPr/>
          <p:nvPr/>
        </p:nvSpPr>
        <p:spPr>
          <a:xfrm rot="10800000">
            <a:off x="5542690" y="2248597"/>
            <a:ext cx="407843" cy="528805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5786D06-82A6-4347-9B5F-101E9B7D37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919" y="1036783"/>
            <a:ext cx="2697408" cy="11598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F0C0C2-21F8-4EEE-9A86-15C44ED0FEB5}"/>
              </a:ext>
            </a:extLst>
          </p:cNvPr>
          <p:cNvSpPr txBox="1"/>
          <p:nvPr/>
        </p:nvSpPr>
        <p:spPr>
          <a:xfrm>
            <a:off x="6132127" y="2344898"/>
            <a:ext cx="269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Visualization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AAAB30-5971-4F1B-A784-DC92A817EE56}"/>
              </a:ext>
            </a:extLst>
          </p:cNvPr>
          <p:cNvSpPr txBox="1"/>
          <p:nvPr/>
        </p:nvSpPr>
        <p:spPr>
          <a:xfrm>
            <a:off x="193888" y="963215"/>
            <a:ext cx="4256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Files Downloaded from </a:t>
            </a:r>
            <a:r>
              <a:rPr lang="en-US" dirty="0" err="1"/>
              <a:t>elearning</a:t>
            </a:r>
            <a:r>
              <a:rPr lang="en-US" dirty="0"/>
              <a:t> to Local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553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1A7A530A-EE99-4117-B25E-FF8418057333}"/>
              </a:ext>
            </a:extLst>
          </p:cNvPr>
          <p:cNvSpPr/>
          <p:nvPr/>
        </p:nvSpPr>
        <p:spPr>
          <a:xfrm>
            <a:off x="-2" y="680751"/>
            <a:ext cx="12192001" cy="6177249"/>
          </a:xfrm>
          <a:prstGeom prst="rect">
            <a:avLst/>
          </a:prstGeom>
          <a:solidFill>
            <a:srgbClr val="FEFEFE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zh-CN"/>
              <a:t>https://cometmail-my.sharepoint.com/:p:/g/personal/hxg190019_utdallas_edu/Ea3-NxkCRU1IseMDOK62gLgBagP_5z37n870cTDfkWe9cg</a:t>
            </a:r>
            <a:endParaRPr lang="zh-CN" altLang="en-US" dirty="0"/>
          </a:p>
        </p:txBody>
      </p:sp>
      <p:sp>
        <p:nvSpPr>
          <p:cNvPr id="8" name="矩形 19">
            <a:extLst>
              <a:ext uri="{FF2B5EF4-FFF2-40B4-BE49-F238E27FC236}">
                <a16:creationId xmlns:a16="http://schemas.microsoft.com/office/drawing/2014/main" id="{C2D83370-830E-45AE-AB2E-D898A16C16EC}"/>
              </a:ext>
            </a:extLst>
          </p:cNvPr>
          <p:cNvSpPr/>
          <p:nvPr/>
        </p:nvSpPr>
        <p:spPr>
          <a:xfrm>
            <a:off x="360371" y="177767"/>
            <a:ext cx="3363216" cy="646697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000" bIns="27000" rtlCol="0" anchor="ctr"/>
          <a:lstStyle/>
          <a:p>
            <a:pPr algn="ctr"/>
            <a:r>
              <a:rPr lang="en-US" sz="2400" b="1" dirty="0"/>
              <a:t>Events by Trucks Model and Location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BF1ACB54-2F22-4BFA-BBED-DB79DB339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8" y="849300"/>
            <a:ext cx="11258851" cy="50853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AF9E77-1122-43E9-95AF-1556FFCECF2B}"/>
              </a:ext>
            </a:extLst>
          </p:cNvPr>
          <p:cNvSpPr txBox="1"/>
          <p:nvPr/>
        </p:nvSpPr>
        <p:spPr>
          <a:xfrm>
            <a:off x="629338" y="6073169"/>
            <a:ext cx="10537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Ford model has most no of events in every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Santa Rosa has the highest events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648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1A7A530A-EE99-4117-B25E-FF8418057333}"/>
              </a:ext>
            </a:extLst>
          </p:cNvPr>
          <p:cNvSpPr/>
          <p:nvPr/>
        </p:nvSpPr>
        <p:spPr>
          <a:xfrm>
            <a:off x="-2" y="709031"/>
            <a:ext cx="12192001" cy="6177249"/>
          </a:xfrm>
          <a:prstGeom prst="rect">
            <a:avLst/>
          </a:prstGeom>
          <a:solidFill>
            <a:srgbClr val="FEFEFE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9">
            <a:extLst>
              <a:ext uri="{FF2B5EF4-FFF2-40B4-BE49-F238E27FC236}">
                <a16:creationId xmlns:a16="http://schemas.microsoft.com/office/drawing/2014/main" id="{922337F2-29B0-4ED3-BD6C-EB2F919FE624}"/>
              </a:ext>
            </a:extLst>
          </p:cNvPr>
          <p:cNvSpPr/>
          <p:nvPr/>
        </p:nvSpPr>
        <p:spPr>
          <a:xfrm>
            <a:off x="378641" y="62334"/>
            <a:ext cx="3363216" cy="646697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000" bIns="27000" rtlCol="0" anchor="ctr"/>
          <a:lstStyle/>
          <a:p>
            <a:pPr algn="ctr"/>
            <a:r>
              <a:rPr lang="en-US" sz="2400" b="1" dirty="0"/>
              <a:t>DRIVER ANALYSIS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A567B1ED-0679-4447-9480-227FAC1FA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41" y="709031"/>
            <a:ext cx="11244023" cy="51579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DC6FE1-2AA4-4EE8-B983-117ADB7FCD55}"/>
              </a:ext>
            </a:extLst>
          </p:cNvPr>
          <p:cNvSpPr txBox="1"/>
          <p:nvPr/>
        </p:nvSpPr>
        <p:spPr>
          <a:xfrm>
            <a:off x="378641" y="5916794"/>
            <a:ext cx="11434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Santa Rosa has the highest no of risky drivers.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53.54% of drivers comes under high </a:t>
            </a:r>
            <a:r>
              <a:rPr lang="en-US" dirty="0" err="1"/>
              <a:t>riskfactor</a:t>
            </a:r>
            <a:r>
              <a:rPr lang="en-US" dirty="0"/>
              <a:t> in California.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A97 has maximum no of events in comparison with other drivers </a:t>
            </a:r>
            <a:r>
              <a:rPr lang="en-US" dirty="0" err="1"/>
              <a:t>i.e</a:t>
            </a:r>
            <a:r>
              <a:rPr lang="en-US" dirty="0"/>
              <a:t> 11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09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1A7A530A-EE99-4117-B25E-FF8418057333}"/>
              </a:ext>
            </a:extLst>
          </p:cNvPr>
          <p:cNvSpPr/>
          <p:nvPr/>
        </p:nvSpPr>
        <p:spPr>
          <a:xfrm>
            <a:off x="-2" y="737312"/>
            <a:ext cx="12192001" cy="6177249"/>
          </a:xfrm>
          <a:prstGeom prst="rect">
            <a:avLst/>
          </a:prstGeom>
          <a:solidFill>
            <a:srgbClr val="FEFEFE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19">
            <a:extLst>
              <a:ext uri="{FF2B5EF4-FFF2-40B4-BE49-F238E27FC236}">
                <a16:creationId xmlns:a16="http://schemas.microsoft.com/office/drawing/2014/main" id="{2DED57B5-8A81-40B4-ACD4-967C1C99F32D}"/>
              </a:ext>
            </a:extLst>
          </p:cNvPr>
          <p:cNvSpPr/>
          <p:nvPr/>
        </p:nvSpPr>
        <p:spPr>
          <a:xfrm>
            <a:off x="388652" y="235482"/>
            <a:ext cx="4616981" cy="646697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000" bIns="27000" rtlCol="0" anchor="ctr"/>
          <a:lstStyle/>
          <a:p>
            <a:pPr algn="ctr"/>
            <a:r>
              <a:rPr lang="en-US" altLang="zh-TW" sz="2400" b="1" dirty="0"/>
              <a:t>LINEAR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REGRESSION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PREDICTION</a:t>
            </a:r>
            <a:endParaRPr lang="en-US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98C4D4-2AB9-47BA-9B93-EE23D4CFD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269" y="943074"/>
            <a:ext cx="9680713" cy="49718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30DE96-D483-49B2-A538-3BE1A2F34982}"/>
              </a:ext>
            </a:extLst>
          </p:cNvPr>
          <p:cNvSpPr txBox="1"/>
          <p:nvPr/>
        </p:nvSpPr>
        <p:spPr>
          <a:xfrm>
            <a:off x="948418" y="5975821"/>
            <a:ext cx="9992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ran linear regression to predict the </a:t>
            </a:r>
            <a:r>
              <a:rPr lang="en-IN" dirty="0" err="1"/>
              <a:t>riskfactor</a:t>
            </a:r>
            <a:r>
              <a:rPr lang="en-IN" dirty="0"/>
              <a:t> of drivers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actual </a:t>
            </a:r>
            <a:r>
              <a:rPr lang="en-IN" dirty="0" err="1"/>
              <a:t>riskfactor</a:t>
            </a:r>
            <a:r>
              <a:rPr lang="en-IN" dirty="0"/>
              <a:t> and predicted </a:t>
            </a:r>
            <a:r>
              <a:rPr lang="en-IN" dirty="0" err="1"/>
              <a:t>riskfactor</a:t>
            </a:r>
            <a:r>
              <a:rPr lang="en-IN" dirty="0"/>
              <a:t> are very close that implies our model has high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Driver A97 has the highest </a:t>
            </a:r>
            <a:r>
              <a:rPr lang="en-IN" dirty="0" err="1"/>
              <a:t>riskfactor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677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1A7A530A-EE99-4117-B25E-FF8418057333}"/>
              </a:ext>
            </a:extLst>
          </p:cNvPr>
          <p:cNvSpPr/>
          <p:nvPr/>
        </p:nvSpPr>
        <p:spPr>
          <a:xfrm>
            <a:off x="-2" y="868189"/>
            <a:ext cx="12192001" cy="6177249"/>
          </a:xfrm>
          <a:prstGeom prst="rect">
            <a:avLst/>
          </a:prstGeom>
          <a:solidFill>
            <a:srgbClr val="FEFEFE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19">
            <a:extLst>
              <a:ext uri="{FF2B5EF4-FFF2-40B4-BE49-F238E27FC236}">
                <a16:creationId xmlns:a16="http://schemas.microsoft.com/office/drawing/2014/main" id="{C2D83370-830E-45AE-AB2E-D898A16C16EC}"/>
              </a:ext>
            </a:extLst>
          </p:cNvPr>
          <p:cNvSpPr/>
          <p:nvPr/>
        </p:nvSpPr>
        <p:spPr>
          <a:xfrm>
            <a:off x="388652" y="131788"/>
            <a:ext cx="3118119" cy="646697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000" bIns="27000" rtlCol="0" anchor="ctr"/>
          <a:lstStyle/>
          <a:p>
            <a:pPr algn="ctr"/>
            <a:r>
              <a:rPr lang="en-US" sz="2400" b="1" dirty="0"/>
              <a:t>Key Insights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28A424-F722-4F86-B8D6-7F036B77F374}"/>
              </a:ext>
            </a:extLst>
          </p:cNvPr>
          <p:cNvSpPr txBox="1"/>
          <p:nvPr/>
        </p:nvSpPr>
        <p:spPr>
          <a:xfrm flipH="1">
            <a:off x="8772420" y="2110153"/>
            <a:ext cx="35135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 analysing the data we found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Driver Id A97 had the Average risk factor of 31.69 and according to our model the average </a:t>
            </a:r>
            <a:r>
              <a:rPr lang="en-IN" dirty="0" err="1"/>
              <a:t>riskfactor</a:t>
            </a:r>
            <a:r>
              <a:rPr lang="en-IN" dirty="0"/>
              <a:t> is 31.29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 has travelled on an average 631.2 miles in California majorly in Santa Rosa City.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A97 Driver is using Caterpillar model</a:t>
            </a:r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B78C2F9D-C415-4E4D-9E45-01C269508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6" y="1746704"/>
            <a:ext cx="8554644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4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6C13-1FA3-4341-B867-A8433861A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should always check the </a:t>
            </a:r>
            <a:r>
              <a:rPr lang="en-IN" dirty="0" err="1"/>
              <a:t>riskfactor</a:t>
            </a:r>
            <a:r>
              <a:rPr lang="en-IN" dirty="0"/>
              <a:t> of driver and if driver comes under High category then system will give a warning.</a:t>
            </a:r>
          </a:p>
          <a:p>
            <a:endParaRPr lang="en-IN" dirty="0"/>
          </a:p>
          <a:p>
            <a:r>
              <a:rPr lang="en-IN" dirty="0"/>
              <a:t>There should be a general warning in all cities especially in Santa Rosa about the driver 97, that has the highest average </a:t>
            </a:r>
            <a:r>
              <a:rPr lang="en-IN" dirty="0" err="1"/>
              <a:t>riskfactor</a:t>
            </a:r>
            <a:r>
              <a:rPr lang="en-IN" dirty="0"/>
              <a:t>.</a:t>
            </a:r>
          </a:p>
        </p:txBody>
      </p:sp>
      <p:sp>
        <p:nvSpPr>
          <p:cNvPr id="4" name="矩形 19">
            <a:extLst>
              <a:ext uri="{FF2B5EF4-FFF2-40B4-BE49-F238E27FC236}">
                <a16:creationId xmlns:a16="http://schemas.microsoft.com/office/drawing/2014/main" id="{C47EA8B5-A44E-43BC-96E4-24D838BA1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000" bIns="27000" rtlCol="0" anchor="ctr"/>
          <a:lstStyle/>
          <a:p>
            <a:pPr algn="ctr"/>
            <a:r>
              <a:rPr lang="en-US" sz="2400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7080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Content Placeholder 4" descr="A close up of a toy truck&#10;&#10;Description automatically generated">
            <a:extLst>
              <a:ext uri="{FF2B5EF4-FFF2-40B4-BE49-F238E27FC236}">
                <a16:creationId xmlns:a16="http://schemas.microsoft.com/office/drawing/2014/main" id="{2FB93C8B-7DD4-47E9-B40C-E84C5FBE8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6" r="6032" b="-4"/>
          <a:stretch/>
        </p:blipFill>
        <p:spPr>
          <a:xfrm>
            <a:off x="-22096" y="340423"/>
            <a:ext cx="4630139" cy="5265795"/>
          </a:xfrm>
          <a:prstGeom prst="rect">
            <a:avLst/>
          </a:prstGeom>
        </p:spPr>
      </p:pic>
      <p:pic>
        <p:nvPicPr>
          <p:cNvPr id="9" name="Picture 8" descr="A picture containing calendar&#10;&#10;Description automatically generated">
            <a:extLst>
              <a:ext uri="{FF2B5EF4-FFF2-40B4-BE49-F238E27FC236}">
                <a16:creationId xmlns:a16="http://schemas.microsoft.com/office/drawing/2014/main" id="{8F13D228-E631-4FAC-BB4F-A82B34FA3C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3" r="2" b="1611"/>
          <a:stretch/>
        </p:blipFill>
        <p:spPr>
          <a:xfrm>
            <a:off x="4901780" y="1071563"/>
            <a:ext cx="7290218" cy="524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40940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385</Words>
  <Application>Microsoft Office PowerPoint</Application>
  <PresentationFormat>Widescreen</PresentationFormat>
  <Paragraphs>50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AvantGarde Md BT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Gupta, Harshit</dc:creator>
  <cp:lastModifiedBy>Gupta, Harshit</cp:lastModifiedBy>
  <cp:revision>39</cp:revision>
  <dcterms:created xsi:type="dcterms:W3CDTF">2020-11-25T10:03:52Z</dcterms:created>
  <dcterms:modified xsi:type="dcterms:W3CDTF">2020-11-25T23:14:35Z</dcterms:modified>
</cp:coreProperties>
</file>