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66" r:id="rId6"/>
    <p:sldId id="259" r:id="rId7"/>
    <p:sldId id="273" r:id="rId8"/>
    <p:sldId id="260" r:id="rId9"/>
    <p:sldId id="267" r:id="rId10"/>
    <p:sldId id="268" r:id="rId11"/>
    <p:sldId id="264" r:id="rId12"/>
    <p:sldId id="261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56FF-011F-451D-9942-FBACCA36696C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C908F-4DFC-43DA-84A7-32A8C2975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C908F-4DFC-43DA-84A7-32A8C2975A4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4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C908F-4DFC-43DA-84A7-32A8C2975A4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799" y="328706"/>
            <a:ext cx="9615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Sacred Heart Degree College </a:t>
            </a:r>
            <a:r>
              <a:rPr lang="en-US" sz="44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Naipalapur</a:t>
            </a:r>
            <a:r>
              <a:rPr lang="en-US" sz="4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Sitapur</a:t>
            </a:r>
            <a:endParaRPr lang="en-US" sz="4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0108" y="1859377"/>
            <a:ext cx="4405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BCA Department 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8218" y="2834872"/>
            <a:ext cx="6609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Major Project Presentation </a:t>
            </a:r>
          </a:p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On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“</a:t>
            </a: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Online Mobile Shopping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”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339" y="4733698"/>
            <a:ext cx="4364182" cy="193899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Group Name:-  A10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Presented By:- Hamza Khan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                       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Harshit</a:t>
            </a:r>
            <a:r>
              <a:rPr lang="en-US" sz="2400" dirty="0" smtClean="0">
                <a:latin typeface="Baskerville Old Face" panose="02020602080505020303" pitchFamily="18" charset="0"/>
              </a:rPr>
              <a:t> Gupta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smtClean="0">
                <a:latin typeface="Baskerville Old Face" panose="02020602080505020303" pitchFamily="18" charset="0"/>
              </a:rPr>
              <a:t>                       Mohd. Faiz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BCA 3</a:t>
            </a:r>
            <a:r>
              <a:rPr lang="en-US" sz="2400" baseline="30000" dirty="0" smtClean="0">
                <a:latin typeface="Baskerville Old Face" panose="02020602080505020303" pitchFamily="18" charset="0"/>
              </a:rPr>
              <a:t>rd</a:t>
            </a:r>
            <a:r>
              <a:rPr lang="en-US" sz="2400" dirty="0" smtClean="0">
                <a:latin typeface="Baskerville Old Face" panose="02020602080505020303" pitchFamily="18" charset="0"/>
              </a:rPr>
              <a:t> Year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909" y="5287696"/>
            <a:ext cx="4325086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askerville Old Face" panose="02020602080505020303" pitchFamily="18" charset="0"/>
              </a:rPr>
              <a:t>Supervised By :-  Mr. Ali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Niazi</a:t>
            </a:r>
            <a:r>
              <a:rPr lang="en-US" sz="2400" dirty="0" smtClean="0">
                <a:latin typeface="Baskerville Old Face" panose="02020602080505020303" pitchFamily="18" charset="0"/>
              </a:rPr>
              <a:t> Sir</a:t>
            </a:r>
          </a:p>
          <a:p>
            <a:pPr algn="just"/>
            <a:endParaRPr lang="en-US" sz="24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380060"/>
            <a:ext cx="1898374" cy="54759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LEVEL 1</a:t>
            </a:r>
            <a:endParaRPr lang="en-IN" sz="28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505" y="194530"/>
            <a:ext cx="7248939" cy="64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4712" y="159151"/>
            <a:ext cx="4883727" cy="68624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>
                <a:latin typeface="Arial Rounded MT Bold" panose="020F0704030504030204" pitchFamily="34" charset="0"/>
              </a:rPr>
              <a:t>ER Diagram</a:t>
            </a:r>
            <a:endParaRPr lang="en-US" cap="none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10" y="1053365"/>
            <a:ext cx="6589930" cy="57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66654" y="157941"/>
            <a:ext cx="4724400" cy="96744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cap="none" dirty="0" smtClean="0">
                <a:latin typeface="Arial Rounded MT Bold" panose="020F0704030504030204" pitchFamily="34" charset="0"/>
              </a:rPr>
              <a:t>Conclusion</a:t>
            </a:r>
            <a:endParaRPr lang="en-US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147" y="1924398"/>
            <a:ext cx="761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Simple or Easy Understandable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Secure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Robust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User-friendly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Form Validation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Time Saving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2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66654" y="157941"/>
            <a:ext cx="4724400" cy="96744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cap="none" dirty="0" smtClean="0">
                <a:latin typeface="Arial Rounded MT Bold" panose="020F0704030504030204" pitchFamily="34" charset="0"/>
              </a:rPr>
              <a:t>Bibliography</a:t>
            </a:r>
            <a:endParaRPr lang="en-US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147" y="1844886"/>
            <a:ext cx="7612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www.google.com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www.w3school.com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www.tutorialspoint.com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www.bootstrap.com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www.youtube.com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6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373"/>
            <a:ext cx="12192000" cy="53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528" y="362590"/>
            <a:ext cx="3858489" cy="967446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en-US" sz="5400" cap="none" dirty="0" smtClean="0">
                <a:latin typeface="Arial Rounded MT Bold" panose="020F0704030504030204" pitchFamily="34" charset="0"/>
              </a:rPr>
              <a:t>Contents</a:t>
            </a:r>
            <a:endParaRPr lang="en-US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72" y="1524000"/>
            <a:ext cx="10820400" cy="50225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Requirements &amp; Specification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Frontend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Backend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Data Flow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ER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Bibliography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16036" y="254924"/>
            <a:ext cx="4724400" cy="96744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cap="none" dirty="0" smtClean="0">
                <a:latin typeface="Arial Rounded MT Bold" panose="020F0704030504030204" pitchFamily="34" charset="0"/>
              </a:rPr>
              <a:t>Introduction</a:t>
            </a:r>
            <a:endParaRPr lang="en-US" sz="4400" cap="none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454" y="1667365"/>
            <a:ext cx="107095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en-US" sz="32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Online </a:t>
            </a:r>
            <a:r>
              <a:rPr lang="en-US" sz="3200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MoBILE</a:t>
            </a:r>
            <a:r>
              <a:rPr lang="en-US" sz="32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3200" b="1" smtClean="0">
                <a:solidFill>
                  <a:srgbClr val="FF0000"/>
                </a:solidFill>
                <a:latin typeface="Algerian" panose="04020705040A02060702" pitchFamily="82" charset="0"/>
              </a:rPr>
              <a:t>SHOPping</a:t>
            </a:r>
            <a:r>
              <a:rPr lang="en-US" sz="3200" smtClean="0">
                <a:solidFill>
                  <a:schemeClr val="accent3">
                    <a:lumMod val="75000"/>
                  </a:schemeClr>
                </a:solidFill>
              </a:rPr>
              <a:t>”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project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is aimed at developing a Web application that depicts online Shopping of mobiles and purchasing using Payment Gateway.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lang="en-IN" sz="3200" dirty="0">
                <a:solidFill>
                  <a:schemeClr val="accent3">
                    <a:lumMod val="75000"/>
                  </a:schemeClr>
                </a:solidFill>
              </a:rPr>
              <a:t>Using this software, companies can improve the efficiency of their services. Online Shopping is one of the applications to improve the marketing of the company’s products. This</a:t>
            </a: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3200" dirty="0">
                <a:solidFill>
                  <a:schemeClr val="accent3">
                    <a:lumMod val="75000"/>
                  </a:schemeClr>
                </a:solidFill>
              </a:rPr>
              <a:t>web application involves all the features of the online shopping.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3123"/>
            <a:ext cx="10820400" cy="52609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This web based software helps customer to find different mobiles, their features, and new updates easily.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Designed in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such a way that one can view all the updates of the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mobiles.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asy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maintaining and updating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products.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uick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and easy comparison of different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products.</a:t>
            </a:r>
            <a:endParaRPr lang="en-I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b="1" dirty="0" smtClean="0">
                <a:solidFill>
                  <a:schemeClr val="accent4">
                    <a:lumMod val="75000"/>
                  </a:schemeClr>
                </a:solidFill>
              </a:rPr>
              <a:t>This 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system will reduce the manual </a:t>
            </a:r>
            <a:r>
              <a:rPr lang="en-IN" sz="2800" b="1" dirty="0" smtClean="0">
                <a:solidFill>
                  <a:schemeClr val="accent4">
                    <a:lumMod val="75000"/>
                  </a:schemeClr>
                </a:solidFill>
              </a:rPr>
              <a:t>operation. </a:t>
            </a:r>
          </a:p>
          <a:p>
            <a:r>
              <a:rPr lang="en-IN" sz="2800" b="1" dirty="0" smtClean="0">
                <a:solidFill>
                  <a:srgbClr val="002060"/>
                </a:solidFill>
              </a:rPr>
              <a:t>Main </a:t>
            </a:r>
            <a:r>
              <a:rPr lang="en-IN" sz="2800" b="1" dirty="0">
                <a:solidFill>
                  <a:srgbClr val="002060"/>
                </a:solidFill>
              </a:rPr>
              <a:t>concept of the project is to enter transaction reports and to maintain customer records. </a:t>
            </a:r>
            <a:endParaRPr lang="en-IN" sz="2800" b="1" dirty="0" smtClean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T</a:t>
            </a:r>
            <a:r>
              <a:rPr lang="en-IN" sz="2800" b="1" dirty="0" smtClean="0">
                <a:solidFill>
                  <a:schemeClr val="bg1"/>
                </a:solidFill>
              </a:rPr>
              <a:t>his </a:t>
            </a:r>
            <a:r>
              <a:rPr lang="en-IN" sz="2800" b="1" dirty="0">
                <a:solidFill>
                  <a:schemeClr val="bg1"/>
                </a:solidFill>
              </a:rPr>
              <a:t>web based software can be used in any mobile showroom to maintain their record easily.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3903944" y="287599"/>
            <a:ext cx="4384111" cy="7395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cap="none" dirty="0" smtClean="0">
                <a:latin typeface="Arial Rounded MT Bold" panose="020F0704030504030204" pitchFamily="34" charset="0"/>
              </a:rPr>
              <a:t>Objective</a:t>
            </a:r>
            <a:endParaRPr lang="en-US" sz="4400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05891" y="189905"/>
            <a:ext cx="7259783" cy="96744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cap="none" dirty="0" smtClean="0">
                <a:latin typeface="Arial Rounded MT Bold" panose="020F0704030504030204" pitchFamily="34" charset="0"/>
              </a:rPr>
              <a:t>Software Specification</a:t>
            </a:r>
            <a:endParaRPr lang="en-US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6" name="Flowchart: Stored Data 5"/>
          <p:cNvSpPr/>
          <p:nvPr/>
        </p:nvSpPr>
        <p:spPr>
          <a:xfrm>
            <a:off x="886691" y="1413165"/>
            <a:ext cx="5541818" cy="5264726"/>
          </a:xfrm>
          <a:prstGeom prst="flowChartOnlineStorag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0036" y="1570975"/>
            <a:ext cx="3962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cs typeface="Arial" panose="020B0604020202020204" pitchFamily="34" charset="0"/>
              </a:rPr>
              <a:t>Frontend </a:t>
            </a:r>
          </a:p>
          <a:p>
            <a:pPr lvl="1"/>
            <a:r>
              <a:rPr lang="en-US" sz="2800" dirty="0" smtClean="0">
                <a:cs typeface="Arial" panose="020B0604020202020204" pitchFamily="34" charset="0"/>
              </a:rPr>
              <a:t>  HTML</a:t>
            </a:r>
          </a:p>
          <a:p>
            <a:pPr lvl="1"/>
            <a:r>
              <a:rPr lang="en-US" sz="2800" dirty="0" smtClean="0">
                <a:cs typeface="Arial" panose="020B0604020202020204" pitchFamily="34" charset="0"/>
              </a:rPr>
              <a:t>  CSS</a:t>
            </a:r>
          </a:p>
          <a:p>
            <a:pPr lvl="1"/>
            <a:r>
              <a:rPr lang="en-US" sz="2800" dirty="0" smtClean="0">
                <a:cs typeface="Arial" panose="020B0604020202020204" pitchFamily="34" charset="0"/>
              </a:rPr>
              <a:t>  </a:t>
            </a:r>
            <a:r>
              <a:rPr lang="en-US" sz="2800" dirty="0" err="1" smtClean="0">
                <a:cs typeface="Arial" panose="020B0604020202020204" pitchFamily="34" charset="0"/>
              </a:rPr>
              <a:t>Javascript</a:t>
            </a:r>
            <a:endParaRPr lang="en-US" sz="2800" dirty="0" smtClean="0"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cs typeface="Arial" panose="020B0604020202020204" pitchFamily="34" charset="0"/>
              </a:rPr>
              <a:t>  </a:t>
            </a:r>
            <a:r>
              <a:rPr lang="en-US" sz="2800" dirty="0" err="1" smtClean="0">
                <a:cs typeface="Arial" panose="020B0604020202020204" pitchFamily="34" charset="0"/>
              </a:rPr>
              <a:t>JQuery</a:t>
            </a:r>
            <a:endParaRPr lang="en-US" sz="2800" dirty="0" smtClean="0">
              <a:cs typeface="Arial" panose="020B0604020202020204" pitchFamily="34" charset="0"/>
            </a:endParaRPr>
          </a:p>
          <a:p>
            <a:pPr lvl="1"/>
            <a:endParaRPr lang="en-US" sz="2800" b="1" dirty="0" smtClean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cs typeface="Arial" panose="020B0604020202020204" pitchFamily="34" charset="0"/>
              </a:rPr>
              <a:t> Backend</a:t>
            </a:r>
          </a:p>
          <a:p>
            <a:r>
              <a:rPr lang="en-US" sz="3600" b="1" dirty="0"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cs typeface="Arial" panose="020B0604020202020204" pitchFamily="34" charset="0"/>
              </a:rPr>
              <a:t>    </a:t>
            </a:r>
            <a:r>
              <a:rPr lang="en-US" sz="2800" dirty="0" smtClean="0">
                <a:cs typeface="Arial" panose="020B0604020202020204" pitchFamily="34" charset="0"/>
              </a:rPr>
              <a:t>MySQL</a:t>
            </a:r>
            <a:endParaRPr lang="en-US" sz="3200" b="1" dirty="0" smtClean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cs typeface="Arial" panose="020B0604020202020204" pitchFamily="34" charset="0"/>
              </a:rPr>
              <a:t> Technology</a:t>
            </a:r>
          </a:p>
          <a:p>
            <a:r>
              <a:rPr lang="en-US" sz="3600" b="1" dirty="0"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cs typeface="Arial" panose="020B0604020202020204" pitchFamily="34" charset="0"/>
              </a:rPr>
              <a:t>     </a:t>
            </a:r>
            <a:r>
              <a:rPr lang="en-US" sz="2800" dirty="0" smtClean="0">
                <a:cs typeface="Arial" panose="020B0604020202020204" pitchFamily="34" charset="0"/>
              </a:rPr>
              <a:t>PHP</a:t>
            </a:r>
            <a:endParaRPr lang="en-US" sz="3600" b="1" dirty="0" smtClean="0">
              <a:cs typeface="Arial" panose="020B0604020202020204" pitchFamily="34" charset="0"/>
            </a:endParaRPr>
          </a:p>
          <a:p>
            <a:pPr lvl="1"/>
            <a:endParaRPr lang="en-US" sz="2800" dirty="0" smtClean="0"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4" y="3808497"/>
            <a:ext cx="2483427" cy="2483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86" y="969644"/>
            <a:ext cx="1801265" cy="1801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63" y="2535382"/>
            <a:ext cx="2272145" cy="2272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90364" y="2881745"/>
            <a:ext cx="195158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Notepad++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2549" y="5050211"/>
            <a:ext cx="1492048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Chrome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65674" y="6295346"/>
            <a:ext cx="1492048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XAMPP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61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2756" y="227732"/>
            <a:ext cx="7259783" cy="96744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cap="none" dirty="0" smtClean="0">
                <a:latin typeface="Arial Rounded MT Bold" panose="020F0704030504030204" pitchFamily="34" charset="0"/>
              </a:rPr>
              <a:t>H/W and S/W Requirements</a:t>
            </a:r>
            <a:endParaRPr lang="en-US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6" name="Flowchart: Stored Data 5"/>
          <p:cNvSpPr/>
          <p:nvPr/>
        </p:nvSpPr>
        <p:spPr>
          <a:xfrm>
            <a:off x="886691" y="1413165"/>
            <a:ext cx="5541818" cy="5264726"/>
          </a:xfrm>
          <a:prstGeom prst="flowChartOnlineStorag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0036" y="1570975"/>
            <a:ext cx="396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Processor</a:t>
            </a:r>
          </a:p>
          <a:p>
            <a:pPr lvl="1"/>
            <a:r>
              <a:rPr lang="en-US" sz="2000" dirty="0" smtClean="0">
                <a:cs typeface="Arial" panose="020B0604020202020204" pitchFamily="34" charset="0"/>
              </a:rPr>
              <a:t> 450 MHz Pentium II-class processor and above. </a:t>
            </a:r>
          </a:p>
          <a:p>
            <a:pPr lvl="1"/>
            <a:endParaRPr lang="en-US" sz="2000" b="1" dirty="0" smtClean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cs typeface="Arial" panose="020B0604020202020204" pitchFamily="34" charset="0"/>
              </a:rPr>
              <a:t> OS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   </a:t>
            </a:r>
            <a:r>
              <a:rPr lang="en-US" sz="2000" dirty="0" smtClean="0">
                <a:cs typeface="Arial" panose="020B0604020202020204" pitchFamily="34" charset="0"/>
              </a:rPr>
              <a:t>Any standard Edition</a:t>
            </a:r>
          </a:p>
          <a:p>
            <a:endParaRPr lang="en-US" sz="2400" b="1" dirty="0" smtClean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cs typeface="Arial" panose="020B0604020202020204" pitchFamily="34" charset="0"/>
              </a:rPr>
              <a:t> Memory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   </a:t>
            </a:r>
            <a:r>
              <a:rPr lang="en-US" sz="2000" dirty="0" smtClean="0">
                <a:cs typeface="Arial" panose="020B0604020202020204" pitchFamily="34" charset="0"/>
              </a:rPr>
              <a:t>512MB and above</a:t>
            </a:r>
          </a:p>
          <a:p>
            <a:endParaRPr lang="en-US" sz="2000" dirty="0" smtClean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cs typeface="Arial" panose="020B0604020202020204" pitchFamily="34" charset="0"/>
              </a:rPr>
              <a:t>Hard disk</a:t>
            </a:r>
          </a:p>
          <a:p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cs typeface="Arial" panose="020B0604020202020204" pitchFamily="34" charset="0"/>
              </a:rPr>
              <a:t>   </a:t>
            </a:r>
            <a:r>
              <a:rPr lang="en-US" sz="2000" dirty="0" smtClean="0">
                <a:cs typeface="Arial" panose="020B0604020202020204" pitchFamily="34" charset="0"/>
              </a:rPr>
              <a:t>Minimum space required      1GB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72539" y="3531105"/>
            <a:ext cx="1787236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Intel P II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05044" y="5030793"/>
            <a:ext cx="1492048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Windows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720133" y="5833681"/>
            <a:ext cx="1492048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</a:t>
            </a:r>
            <a:r>
              <a:rPr lang="en-US" sz="2400" b="1" dirty="0" smtClean="0"/>
              <a:t>AM</a:t>
            </a:r>
            <a:endParaRPr lang="en-US" sz="2400" b="1" dirty="0"/>
          </a:p>
        </p:txBody>
      </p:sp>
      <p:pic>
        <p:nvPicPr>
          <p:cNvPr id="1026" name="Picture 2" descr="Image result for window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60" y="2498471"/>
            <a:ext cx="2457074" cy="25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pentium 2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39" y="1549269"/>
            <a:ext cx="1787236" cy="180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ram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75" y="4167452"/>
            <a:ext cx="2375752" cy="21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56362" y="402968"/>
            <a:ext cx="3671455" cy="96744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cap="none" dirty="0" smtClean="0">
                <a:latin typeface="Arial Rounded MT Bold" panose="020F0704030504030204" pitchFamily="34" charset="0"/>
              </a:rPr>
              <a:t>Modules</a:t>
            </a:r>
            <a:endParaRPr lang="en-US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44487"/>
            <a:ext cx="98228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Login- </a:t>
            </a:r>
            <a:r>
              <a:rPr lang="en-US" sz="3200" dirty="0" smtClean="0">
                <a:solidFill>
                  <a:schemeClr val="bg1"/>
                </a:solidFill>
              </a:rPr>
              <a:t>Admin &amp;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New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Manage Account- </a:t>
            </a:r>
            <a:r>
              <a:rPr lang="en-US" sz="3200" dirty="0">
                <a:solidFill>
                  <a:schemeClr val="bg1"/>
                </a:solidFill>
              </a:rPr>
              <a:t>Admin &amp; </a:t>
            </a:r>
            <a:r>
              <a:rPr lang="en-US" sz="3200" dirty="0" smtClean="0">
                <a:solidFill>
                  <a:schemeClr val="bg1"/>
                </a:solidFill>
              </a:rPr>
              <a:t>User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Product Categories/Series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Cart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Payment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Stocks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 Manage Order- </a:t>
            </a:r>
            <a:r>
              <a:rPr lang="en-US" sz="3200" dirty="0">
                <a:solidFill>
                  <a:schemeClr val="bg1"/>
                </a:solidFill>
              </a:rPr>
              <a:t>Admin &amp; </a:t>
            </a:r>
            <a:r>
              <a:rPr lang="en-US" sz="3200" dirty="0" smtClean="0">
                <a:solidFill>
                  <a:schemeClr val="bg1"/>
                </a:solidFill>
              </a:rPr>
              <a:t>User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6191"/>
            <a:ext cx="10820400" cy="548639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  LEVEL 0</a:t>
            </a:r>
          </a:p>
          <a:p>
            <a:pPr marL="0" indent="0">
              <a:buNone/>
            </a:pPr>
            <a:endParaRPr lang="en-IN" sz="24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512654" y="207782"/>
            <a:ext cx="5166691" cy="78613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>
                <a:latin typeface="Arial Rounded MT Bold" panose="020F0704030504030204" pitchFamily="34" charset="0"/>
              </a:rPr>
              <a:t>Data Flow Diagram</a:t>
            </a:r>
            <a:endParaRPr lang="en-US" cap="none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77546"/>
            <a:ext cx="10820400" cy="26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592</TotalTime>
  <Words>305</Words>
  <Application>Microsoft Office PowerPoint</Application>
  <PresentationFormat>Widescreen</PresentationFormat>
  <Paragraphs>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Algerian</vt:lpstr>
      <vt:lpstr>Arial</vt:lpstr>
      <vt:lpstr>Arial Black</vt:lpstr>
      <vt:lpstr>Arial Rounded MT Bold</vt:lpstr>
      <vt:lpstr>Baskerville Old Face</vt:lpstr>
      <vt:lpstr>Calibri</vt:lpstr>
      <vt:lpstr>Century Gothic</vt:lpstr>
      <vt:lpstr>Forte</vt:lpstr>
      <vt:lpstr>Wingdings</vt:lpstr>
      <vt:lpstr>Vapor Trail</vt:lpstr>
      <vt:lpstr>PowerPoint Presentation</vt:lpstr>
      <vt:lpstr>PowerPoint Presentation</vt:lpstr>
      <vt:lpstr>Contents</vt:lpstr>
      <vt:lpstr>PowerPoint Presentation</vt:lpstr>
      <vt:lpstr>Objective</vt:lpstr>
      <vt:lpstr>PowerPoint Presentation</vt:lpstr>
      <vt:lpstr>PowerPoint Presentation</vt:lpstr>
      <vt:lpstr>PowerPoint Presentation</vt:lpstr>
      <vt:lpstr>Data Flow Diagram</vt:lpstr>
      <vt:lpstr>LEVEL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Mohd Faiz</cp:lastModifiedBy>
  <cp:revision>166</cp:revision>
  <dcterms:created xsi:type="dcterms:W3CDTF">2018-09-07T04:34:31Z</dcterms:created>
  <dcterms:modified xsi:type="dcterms:W3CDTF">2019-03-01T04:18:44Z</dcterms:modified>
</cp:coreProperties>
</file>