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59" r:id="rId5"/>
    <p:sldId id="275" r:id="rId6"/>
    <p:sldId id="260" r:id="rId7"/>
    <p:sldId id="261" r:id="rId8"/>
    <p:sldId id="262" r:id="rId9"/>
    <p:sldId id="263" r:id="rId10"/>
    <p:sldId id="264" r:id="rId11"/>
    <p:sldId id="265" r:id="rId12"/>
    <p:sldId id="267" r:id="rId13"/>
    <p:sldId id="266" r:id="rId14"/>
    <p:sldId id="270" r:id="rId15"/>
    <p:sldId id="269" r:id="rId16"/>
    <p:sldId id="271" r:id="rId17"/>
    <p:sldId id="268"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3"/>
  </p:normalViewPr>
  <p:slideViewPr>
    <p:cSldViewPr snapToGrid="0">
      <p:cViewPr varScale="1">
        <p:scale>
          <a:sx n="126" d="100"/>
          <a:sy n="126" d="100"/>
        </p:scale>
        <p:origin x="23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24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16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4939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898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960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522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298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935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665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076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8751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12/9/24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795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12/9/24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579132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05" r:id="rId5"/>
    <p:sldLayoutId id="2147483706" r:id="rId6"/>
    <p:sldLayoutId id="2147483712"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86FAB-C690-3F5F-6C5B-A0C0C9A7E21F}"/>
              </a:ext>
            </a:extLst>
          </p:cNvPr>
          <p:cNvSpPr>
            <a:spLocks noGrp="1"/>
          </p:cNvSpPr>
          <p:nvPr>
            <p:ph type="ctrTitle"/>
          </p:nvPr>
        </p:nvSpPr>
        <p:spPr>
          <a:xfrm>
            <a:off x="1524000" y="3851974"/>
            <a:ext cx="9144000" cy="1152663"/>
          </a:xfrm>
        </p:spPr>
        <p:txBody>
          <a:bodyPr>
            <a:normAutofit/>
          </a:bodyPr>
          <a:lstStyle/>
          <a:p>
            <a:pPr algn="ctr"/>
            <a:r>
              <a:rPr lang="en-US" sz="3700"/>
              <a:t>Perfume Recommender</a:t>
            </a:r>
            <a:br>
              <a:rPr lang="en-US" sz="3700"/>
            </a:br>
            <a:r>
              <a:rPr lang="en-US" sz="3700"/>
              <a:t>Based on Fragrant notes</a:t>
            </a:r>
          </a:p>
        </p:txBody>
      </p:sp>
      <p:sp>
        <p:nvSpPr>
          <p:cNvPr id="3" name="Subtitle 2">
            <a:extLst>
              <a:ext uri="{FF2B5EF4-FFF2-40B4-BE49-F238E27FC236}">
                <a16:creationId xmlns:a16="http://schemas.microsoft.com/office/drawing/2014/main" id="{B38BD544-829A-9830-99EB-D9EACF059989}"/>
              </a:ext>
            </a:extLst>
          </p:cNvPr>
          <p:cNvSpPr>
            <a:spLocks noGrp="1"/>
          </p:cNvSpPr>
          <p:nvPr>
            <p:ph type="subTitle" idx="1"/>
          </p:nvPr>
        </p:nvSpPr>
        <p:spPr>
          <a:xfrm>
            <a:off x="1524000" y="5071718"/>
            <a:ext cx="9144000" cy="646785"/>
          </a:xfrm>
        </p:spPr>
        <p:txBody>
          <a:bodyPr>
            <a:normAutofit/>
          </a:bodyPr>
          <a:lstStyle/>
          <a:p>
            <a:pPr algn="ctr"/>
            <a:r>
              <a:rPr lang="en-US" dirty="0"/>
              <a:t>CSCI – 5922: Neural Nets and Deep Learning</a:t>
            </a:r>
            <a:endParaRPr lang="en-US"/>
          </a:p>
          <a:p>
            <a:pPr algn="ctr"/>
            <a:endParaRPr lang="en-US"/>
          </a:p>
        </p:txBody>
      </p:sp>
      <p:pic>
        <p:nvPicPr>
          <p:cNvPr id="4" name="Picture 3">
            <a:extLst>
              <a:ext uri="{FF2B5EF4-FFF2-40B4-BE49-F238E27FC236}">
                <a16:creationId xmlns:a16="http://schemas.microsoft.com/office/drawing/2014/main" id="{0B9A8D21-3F1E-5778-F169-EEE783AA3569}"/>
              </a:ext>
            </a:extLst>
          </p:cNvPr>
          <p:cNvPicPr>
            <a:picLocks noChangeAspect="1"/>
          </p:cNvPicPr>
          <p:nvPr/>
        </p:nvPicPr>
        <p:blipFill>
          <a:blip r:embed="rId2"/>
          <a:srcRect t="7700" b="25597"/>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
        <p:nvSpPr>
          <p:cNvPr id="5" name="TextBox 4">
            <a:extLst>
              <a:ext uri="{FF2B5EF4-FFF2-40B4-BE49-F238E27FC236}">
                <a16:creationId xmlns:a16="http://schemas.microsoft.com/office/drawing/2014/main" id="{BA2E767C-1D7F-E78B-B946-74C4CCDCF68E}"/>
              </a:ext>
            </a:extLst>
          </p:cNvPr>
          <p:cNvSpPr txBox="1"/>
          <p:nvPr/>
        </p:nvSpPr>
        <p:spPr>
          <a:xfrm>
            <a:off x="7231117" y="5980386"/>
            <a:ext cx="4382814" cy="369332"/>
          </a:xfrm>
          <a:prstGeom prst="rect">
            <a:avLst/>
          </a:prstGeom>
          <a:noFill/>
        </p:spPr>
        <p:txBody>
          <a:bodyPr wrap="square" rtlCol="0">
            <a:spAutoFit/>
          </a:bodyPr>
          <a:lstStyle/>
          <a:p>
            <a:pPr algn="r">
              <a:spcAft>
                <a:spcPts val="600"/>
              </a:spcAft>
            </a:pPr>
            <a:r>
              <a:rPr lang="en-US" dirty="0"/>
              <a:t>- Venkata Harshith Nikhil Samudrala</a:t>
            </a:r>
            <a:endParaRPr lang="en-US"/>
          </a:p>
        </p:txBody>
      </p:sp>
    </p:spTree>
    <p:extLst>
      <p:ext uri="{BB962C8B-B14F-4D97-AF65-F5344CB8AC3E}">
        <p14:creationId xmlns:p14="http://schemas.microsoft.com/office/powerpoint/2010/main" val="31283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0AA1FF9-E156-1BF8-5AF6-BA9147651553}"/>
              </a:ext>
            </a:extLst>
          </p:cNvPr>
          <p:cNvSpPr>
            <a:spLocks noGrp="1"/>
          </p:cNvSpPr>
          <p:nvPr>
            <p:ph type="title"/>
          </p:nvPr>
        </p:nvSpPr>
        <p:spPr>
          <a:xfrm>
            <a:off x="838200" y="713312"/>
            <a:ext cx="3524250" cy="5431376"/>
          </a:xfrm>
        </p:spPr>
        <p:txBody>
          <a:bodyPr>
            <a:normAutofit/>
          </a:bodyPr>
          <a:lstStyle/>
          <a:p>
            <a:r>
              <a:rPr lang="en-US" dirty="0"/>
              <a:t>Siamese Network</a:t>
            </a:r>
          </a:p>
        </p:txBody>
      </p:sp>
      <p:sp>
        <p:nvSpPr>
          <p:cNvPr id="3" name="Content Placeholder 2">
            <a:extLst>
              <a:ext uri="{FF2B5EF4-FFF2-40B4-BE49-F238E27FC236}">
                <a16:creationId xmlns:a16="http://schemas.microsoft.com/office/drawing/2014/main" id="{75BE2D02-C207-7E7D-1532-3AAAC5B8F319}"/>
              </a:ext>
            </a:extLst>
          </p:cNvPr>
          <p:cNvSpPr>
            <a:spLocks noGrp="1"/>
          </p:cNvSpPr>
          <p:nvPr>
            <p:ph idx="1"/>
          </p:nvPr>
        </p:nvSpPr>
        <p:spPr>
          <a:xfrm>
            <a:off x="6095999" y="713313"/>
            <a:ext cx="5257801" cy="5431376"/>
          </a:xfrm>
        </p:spPr>
        <p:txBody>
          <a:bodyPr anchor="ctr">
            <a:normAutofit/>
          </a:bodyPr>
          <a:lstStyle/>
          <a:p>
            <a:pPr>
              <a:lnSpc>
                <a:spcPct val="90000"/>
              </a:lnSpc>
            </a:pPr>
            <a:r>
              <a:rPr lang="en-US" sz="1700" dirty="0">
                <a:effectLst/>
                <a:latin typeface=".AppleSystemUIFont"/>
              </a:rPr>
              <a:t>A Siamese network is a neural network architecture designed to determine the similarity between two inputs. It consists of two identical sub-networks that share the same weights and learn to compare the features of the inputs.</a:t>
            </a:r>
          </a:p>
          <a:p>
            <a:pPr>
              <a:lnSpc>
                <a:spcPct val="90000"/>
              </a:lnSpc>
            </a:pPr>
            <a:r>
              <a:rPr lang="en-US" sz="1700" b="1" dirty="0">
                <a:effectLst/>
                <a:latin typeface=".AppleSystemUIFont"/>
              </a:rPr>
              <a:t>Input Layers</a:t>
            </a:r>
            <a:r>
              <a:rPr lang="en-US" sz="1700" dirty="0">
                <a:effectLst/>
                <a:latin typeface=".AppleSystemUIFont"/>
              </a:rPr>
              <a:t>: Accept two fragrance embeddings of shape </a:t>
            </a:r>
            <a:r>
              <a:rPr lang="en-US" sz="1700" dirty="0">
                <a:effectLst/>
                <a:latin typeface=".AppleSystemUIFontMonospaced"/>
              </a:rPr>
              <a:t>(None, 384)</a:t>
            </a:r>
            <a:r>
              <a:rPr lang="en-US" sz="1700" dirty="0">
                <a:effectLst/>
                <a:latin typeface=".AppleSystemUIFont"/>
              </a:rPr>
              <a:t> as inputs, representing enriched descriptions of two perfumes.</a:t>
            </a:r>
          </a:p>
          <a:p>
            <a:pPr>
              <a:lnSpc>
                <a:spcPct val="90000"/>
              </a:lnSpc>
            </a:pPr>
            <a:r>
              <a:rPr lang="en-US" sz="1700" b="1" dirty="0">
                <a:effectLst/>
                <a:latin typeface=".AppleSystemUIFont"/>
              </a:rPr>
              <a:t>Shared Dense Layer</a:t>
            </a:r>
            <a:r>
              <a:rPr lang="en-US" sz="1700" dirty="0">
                <a:effectLst/>
                <a:latin typeface=".AppleSystemUIFont"/>
              </a:rPr>
              <a:t>: Processes both inputs using 128 neurons with </a:t>
            </a:r>
            <a:r>
              <a:rPr lang="en-US" sz="1700" dirty="0" err="1">
                <a:effectLst/>
                <a:latin typeface=".AppleSystemUIFont"/>
              </a:rPr>
              <a:t>ReLU</a:t>
            </a:r>
            <a:r>
              <a:rPr lang="en-US" sz="1700" dirty="0">
                <a:effectLst/>
                <a:latin typeface=".AppleSystemUIFont"/>
              </a:rPr>
              <a:t> activation, outputting feature vectors of shape </a:t>
            </a:r>
            <a:r>
              <a:rPr lang="en-US" sz="1700" dirty="0">
                <a:effectLst/>
                <a:latin typeface=".AppleSystemUIFontMonospaced"/>
              </a:rPr>
              <a:t>(None, 128)</a:t>
            </a:r>
            <a:r>
              <a:rPr lang="en-US" sz="1700" dirty="0">
                <a:effectLst/>
                <a:latin typeface=".AppleSystemUIFont"/>
              </a:rPr>
              <a:t>.</a:t>
            </a:r>
          </a:p>
          <a:p>
            <a:pPr>
              <a:lnSpc>
                <a:spcPct val="90000"/>
              </a:lnSpc>
            </a:pPr>
            <a:r>
              <a:rPr lang="en-US" sz="1700" dirty="0">
                <a:effectLst/>
                <a:latin typeface=".AppleSystemUIFont"/>
              </a:rPr>
              <a:t> </a:t>
            </a:r>
            <a:r>
              <a:rPr lang="en-US" sz="1700" b="1" dirty="0">
                <a:effectLst/>
                <a:latin typeface=".AppleSystemUIFont"/>
              </a:rPr>
              <a:t>L1 Distance Layer</a:t>
            </a:r>
            <a:r>
              <a:rPr lang="en-US" sz="1700" dirty="0">
                <a:effectLst/>
                <a:latin typeface=".AppleSystemUIFont"/>
              </a:rPr>
              <a:t>: Computes the absolute difference between the two feature vectors, resulting in a vector of shape </a:t>
            </a:r>
            <a:r>
              <a:rPr lang="en-US" sz="1700" dirty="0">
                <a:effectLst/>
                <a:latin typeface=".AppleSystemUIFontMonospaced"/>
              </a:rPr>
              <a:t>(None, 128)</a:t>
            </a:r>
            <a:r>
              <a:rPr lang="en-US" sz="1700" dirty="0">
                <a:effectLst/>
                <a:latin typeface=".AppleSystemUIFont"/>
              </a:rPr>
              <a:t>.</a:t>
            </a:r>
          </a:p>
          <a:p>
            <a:pPr>
              <a:lnSpc>
                <a:spcPct val="90000"/>
              </a:lnSpc>
            </a:pPr>
            <a:r>
              <a:rPr lang="en-US" sz="1700" b="1" dirty="0">
                <a:effectLst/>
                <a:latin typeface=".AppleSystemUIFont"/>
              </a:rPr>
              <a:t>Final Dense Layer</a:t>
            </a:r>
            <a:r>
              <a:rPr lang="en-US" sz="1700" dirty="0">
                <a:effectLst/>
                <a:latin typeface=".AppleSystemUIFont"/>
              </a:rPr>
              <a:t>: Outputs a similarity score between 0 and 1 using a single neuron with a sigmoid activation.</a:t>
            </a:r>
          </a:p>
          <a:p>
            <a:pPr>
              <a:lnSpc>
                <a:spcPct val="90000"/>
              </a:lnSpc>
            </a:pPr>
            <a:r>
              <a:rPr lang="en-US" sz="1700" b="1" dirty="0">
                <a:effectLst/>
                <a:latin typeface=".AppleSystemUIFont"/>
              </a:rPr>
              <a:t>Output</a:t>
            </a:r>
            <a:r>
              <a:rPr lang="en-US" sz="1700" dirty="0">
                <a:effectLst/>
                <a:latin typeface=".AppleSystemUIFont"/>
              </a:rPr>
              <a:t>: Produces a similarity score indicating the likelihood of the two perfumes being similar or in the same cluster.</a:t>
            </a:r>
          </a:p>
          <a:p>
            <a:pPr marL="0" indent="0">
              <a:lnSpc>
                <a:spcPct val="90000"/>
              </a:lnSpc>
              <a:buNone/>
            </a:pPr>
            <a:endParaRPr lang="en-US" sz="1700" dirty="0"/>
          </a:p>
        </p:txBody>
      </p:sp>
    </p:spTree>
    <p:extLst>
      <p:ext uri="{BB962C8B-B14F-4D97-AF65-F5344CB8AC3E}">
        <p14:creationId xmlns:p14="http://schemas.microsoft.com/office/powerpoint/2010/main" val="283962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1FF4-4591-0B8B-8838-4A8125B9A356}"/>
              </a:ext>
            </a:extLst>
          </p:cNvPr>
          <p:cNvSpPr>
            <a:spLocks noGrp="1"/>
          </p:cNvSpPr>
          <p:nvPr>
            <p:ph type="title"/>
          </p:nvPr>
        </p:nvSpPr>
        <p:spPr>
          <a:xfrm>
            <a:off x="838199" y="365125"/>
            <a:ext cx="10937789" cy="1325563"/>
          </a:xfrm>
        </p:spPr>
        <p:txBody>
          <a:bodyPr>
            <a:normAutofit/>
          </a:bodyPr>
          <a:lstStyle/>
          <a:p>
            <a:r>
              <a:rPr lang="en-US" sz="3600" dirty="0"/>
              <a:t>Siamese Network Architecture and Summary</a:t>
            </a:r>
          </a:p>
        </p:txBody>
      </p:sp>
      <p:pic>
        <p:nvPicPr>
          <p:cNvPr id="4" name="Content Placeholder 3">
            <a:extLst>
              <a:ext uri="{FF2B5EF4-FFF2-40B4-BE49-F238E27FC236}">
                <a16:creationId xmlns:a16="http://schemas.microsoft.com/office/drawing/2014/main" id="{CA004DE8-A72F-D0BA-1C98-72AB6EFEB2A5}"/>
              </a:ext>
            </a:extLst>
          </p:cNvPr>
          <p:cNvPicPr>
            <a:picLocks noGrp="1" noChangeAspect="1"/>
          </p:cNvPicPr>
          <p:nvPr>
            <p:ph idx="1"/>
          </p:nvPr>
        </p:nvPicPr>
        <p:blipFill>
          <a:blip r:embed="rId2"/>
          <a:stretch>
            <a:fillRect/>
          </a:stretch>
        </p:blipFill>
        <p:spPr>
          <a:xfrm>
            <a:off x="166905" y="1785816"/>
            <a:ext cx="3343956" cy="4160837"/>
          </a:xfrm>
          <a:prstGeom prst="rect">
            <a:avLst/>
          </a:prstGeom>
        </p:spPr>
      </p:pic>
      <p:pic>
        <p:nvPicPr>
          <p:cNvPr id="5" name="Picture 4">
            <a:extLst>
              <a:ext uri="{FF2B5EF4-FFF2-40B4-BE49-F238E27FC236}">
                <a16:creationId xmlns:a16="http://schemas.microsoft.com/office/drawing/2014/main" id="{7B5352FE-40D8-0BF4-6B5C-2E63F43AAF0F}"/>
              </a:ext>
            </a:extLst>
          </p:cNvPr>
          <p:cNvPicPr>
            <a:picLocks noChangeAspect="1"/>
          </p:cNvPicPr>
          <p:nvPr/>
        </p:nvPicPr>
        <p:blipFill>
          <a:blip r:embed="rId3"/>
          <a:stretch>
            <a:fillRect/>
          </a:stretch>
        </p:blipFill>
        <p:spPr>
          <a:xfrm>
            <a:off x="3742089" y="2395788"/>
            <a:ext cx="7772400" cy="3294715"/>
          </a:xfrm>
          <a:prstGeom prst="rect">
            <a:avLst/>
          </a:prstGeom>
        </p:spPr>
      </p:pic>
    </p:spTree>
    <p:extLst>
      <p:ext uri="{BB962C8B-B14F-4D97-AF65-F5344CB8AC3E}">
        <p14:creationId xmlns:p14="http://schemas.microsoft.com/office/powerpoint/2010/main" val="164765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8BF9-17B4-372A-3FF6-EF3E9130ACED}"/>
              </a:ext>
            </a:extLst>
          </p:cNvPr>
          <p:cNvSpPr>
            <a:spLocks noGrp="1"/>
          </p:cNvSpPr>
          <p:nvPr>
            <p:ph type="title"/>
          </p:nvPr>
        </p:nvSpPr>
        <p:spPr/>
        <p:txBody>
          <a:bodyPr/>
          <a:lstStyle/>
          <a:p>
            <a:r>
              <a:rPr lang="en-US" dirty="0"/>
              <a:t>Accuracy History and Loss History</a:t>
            </a:r>
          </a:p>
        </p:txBody>
      </p:sp>
      <p:pic>
        <p:nvPicPr>
          <p:cNvPr id="4" name="Picture 3">
            <a:extLst>
              <a:ext uri="{FF2B5EF4-FFF2-40B4-BE49-F238E27FC236}">
                <a16:creationId xmlns:a16="http://schemas.microsoft.com/office/drawing/2014/main" id="{AF79223C-6C71-8D5C-C48A-E026415D9B4C}"/>
              </a:ext>
            </a:extLst>
          </p:cNvPr>
          <p:cNvPicPr>
            <a:picLocks noChangeAspect="1"/>
          </p:cNvPicPr>
          <p:nvPr/>
        </p:nvPicPr>
        <p:blipFill>
          <a:blip r:embed="rId2"/>
          <a:stretch>
            <a:fillRect/>
          </a:stretch>
        </p:blipFill>
        <p:spPr>
          <a:xfrm>
            <a:off x="838200" y="1965992"/>
            <a:ext cx="9961785" cy="3915161"/>
          </a:xfrm>
          <a:prstGeom prst="rect">
            <a:avLst/>
          </a:prstGeom>
        </p:spPr>
      </p:pic>
    </p:spTree>
    <p:extLst>
      <p:ext uri="{BB962C8B-B14F-4D97-AF65-F5344CB8AC3E}">
        <p14:creationId xmlns:p14="http://schemas.microsoft.com/office/powerpoint/2010/main" val="365063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D702000-3F9B-9464-857F-8325DFDC2836}"/>
              </a:ext>
            </a:extLst>
          </p:cNvPr>
          <p:cNvSpPr>
            <a:spLocks noGrp="1"/>
          </p:cNvSpPr>
          <p:nvPr>
            <p:ph type="title"/>
          </p:nvPr>
        </p:nvSpPr>
        <p:spPr>
          <a:xfrm>
            <a:off x="838200" y="713312"/>
            <a:ext cx="3524250" cy="5431376"/>
          </a:xfrm>
        </p:spPr>
        <p:txBody>
          <a:bodyPr>
            <a:normAutofit/>
          </a:bodyPr>
          <a:lstStyle/>
          <a:p>
            <a:r>
              <a:rPr lang="en-US" dirty="0"/>
              <a:t>Accuracy History and Loss History</a:t>
            </a:r>
          </a:p>
        </p:txBody>
      </p:sp>
      <p:sp>
        <p:nvSpPr>
          <p:cNvPr id="3" name="Content Placeholder 2">
            <a:extLst>
              <a:ext uri="{FF2B5EF4-FFF2-40B4-BE49-F238E27FC236}">
                <a16:creationId xmlns:a16="http://schemas.microsoft.com/office/drawing/2014/main" id="{97E9590D-2A53-F1D0-328D-5CBD25251455}"/>
              </a:ext>
            </a:extLst>
          </p:cNvPr>
          <p:cNvSpPr>
            <a:spLocks noGrp="1"/>
          </p:cNvSpPr>
          <p:nvPr>
            <p:ph idx="1"/>
          </p:nvPr>
        </p:nvSpPr>
        <p:spPr>
          <a:xfrm>
            <a:off x="6095999" y="713313"/>
            <a:ext cx="5257801" cy="5431376"/>
          </a:xfrm>
        </p:spPr>
        <p:txBody>
          <a:bodyPr anchor="ctr">
            <a:normAutofit/>
          </a:bodyPr>
          <a:lstStyle/>
          <a:p>
            <a:pPr>
              <a:lnSpc>
                <a:spcPct val="90000"/>
              </a:lnSpc>
            </a:pPr>
            <a:r>
              <a:rPr lang="en-US" sz="1700" dirty="0">
                <a:effectLst/>
                <a:latin typeface=".AppleSystemUIFont"/>
              </a:rPr>
              <a:t>The </a:t>
            </a:r>
            <a:r>
              <a:rPr lang="en-US" sz="1700" b="1" dirty="0">
                <a:effectLst/>
                <a:latin typeface=".AppleSystemUIFont"/>
              </a:rPr>
              <a:t>training loss</a:t>
            </a:r>
            <a:r>
              <a:rPr lang="en-US" sz="1700" dirty="0">
                <a:effectLst/>
                <a:latin typeface=".AppleSystemUIFont"/>
              </a:rPr>
              <a:t> consistently decreases over the epochs, indicating that the model is effectively learning from the training data and minimizing the error during training.</a:t>
            </a:r>
          </a:p>
          <a:p>
            <a:pPr>
              <a:lnSpc>
                <a:spcPct val="90000"/>
              </a:lnSpc>
            </a:pPr>
            <a:r>
              <a:rPr lang="en-US" sz="1700" dirty="0">
                <a:effectLst/>
                <a:latin typeface=".AppleSystemUIFont"/>
              </a:rPr>
              <a:t>The </a:t>
            </a:r>
            <a:r>
              <a:rPr lang="en-US" sz="1700" b="1" dirty="0">
                <a:effectLst/>
                <a:latin typeface=".AppleSystemUIFont"/>
              </a:rPr>
              <a:t>validation loss</a:t>
            </a:r>
            <a:r>
              <a:rPr lang="en-US" sz="1700" dirty="0">
                <a:effectLst/>
                <a:latin typeface=".AppleSystemUIFont"/>
              </a:rPr>
              <a:t> shows a steady decline and closely follows the training loss, suggesting that the model is not overfitting and generalizes well to unseen validation data.</a:t>
            </a:r>
          </a:p>
          <a:p>
            <a:pPr>
              <a:lnSpc>
                <a:spcPct val="90000"/>
              </a:lnSpc>
            </a:pPr>
            <a:r>
              <a:rPr lang="en-US" sz="1700" dirty="0">
                <a:effectLst/>
                <a:latin typeface=".AppleSystemUIFont"/>
              </a:rPr>
              <a:t>The </a:t>
            </a:r>
            <a:r>
              <a:rPr lang="en-US" sz="1700" b="1" dirty="0">
                <a:effectLst/>
                <a:latin typeface=".AppleSystemUIFont"/>
              </a:rPr>
              <a:t>training accuracy</a:t>
            </a:r>
            <a:r>
              <a:rPr lang="en-US" sz="1700" dirty="0">
                <a:effectLst/>
                <a:latin typeface=".AppleSystemUIFont"/>
              </a:rPr>
              <a:t> shows a gradual increase across the epochs, demonstrating that the model’s predictive performance improves as training progresses.</a:t>
            </a:r>
          </a:p>
          <a:p>
            <a:pPr>
              <a:lnSpc>
                <a:spcPct val="90000"/>
              </a:lnSpc>
            </a:pPr>
            <a:r>
              <a:rPr lang="en-US" sz="1700" dirty="0">
                <a:effectLst/>
                <a:latin typeface=".AppleSystemUIFont"/>
              </a:rPr>
              <a:t>The </a:t>
            </a:r>
            <a:r>
              <a:rPr lang="en-US" sz="1700" b="1" dirty="0">
                <a:effectLst/>
                <a:latin typeface=".AppleSystemUIFont"/>
              </a:rPr>
              <a:t>validation accuracy</a:t>
            </a:r>
            <a:r>
              <a:rPr lang="en-US" sz="1700" dirty="0">
                <a:effectLst/>
                <a:latin typeface=".AppleSystemUIFont"/>
              </a:rPr>
              <a:t> remains consistently high and slightly higher than the training accuracy, indicating stable model performance and robust generalization.</a:t>
            </a:r>
          </a:p>
          <a:p>
            <a:pPr>
              <a:lnSpc>
                <a:spcPct val="90000"/>
              </a:lnSpc>
            </a:pPr>
            <a:r>
              <a:rPr lang="en-US" sz="1700" dirty="0">
                <a:effectLst/>
                <a:latin typeface=".AppleSystemUIFont"/>
              </a:rPr>
              <a:t>The minimal gap between training and validation metrics (both loss and accuracy) suggests a well-optimized model without signs of overfitting or underfitting.</a:t>
            </a:r>
          </a:p>
          <a:p>
            <a:pPr marL="0" indent="0">
              <a:lnSpc>
                <a:spcPct val="90000"/>
              </a:lnSpc>
              <a:buNone/>
            </a:pPr>
            <a:endParaRPr lang="en-US" sz="1700" dirty="0"/>
          </a:p>
        </p:txBody>
      </p:sp>
    </p:spTree>
    <p:extLst>
      <p:ext uri="{BB962C8B-B14F-4D97-AF65-F5344CB8AC3E}">
        <p14:creationId xmlns:p14="http://schemas.microsoft.com/office/powerpoint/2010/main" val="255716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B9C1-34B8-69D7-00DF-31AFF7EE8498}"/>
              </a:ext>
            </a:extLst>
          </p:cNvPr>
          <p:cNvSpPr>
            <a:spLocks noGrp="1"/>
          </p:cNvSpPr>
          <p:nvPr>
            <p:ph type="title"/>
          </p:nvPr>
        </p:nvSpPr>
        <p:spPr/>
        <p:txBody>
          <a:bodyPr/>
          <a:lstStyle/>
          <a:p>
            <a:r>
              <a:rPr lang="en-US" dirty="0"/>
              <a:t>Performance Evaluation</a:t>
            </a:r>
          </a:p>
        </p:txBody>
      </p:sp>
      <p:pic>
        <p:nvPicPr>
          <p:cNvPr id="4" name="Picture 3">
            <a:extLst>
              <a:ext uri="{FF2B5EF4-FFF2-40B4-BE49-F238E27FC236}">
                <a16:creationId xmlns:a16="http://schemas.microsoft.com/office/drawing/2014/main" id="{726B1A72-571B-DF96-940B-2012FEBB91EA}"/>
              </a:ext>
            </a:extLst>
          </p:cNvPr>
          <p:cNvPicPr>
            <a:picLocks noChangeAspect="1"/>
          </p:cNvPicPr>
          <p:nvPr/>
        </p:nvPicPr>
        <p:blipFill>
          <a:blip r:embed="rId2"/>
          <a:stretch>
            <a:fillRect/>
          </a:stretch>
        </p:blipFill>
        <p:spPr>
          <a:xfrm>
            <a:off x="199542" y="1690688"/>
            <a:ext cx="5896458" cy="3857496"/>
          </a:xfrm>
          <a:prstGeom prst="rect">
            <a:avLst/>
          </a:prstGeom>
        </p:spPr>
      </p:pic>
      <p:pic>
        <p:nvPicPr>
          <p:cNvPr id="5" name="Picture 4">
            <a:extLst>
              <a:ext uri="{FF2B5EF4-FFF2-40B4-BE49-F238E27FC236}">
                <a16:creationId xmlns:a16="http://schemas.microsoft.com/office/drawing/2014/main" id="{AF30347C-04DE-D3EE-9EDD-3C8D62F16B8C}"/>
              </a:ext>
            </a:extLst>
          </p:cNvPr>
          <p:cNvPicPr>
            <a:picLocks noChangeAspect="1"/>
          </p:cNvPicPr>
          <p:nvPr/>
        </p:nvPicPr>
        <p:blipFill>
          <a:blip r:embed="rId3"/>
          <a:stretch>
            <a:fillRect/>
          </a:stretch>
        </p:blipFill>
        <p:spPr>
          <a:xfrm>
            <a:off x="6438729" y="2641536"/>
            <a:ext cx="5270500" cy="1955800"/>
          </a:xfrm>
          <a:prstGeom prst="rect">
            <a:avLst/>
          </a:prstGeom>
        </p:spPr>
      </p:pic>
    </p:spTree>
    <p:extLst>
      <p:ext uri="{BB962C8B-B14F-4D97-AF65-F5344CB8AC3E}">
        <p14:creationId xmlns:p14="http://schemas.microsoft.com/office/powerpoint/2010/main" val="259797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E975785-7B90-3014-9DB1-D1A4C4EE27AE}"/>
              </a:ext>
            </a:extLst>
          </p:cNvPr>
          <p:cNvSpPr>
            <a:spLocks noGrp="1"/>
          </p:cNvSpPr>
          <p:nvPr>
            <p:ph type="title"/>
          </p:nvPr>
        </p:nvSpPr>
        <p:spPr>
          <a:xfrm>
            <a:off x="838200" y="713312"/>
            <a:ext cx="3524250" cy="5431376"/>
          </a:xfrm>
        </p:spPr>
        <p:txBody>
          <a:bodyPr>
            <a:normAutofit/>
          </a:bodyPr>
          <a:lstStyle/>
          <a:p>
            <a:r>
              <a:rPr lang="en-US" dirty="0"/>
              <a:t>Performance Evaluation</a:t>
            </a:r>
          </a:p>
        </p:txBody>
      </p:sp>
      <p:sp>
        <p:nvSpPr>
          <p:cNvPr id="3" name="Content Placeholder 2">
            <a:extLst>
              <a:ext uri="{FF2B5EF4-FFF2-40B4-BE49-F238E27FC236}">
                <a16:creationId xmlns:a16="http://schemas.microsoft.com/office/drawing/2014/main" id="{2D7FE3C7-B056-262C-2555-048F11F1DE7F}"/>
              </a:ext>
            </a:extLst>
          </p:cNvPr>
          <p:cNvSpPr>
            <a:spLocks noGrp="1"/>
          </p:cNvSpPr>
          <p:nvPr>
            <p:ph idx="1"/>
          </p:nvPr>
        </p:nvSpPr>
        <p:spPr>
          <a:xfrm>
            <a:off x="6095999" y="713313"/>
            <a:ext cx="5257801" cy="5431376"/>
          </a:xfrm>
        </p:spPr>
        <p:txBody>
          <a:bodyPr anchor="ctr">
            <a:normAutofit/>
          </a:bodyPr>
          <a:lstStyle/>
          <a:p>
            <a:pPr>
              <a:lnSpc>
                <a:spcPct val="90000"/>
              </a:lnSpc>
            </a:pPr>
            <a:r>
              <a:rPr lang="en-US" sz="1900" dirty="0">
                <a:effectLst/>
                <a:latin typeface=".AppleSystemUIFont"/>
              </a:rPr>
              <a:t>The model achieves very high overall accuracy (99.86%), with excellent precision (0.9986) and recall (1.000) for the majority class (label </a:t>
            </a:r>
            <a:r>
              <a:rPr lang="en-US" sz="1900" dirty="0">
                <a:effectLst/>
                <a:latin typeface=".AppleSystemUIFontMonospaced"/>
              </a:rPr>
              <a:t>1</a:t>
            </a:r>
            <a:r>
              <a:rPr lang="en-US" sz="1900" dirty="0">
                <a:effectLst/>
                <a:latin typeface=".AppleSystemUIFont"/>
              </a:rPr>
              <a:t>), indicating strong performance in identifying positive pairs.</a:t>
            </a:r>
          </a:p>
          <a:p>
            <a:pPr>
              <a:lnSpc>
                <a:spcPct val="90000"/>
              </a:lnSpc>
            </a:pPr>
            <a:r>
              <a:rPr lang="en-US" sz="1900" dirty="0">
                <a:effectLst/>
                <a:latin typeface=".AppleSystemUIFont"/>
              </a:rPr>
              <a:t>The minority class (label </a:t>
            </a:r>
            <a:r>
              <a:rPr lang="en-US" sz="1900" dirty="0">
                <a:effectLst/>
                <a:latin typeface=".AppleSystemUIFontMonospaced"/>
              </a:rPr>
              <a:t>0</a:t>
            </a:r>
            <a:r>
              <a:rPr lang="en-US" sz="1900" dirty="0">
                <a:effectLst/>
                <a:latin typeface=".AppleSystemUIFont"/>
              </a:rPr>
              <a:t>) shows significant imbalance, with very low recall (0.0172), meaning most negative pairs are misclassified as positive.</a:t>
            </a:r>
          </a:p>
          <a:p>
            <a:pPr>
              <a:lnSpc>
                <a:spcPct val="90000"/>
              </a:lnSpc>
            </a:pPr>
            <a:r>
              <a:rPr lang="en-US" sz="1900" dirty="0">
                <a:effectLst/>
                <a:latin typeface=".AppleSystemUIFont"/>
              </a:rPr>
              <a:t>The weighted average F1-score of 0.9979 reflects the dominance of the majority class in the evaluation, masking the poor performance on the minority class.</a:t>
            </a:r>
          </a:p>
          <a:p>
            <a:pPr>
              <a:lnSpc>
                <a:spcPct val="90000"/>
              </a:lnSpc>
            </a:pPr>
            <a:r>
              <a:rPr lang="en-US" sz="1900" dirty="0">
                <a:effectLst/>
                <a:latin typeface=".AppleSystemUIFont"/>
              </a:rPr>
              <a:t>The macro-average F1-score of 0.5166 highlights the model’s inability to generalize well across both classes due to the data imbalance. Addressing class imbalance is essential to improve performance for the minority class.</a:t>
            </a:r>
          </a:p>
          <a:p>
            <a:pPr>
              <a:lnSpc>
                <a:spcPct val="90000"/>
              </a:lnSpc>
            </a:pPr>
            <a:endParaRPr lang="en-US" sz="1900" dirty="0"/>
          </a:p>
        </p:txBody>
      </p:sp>
    </p:spTree>
    <p:extLst>
      <p:ext uri="{BB962C8B-B14F-4D97-AF65-F5344CB8AC3E}">
        <p14:creationId xmlns:p14="http://schemas.microsoft.com/office/powerpoint/2010/main" val="399679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805A135-EF30-71FA-6477-FB7BB5B8CAEC}"/>
              </a:ext>
            </a:extLst>
          </p:cNvPr>
          <p:cNvSpPr>
            <a:spLocks noGrp="1"/>
          </p:cNvSpPr>
          <p:nvPr>
            <p:ph type="title"/>
          </p:nvPr>
        </p:nvSpPr>
        <p:spPr>
          <a:xfrm>
            <a:off x="838200" y="713312"/>
            <a:ext cx="3524250" cy="5431376"/>
          </a:xfrm>
        </p:spPr>
        <p:txBody>
          <a:bodyPr>
            <a:normAutofit/>
          </a:bodyPr>
          <a:lstStyle/>
          <a:p>
            <a:r>
              <a:rPr lang="en-US" dirty="0"/>
              <a:t>Limitations</a:t>
            </a:r>
          </a:p>
        </p:txBody>
      </p:sp>
      <p:sp>
        <p:nvSpPr>
          <p:cNvPr id="3" name="Content Placeholder 2">
            <a:extLst>
              <a:ext uri="{FF2B5EF4-FFF2-40B4-BE49-F238E27FC236}">
                <a16:creationId xmlns:a16="http://schemas.microsoft.com/office/drawing/2014/main" id="{3E4A8F3D-2E1E-308B-3080-E8151405EE41}"/>
              </a:ext>
            </a:extLst>
          </p:cNvPr>
          <p:cNvSpPr>
            <a:spLocks noGrp="1"/>
          </p:cNvSpPr>
          <p:nvPr>
            <p:ph idx="1"/>
          </p:nvPr>
        </p:nvSpPr>
        <p:spPr>
          <a:xfrm>
            <a:off x="6095999" y="713313"/>
            <a:ext cx="5257801" cy="5431376"/>
          </a:xfrm>
        </p:spPr>
        <p:txBody>
          <a:bodyPr anchor="ctr">
            <a:normAutofit/>
          </a:bodyPr>
          <a:lstStyle/>
          <a:p>
            <a:pPr>
              <a:lnSpc>
                <a:spcPct val="90000"/>
              </a:lnSpc>
            </a:pPr>
            <a:r>
              <a:rPr lang="en-US" sz="1700" dirty="0">
                <a:effectLst/>
                <a:latin typeface=".AppleSystemUIFont"/>
              </a:rPr>
              <a:t>The dataset comprises approximately 5.9 million perfume records, which posed significant computational challenges and necessitated the use of smaller subsets for training and analysis due to resource limitations.</a:t>
            </a:r>
          </a:p>
          <a:p>
            <a:pPr>
              <a:lnSpc>
                <a:spcPct val="90000"/>
              </a:lnSpc>
            </a:pPr>
            <a:r>
              <a:rPr lang="en-US" sz="1700" dirty="0">
                <a:effectLst/>
                <a:latin typeface=".AppleSystemUIFont"/>
              </a:rPr>
              <a:t>The reliance on subsets introduced class imbalance, particularly affecting the representation of negative pairs, which in turn impacted the model’s ability to generalize across all classes effectively.</a:t>
            </a:r>
          </a:p>
          <a:p>
            <a:pPr>
              <a:lnSpc>
                <a:spcPct val="90000"/>
              </a:lnSpc>
            </a:pPr>
            <a:r>
              <a:rPr lang="en-US" sz="1700" dirty="0">
                <a:effectLst/>
                <a:latin typeface=".AppleSystemUIFont"/>
              </a:rPr>
              <a:t>Techniques such as stratified sampling and other advanced balancing methods, which could have mitigated the class imbalance, were not fully implemented due to computational constraints and memory limitations.</a:t>
            </a:r>
          </a:p>
          <a:p>
            <a:pPr>
              <a:lnSpc>
                <a:spcPct val="90000"/>
              </a:lnSpc>
            </a:pPr>
            <a:r>
              <a:rPr lang="en-US" sz="1700" dirty="0">
                <a:effectLst/>
                <a:latin typeface=".AppleSystemUIFont"/>
              </a:rPr>
              <a:t>The inability to utilize the full dataset and balance the class distributions uniformly restricted the scope of the training process, potentially limiting the model’s overall performance and fairness across all data classes.</a:t>
            </a:r>
          </a:p>
          <a:p>
            <a:pPr>
              <a:lnSpc>
                <a:spcPct val="90000"/>
              </a:lnSpc>
            </a:pPr>
            <a:endParaRPr lang="en-US" sz="1700" dirty="0"/>
          </a:p>
        </p:txBody>
      </p:sp>
    </p:spTree>
    <p:extLst>
      <p:ext uri="{BB962C8B-B14F-4D97-AF65-F5344CB8AC3E}">
        <p14:creationId xmlns:p14="http://schemas.microsoft.com/office/powerpoint/2010/main" val="186971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9A3B199-B458-72F9-736C-98993E56CFD8}"/>
              </a:ext>
            </a:extLst>
          </p:cNvPr>
          <p:cNvSpPr>
            <a:spLocks noGrp="1"/>
          </p:cNvSpPr>
          <p:nvPr>
            <p:ph type="title"/>
          </p:nvPr>
        </p:nvSpPr>
        <p:spPr>
          <a:xfrm>
            <a:off x="838200" y="713312"/>
            <a:ext cx="3524250" cy="5431376"/>
          </a:xfrm>
        </p:spPr>
        <p:txBody>
          <a:bodyPr>
            <a:normAutofit/>
          </a:bodyPr>
          <a:lstStyle/>
          <a:p>
            <a:r>
              <a:rPr lang="en-US" sz="3400" dirty="0"/>
              <a:t>Checking the Performance of Recommender</a:t>
            </a:r>
          </a:p>
        </p:txBody>
      </p:sp>
      <p:sp>
        <p:nvSpPr>
          <p:cNvPr id="3" name="Content Placeholder 2">
            <a:extLst>
              <a:ext uri="{FF2B5EF4-FFF2-40B4-BE49-F238E27FC236}">
                <a16:creationId xmlns:a16="http://schemas.microsoft.com/office/drawing/2014/main" id="{C2B91218-23CA-6DD7-CAED-6468463BB7B0}"/>
              </a:ext>
            </a:extLst>
          </p:cNvPr>
          <p:cNvSpPr>
            <a:spLocks noGrp="1"/>
          </p:cNvSpPr>
          <p:nvPr>
            <p:ph idx="1"/>
          </p:nvPr>
        </p:nvSpPr>
        <p:spPr>
          <a:xfrm>
            <a:off x="6095999" y="713313"/>
            <a:ext cx="5257801" cy="5431376"/>
          </a:xfrm>
        </p:spPr>
        <p:txBody>
          <a:bodyPr anchor="ctr">
            <a:normAutofit/>
          </a:bodyPr>
          <a:lstStyle/>
          <a:p>
            <a:pPr>
              <a:lnSpc>
                <a:spcPct val="90000"/>
              </a:lnSpc>
            </a:pPr>
            <a:r>
              <a:rPr lang="en-US" sz="1600" dirty="0">
                <a:effectLst/>
                <a:latin typeface=".AppleSystemUIFont"/>
              </a:rPr>
              <a:t>The </a:t>
            </a:r>
            <a:r>
              <a:rPr lang="en-US" sz="1600">
                <a:effectLst/>
                <a:latin typeface=".AppleSystemUIFontMonospaced"/>
              </a:rPr>
              <a:t>enrich_single_note</a:t>
            </a:r>
            <a:r>
              <a:rPr lang="en-US" sz="1600" dirty="0">
                <a:effectLst/>
                <a:latin typeface=".AppleSystemUIFont"/>
              </a:rPr>
              <a:t> function standardizes and enriches each note using the </a:t>
            </a:r>
            <a:r>
              <a:rPr lang="en-US" sz="1600">
                <a:effectLst/>
                <a:latin typeface=".AppleSystemUIFontMonospaced"/>
              </a:rPr>
              <a:t>note_enrichment</a:t>
            </a:r>
            <a:r>
              <a:rPr lang="en-US" sz="1600" dirty="0">
                <a:effectLst/>
                <a:latin typeface=".AppleSystemUIFont"/>
              </a:rPr>
              <a:t> dictionary or returns the original note if no enrichment is available.</a:t>
            </a:r>
          </a:p>
          <a:p>
            <a:pPr>
              <a:lnSpc>
                <a:spcPct val="90000"/>
              </a:lnSpc>
            </a:pPr>
            <a:r>
              <a:rPr lang="en-US" sz="1600" dirty="0">
                <a:effectLst/>
                <a:latin typeface=".AppleSystemUIFont"/>
              </a:rPr>
              <a:t>The </a:t>
            </a:r>
            <a:r>
              <a:rPr lang="en-US" sz="1600">
                <a:effectLst/>
                <a:latin typeface=".AppleSystemUIFontMonospaced"/>
              </a:rPr>
              <a:t>recommend_fragrances_by_notes</a:t>
            </a:r>
            <a:r>
              <a:rPr lang="en-US" sz="1600" dirty="0">
                <a:effectLst/>
                <a:latin typeface=".AppleSystemUIFont"/>
              </a:rPr>
              <a:t> function creates a query embedding from user-provided notes and compares it with fragrance embeddings.</a:t>
            </a:r>
          </a:p>
          <a:p>
            <a:pPr>
              <a:lnSpc>
                <a:spcPct val="90000"/>
              </a:lnSpc>
            </a:pPr>
            <a:r>
              <a:rPr lang="en-US" sz="1600" dirty="0">
                <a:effectLst/>
                <a:latin typeface=".AppleSystemUIFont"/>
              </a:rPr>
              <a:t>An optional gender filter restricts the recommendations to fragrances matching the specified gender (e.g., Men, Women, Unisex).</a:t>
            </a:r>
          </a:p>
          <a:p>
            <a:pPr>
              <a:lnSpc>
                <a:spcPct val="90000"/>
              </a:lnSpc>
            </a:pPr>
            <a:r>
              <a:rPr lang="en-US" sz="1600" dirty="0">
                <a:effectLst/>
                <a:latin typeface=".AppleSystemUIFont"/>
              </a:rPr>
              <a:t>Feed the query embedding and perfume embeddings into the Siamese network to compute similarity scores.</a:t>
            </a:r>
          </a:p>
          <a:p>
            <a:pPr>
              <a:lnSpc>
                <a:spcPct val="90000"/>
              </a:lnSpc>
            </a:pPr>
            <a:r>
              <a:rPr lang="en-US" sz="1600" dirty="0">
                <a:effectLst/>
                <a:latin typeface=".AppleSystemUIFont"/>
              </a:rPr>
              <a:t>This would utilize the Siamese network’s learned ability to better distinguish subtle relationships between perfumes</a:t>
            </a:r>
          </a:p>
          <a:p>
            <a:pPr>
              <a:lnSpc>
                <a:spcPct val="90000"/>
              </a:lnSpc>
            </a:pPr>
            <a:r>
              <a:rPr lang="en-US" sz="1600" dirty="0">
                <a:effectLst/>
                <a:latin typeface=".AppleSystemUIFont"/>
              </a:rPr>
              <a:t>The top </a:t>
            </a:r>
            <a:r>
              <a:rPr lang="en-US" sz="1600" dirty="0">
                <a:effectLst/>
                <a:latin typeface=".AppleSystemUIFontMonospaced"/>
              </a:rPr>
              <a:t>k</a:t>
            </a:r>
            <a:r>
              <a:rPr lang="en-US" sz="1600" dirty="0">
                <a:effectLst/>
                <a:latin typeface=".AppleSystemUIFont"/>
              </a:rPr>
              <a:t> most similar fragrances are identified based on similarity scores and returned as recommendations.</a:t>
            </a:r>
          </a:p>
          <a:p>
            <a:pPr>
              <a:lnSpc>
                <a:spcPct val="90000"/>
              </a:lnSpc>
            </a:pPr>
            <a:r>
              <a:rPr lang="en-US" sz="1600" dirty="0">
                <a:effectLst/>
                <a:latin typeface=".AppleSystemUIFont"/>
              </a:rPr>
              <a:t>User inputs for notes and gender are collected, processed, and passed to the recommendation function, which outputs personalized fragrance suggestions.</a:t>
            </a:r>
          </a:p>
          <a:p>
            <a:pPr marL="0" indent="0">
              <a:lnSpc>
                <a:spcPct val="90000"/>
              </a:lnSpc>
              <a:buNone/>
            </a:pPr>
            <a:endParaRPr lang="en-US" sz="1600" dirty="0"/>
          </a:p>
        </p:txBody>
      </p:sp>
    </p:spTree>
    <p:extLst>
      <p:ext uri="{BB962C8B-B14F-4D97-AF65-F5344CB8AC3E}">
        <p14:creationId xmlns:p14="http://schemas.microsoft.com/office/powerpoint/2010/main" val="359835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FA94-2F8D-609C-A8A7-91D857E7F716}"/>
              </a:ext>
            </a:extLst>
          </p:cNvPr>
          <p:cNvSpPr>
            <a:spLocks noGrp="1"/>
          </p:cNvSpPr>
          <p:nvPr>
            <p:ph type="title"/>
          </p:nvPr>
        </p:nvSpPr>
        <p:spPr/>
        <p:txBody>
          <a:bodyPr/>
          <a:lstStyle/>
          <a:p>
            <a:r>
              <a:rPr lang="en-US" sz="4000" dirty="0"/>
              <a:t>Checking the Performance of Recommender</a:t>
            </a:r>
            <a:endParaRPr lang="en-US" dirty="0"/>
          </a:p>
        </p:txBody>
      </p:sp>
      <p:pic>
        <p:nvPicPr>
          <p:cNvPr id="4" name="Picture 3">
            <a:extLst>
              <a:ext uri="{FF2B5EF4-FFF2-40B4-BE49-F238E27FC236}">
                <a16:creationId xmlns:a16="http://schemas.microsoft.com/office/drawing/2014/main" id="{5D55BF7F-736B-8E3D-3F1A-98495D4BA1AF}"/>
              </a:ext>
            </a:extLst>
          </p:cNvPr>
          <p:cNvPicPr>
            <a:picLocks noChangeAspect="1"/>
          </p:cNvPicPr>
          <p:nvPr/>
        </p:nvPicPr>
        <p:blipFill>
          <a:blip r:embed="rId2"/>
          <a:stretch>
            <a:fillRect/>
          </a:stretch>
        </p:blipFill>
        <p:spPr>
          <a:xfrm>
            <a:off x="690883" y="2973167"/>
            <a:ext cx="10810233" cy="1828799"/>
          </a:xfrm>
          <a:prstGeom prst="rect">
            <a:avLst/>
          </a:prstGeom>
        </p:spPr>
      </p:pic>
    </p:spTree>
    <p:extLst>
      <p:ext uri="{BB962C8B-B14F-4D97-AF65-F5344CB8AC3E}">
        <p14:creationId xmlns:p14="http://schemas.microsoft.com/office/powerpoint/2010/main" val="27356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AAB61B7-7916-AA37-C747-996E9D98BC18}"/>
              </a:ext>
            </a:extLst>
          </p:cNvPr>
          <p:cNvSpPr>
            <a:spLocks noGrp="1"/>
          </p:cNvSpPr>
          <p:nvPr>
            <p:ph type="title"/>
          </p:nvPr>
        </p:nvSpPr>
        <p:spPr>
          <a:xfrm>
            <a:off x="838200" y="713312"/>
            <a:ext cx="3524250" cy="543137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0BACDF0F-CE7E-9FF8-DFE1-B55BC6995AA0}"/>
              </a:ext>
            </a:extLst>
          </p:cNvPr>
          <p:cNvSpPr>
            <a:spLocks noGrp="1"/>
          </p:cNvSpPr>
          <p:nvPr>
            <p:ph idx="1"/>
          </p:nvPr>
        </p:nvSpPr>
        <p:spPr>
          <a:xfrm>
            <a:off x="6095999" y="713313"/>
            <a:ext cx="5257801" cy="5431376"/>
          </a:xfrm>
        </p:spPr>
        <p:txBody>
          <a:bodyPr anchor="ctr">
            <a:normAutofit/>
          </a:bodyPr>
          <a:lstStyle/>
          <a:p>
            <a:r>
              <a:rPr lang="en-US" sz="2000" dirty="0">
                <a:effectLst/>
                <a:latin typeface=".AppleSystemUIFont"/>
              </a:rPr>
              <a:t>Developed a Siamese network-based fragrance recommendation system using enriched text embeddings and cosine similarity.</a:t>
            </a:r>
          </a:p>
          <a:p>
            <a:r>
              <a:rPr lang="en-US" sz="2000" dirty="0">
                <a:effectLst/>
                <a:latin typeface=".AppleSystemUIFont"/>
              </a:rPr>
              <a:t>Achieved high accuracy (99.86%) with strong performance in identifying positive pairs.</a:t>
            </a:r>
          </a:p>
          <a:p>
            <a:r>
              <a:rPr lang="en-US" sz="2000" dirty="0">
                <a:effectLst/>
                <a:latin typeface=".AppleSystemUIFont"/>
              </a:rPr>
              <a:t>Faced limitations due to resource constraints, leading to class imbalance and reduced performance on minority classes.</a:t>
            </a:r>
          </a:p>
          <a:p>
            <a:r>
              <a:rPr lang="en-US" sz="2000" dirty="0">
                <a:effectLst/>
                <a:latin typeface=".AppleSystemUIFont"/>
              </a:rPr>
              <a:t>Full dataset utilization and advanced balancing methods were restricted by computational limitations.</a:t>
            </a:r>
          </a:p>
          <a:p>
            <a:r>
              <a:rPr lang="en-US" sz="2000" dirty="0">
                <a:effectLst/>
                <a:latin typeface=".AppleSystemUIFont"/>
              </a:rPr>
              <a:t>Future improvements include leveraging better resources, addressing class imbalance, and utilizing more data for improved fairness and generalization.</a:t>
            </a:r>
          </a:p>
          <a:p>
            <a:endParaRPr lang="en-US" sz="2000" dirty="0"/>
          </a:p>
        </p:txBody>
      </p:sp>
    </p:spTree>
    <p:extLst>
      <p:ext uri="{BB962C8B-B14F-4D97-AF65-F5344CB8AC3E}">
        <p14:creationId xmlns:p14="http://schemas.microsoft.com/office/powerpoint/2010/main" val="17666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4ADE960-77B3-0848-55FD-0C7CE2292392}"/>
              </a:ext>
            </a:extLst>
          </p:cNvPr>
          <p:cNvSpPr>
            <a:spLocks noGrp="1"/>
          </p:cNvSpPr>
          <p:nvPr>
            <p:ph type="title"/>
          </p:nvPr>
        </p:nvSpPr>
        <p:spPr>
          <a:xfrm>
            <a:off x="838200" y="713312"/>
            <a:ext cx="3524250" cy="5431376"/>
          </a:xfrm>
        </p:spPr>
        <p:txBody>
          <a:bodyPr>
            <a:normAutofit/>
          </a:bodyPr>
          <a:lstStyle/>
          <a:p>
            <a:r>
              <a:rPr lang="en-US" dirty="0"/>
              <a:t>Contents</a:t>
            </a:r>
          </a:p>
        </p:txBody>
      </p:sp>
      <p:sp>
        <p:nvSpPr>
          <p:cNvPr id="3" name="Content Placeholder 2">
            <a:extLst>
              <a:ext uri="{FF2B5EF4-FFF2-40B4-BE49-F238E27FC236}">
                <a16:creationId xmlns:a16="http://schemas.microsoft.com/office/drawing/2014/main" id="{1F2D3DF7-620A-C64A-6377-2A0A8A35CD2D}"/>
              </a:ext>
            </a:extLst>
          </p:cNvPr>
          <p:cNvSpPr>
            <a:spLocks noGrp="1"/>
          </p:cNvSpPr>
          <p:nvPr>
            <p:ph idx="1"/>
          </p:nvPr>
        </p:nvSpPr>
        <p:spPr>
          <a:xfrm>
            <a:off x="6095999" y="713313"/>
            <a:ext cx="5257801" cy="5431376"/>
          </a:xfrm>
        </p:spPr>
        <p:txBody>
          <a:bodyPr anchor="ctr">
            <a:normAutofit/>
          </a:bodyPr>
          <a:lstStyle/>
          <a:p>
            <a:r>
              <a:rPr lang="en-US" sz="2000"/>
              <a:t>Introduction</a:t>
            </a:r>
          </a:p>
          <a:p>
            <a:r>
              <a:rPr lang="en-US" sz="2000"/>
              <a:t>Problem Statement</a:t>
            </a:r>
          </a:p>
          <a:p>
            <a:r>
              <a:rPr lang="en-US" sz="2000"/>
              <a:t>About the Data</a:t>
            </a:r>
          </a:p>
          <a:p>
            <a:r>
              <a:rPr lang="en-US" sz="2000"/>
              <a:t>Data Transformation</a:t>
            </a:r>
          </a:p>
          <a:p>
            <a:r>
              <a:rPr lang="en-US" sz="2000"/>
              <a:t>Neural Network </a:t>
            </a:r>
          </a:p>
          <a:p>
            <a:r>
              <a:rPr lang="en-US" sz="2000"/>
              <a:t>Results</a:t>
            </a:r>
          </a:p>
          <a:p>
            <a:r>
              <a:rPr lang="en-US" sz="2000"/>
              <a:t>Future Scope and Ideas</a:t>
            </a:r>
          </a:p>
        </p:txBody>
      </p:sp>
    </p:spTree>
    <p:extLst>
      <p:ext uri="{BB962C8B-B14F-4D97-AF65-F5344CB8AC3E}">
        <p14:creationId xmlns:p14="http://schemas.microsoft.com/office/powerpoint/2010/main" val="392373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DC37BF2-9035-7C2C-BB4F-878CCBA47AAC}"/>
              </a:ext>
            </a:extLst>
          </p:cNvPr>
          <p:cNvSpPr>
            <a:spLocks noGrp="1"/>
          </p:cNvSpPr>
          <p:nvPr>
            <p:ph type="title"/>
          </p:nvPr>
        </p:nvSpPr>
        <p:spPr>
          <a:xfrm>
            <a:off x="838200" y="713312"/>
            <a:ext cx="3524250" cy="5431376"/>
          </a:xfrm>
        </p:spPr>
        <p:txBody>
          <a:bodyPr>
            <a:normAutofit/>
          </a:bodyPr>
          <a:lstStyle/>
          <a:p>
            <a:r>
              <a:rPr lang="en-US" dirty="0"/>
              <a:t>Future Scope</a:t>
            </a:r>
          </a:p>
        </p:txBody>
      </p:sp>
      <p:sp>
        <p:nvSpPr>
          <p:cNvPr id="3" name="Content Placeholder 2">
            <a:extLst>
              <a:ext uri="{FF2B5EF4-FFF2-40B4-BE49-F238E27FC236}">
                <a16:creationId xmlns:a16="http://schemas.microsoft.com/office/drawing/2014/main" id="{4D7AFA64-A189-214C-B84C-2EF26D758031}"/>
              </a:ext>
            </a:extLst>
          </p:cNvPr>
          <p:cNvSpPr>
            <a:spLocks noGrp="1"/>
          </p:cNvSpPr>
          <p:nvPr>
            <p:ph idx="1"/>
          </p:nvPr>
        </p:nvSpPr>
        <p:spPr>
          <a:xfrm>
            <a:off x="6095999" y="713313"/>
            <a:ext cx="5257801" cy="5431376"/>
          </a:xfrm>
        </p:spPr>
        <p:txBody>
          <a:bodyPr anchor="ctr">
            <a:normAutofit/>
          </a:bodyPr>
          <a:lstStyle/>
          <a:p>
            <a:r>
              <a:rPr lang="en-US" sz="2000" dirty="0">
                <a:effectLst/>
                <a:latin typeface=".AppleSystemUIFont"/>
              </a:rPr>
              <a:t>Include olfactory data like intensity, longevity, and seasonal preferences for more detailed recommendations.</a:t>
            </a:r>
          </a:p>
          <a:p>
            <a:r>
              <a:rPr lang="en-US" sz="2000" dirty="0">
                <a:effectLst/>
                <a:latin typeface=".AppleSystemUIFont"/>
              </a:rPr>
              <a:t>Incorporate user reviews and ratings for personalized, sentiment-driven recommendations.</a:t>
            </a:r>
          </a:p>
          <a:p>
            <a:r>
              <a:rPr lang="en-US" sz="2000" dirty="0">
                <a:effectLst/>
                <a:latin typeface=".AppleSystemUIFont"/>
              </a:rPr>
              <a:t>Expand the dataset to cover a wider range of perfumes and user demographics.</a:t>
            </a:r>
          </a:p>
          <a:p>
            <a:r>
              <a:rPr lang="en-US" sz="2000" dirty="0">
                <a:effectLst/>
                <a:latin typeface=".AppleSystemUIFont"/>
              </a:rPr>
              <a:t>Use advanced techniques like transfer learning to recommend fragrances based on multiple criteria.</a:t>
            </a:r>
          </a:p>
          <a:p>
            <a:r>
              <a:rPr lang="en-US" sz="2000" dirty="0">
                <a:effectLst/>
                <a:latin typeface=".AppleSystemUIFont"/>
              </a:rPr>
              <a:t>Develop a hybrid system combining content-based and collaborative filtering for richer recommendations.</a:t>
            </a:r>
          </a:p>
          <a:p>
            <a:endParaRPr lang="en-US" sz="2000" dirty="0"/>
          </a:p>
        </p:txBody>
      </p:sp>
    </p:spTree>
    <p:extLst>
      <p:ext uri="{BB962C8B-B14F-4D97-AF65-F5344CB8AC3E}">
        <p14:creationId xmlns:p14="http://schemas.microsoft.com/office/powerpoint/2010/main" val="322357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F67D1EA-0872-80DF-440C-4F1EE8CC1418}"/>
              </a:ext>
            </a:extLst>
          </p:cNvPr>
          <p:cNvSpPr>
            <a:spLocks noGrp="1"/>
          </p:cNvSpPr>
          <p:nvPr>
            <p:ph type="title"/>
          </p:nvPr>
        </p:nvSpPr>
        <p:spPr>
          <a:xfrm>
            <a:off x="838200" y="713312"/>
            <a:ext cx="3524250" cy="543137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265C91DE-9E2D-EF6A-5637-0E797AE11D69}"/>
              </a:ext>
            </a:extLst>
          </p:cNvPr>
          <p:cNvSpPr>
            <a:spLocks noGrp="1"/>
          </p:cNvSpPr>
          <p:nvPr>
            <p:ph idx="1"/>
          </p:nvPr>
        </p:nvSpPr>
        <p:spPr>
          <a:xfrm>
            <a:off x="5892799" y="449153"/>
            <a:ext cx="5257801" cy="5431376"/>
          </a:xfrm>
        </p:spPr>
        <p:txBody>
          <a:bodyPr anchor="ctr">
            <a:normAutofit/>
          </a:bodyPr>
          <a:lstStyle/>
          <a:p>
            <a:pPr>
              <a:lnSpc>
                <a:spcPct val="90000"/>
              </a:lnSpc>
            </a:pPr>
            <a:r>
              <a:rPr lang="en-US" sz="2000" dirty="0">
                <a:effectLst/>
                <a:latin typeface=".AppleSystemUIFont"/>
              </a:rPr>
              <a:t>The system leverages a comprehensive dataset of fragrances and user preferences to assist in the identification of suitable perfumes.</a:t>
            </a:r>
          </a:p>
          <a:p>
            <a:pPr>
              <a:lnSpc>
                <a:spcPct val="90000"/>
              </a:lnSpc>
            </a:pPr>
            <a:r>
              <a:rPr lang="en-US" sz="2000" dirty="0">
                <a:effectLst/>
                <a:latin typeface=".AppleSystemUIFont"/>
              </a:rPr>
              <a:t>Users can specify desired perfume notes (e.g., sandal, lime, bergamot) without requiring technical knowledge of fragrance composition.</a:t>
            </a:r>
          </a:p>
          <a:p>
            <a:pPr>
              <a:lnSpc>
                <a:spcPct val="90000"/>
              </a:lnSpc>
            </a:pPr>
            <a:r>
              <a:rPr lang="en-US" sz="2000" dirty="0">
                <a:effectLst/>
                <a:latin typeface=".AppleSystemUIFont"/>
              </a:rPr>
              <a:t>By applying advanced machine learning techniques, the system provides tailored recommendations that align with individual taste and olfactory preferences.</a:t>
            </a:r>
          </a:p>
          <a:p>
            <a:pPr>
              <a:lnSpc>
                <a:spcPct val="90000"/>
              </a:lnSpc>
            </a:pPr>
            <a:r>
              <a:rPr lang="en-US" sz="2000" dirty="0">
                <a:effectLst/>
                <a:latin typeface=".AppleSystemUIFont"/>
              </a:rPr>
              <a:t>This approach streamlines the fragrance selection process, making it more accessible, efficient, and personalized.</a:t>
            </a:r>
          </a:p>
          <a:p>
            <a:pPr>
              <a:lnSpc>
                <a:spcPct val="90000"/>
              </a:lnSpc>
            </a:pPr>
            <a:r>
              <a:rPr lang="en-US" sz="2000" dirty="0">
                <a:effectLst/>
                <a:latin typeface=".AppleSystemUIFont"/>
              </a:rPr>
              <a:t>The resulting recommendations offer an informed foundation for exploring and discovering novel perfumes that match user-defined criteria.</a:t>
            </a:r>
          </a:p>
        </p:txBody>
      </p:sp>
    </p:spTree>
    <p:extLst>
      <p:ext uri="{BB962C8B-B14F-4D97-AF65-F5344CB8AC3E}">
        <p14:creationId xmlns:p14="http://schemas.microsoft.com/office/powerpoint/2010/main" val="36632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A4E212B-3C2D-658E-CB5F-D60F7AEBAAC7}"/>
              </a:ext>
            </a:extLst>
          </p:cNvPr>
          <p:cNvSpPr>
            <a:spLocks noGrp="1"/>
          </p:cNvSpPr>
          <p:nvPr>
            <p:ph type="title"/>
          </p:nvPr>
        </p:nvSpPr>
        <p:spPr>
          <a:xfrm>
            <a:off x="838200" y="713312"/>
            <a:ext cx="3524250" cy="5431376"/>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ACAF21CA-E4F5-6ECF-D079-59694D08E032}"/>
              </a:ext>
            </a:extLst>
          </p:cNvPr>
          <p:cNvSpPr>
            <a:spLocks noGrp="1"/>
          </p:cNvSpPr>
          <p:nvPr>
            <p:ph idx="1"/>
          </p:nvPr>
        </p:nvSpPr>
        <p:spPr>
          <a:xfrm>
            <a:off x="6095999" y="713313"/>
            <a:ext cx="5257801" cy="5431376"/>
          </a:xfrm>
        </p:spPr>
        <p:txBody>
          <a:bodyPr anchor="ctr">
            <a:normAutofit/>
          </a:bodyPr>
          <a:lstStyle/>
          <a:p>
            <a:pPr>
              <a:lnSpc>
                <a:spcPct val="90000"/>
              </a:lnSpc>
            </a:pPr>
            <a:r>
              <a:rPr lang="en-US" sz="1900" dirty="0">
                <a:effectLst/>
                <a:latin typeface=".AppleSystemUIFont"/>
              </a:rPr>
              <a:t>Choosing a suitable fragrance can be overwhelming due to the vast number of options and complex scent profiles.</a:t>
            </a:r>
          </a:p>
          <a:p>
            <a:pPr>
              <a:lnSpc>
                <a:spcPct val="90000"/>
              </a:lnSpc>
            </a:pPr>
            <a:r>
              <a:rPr lang="en-US" sz="1900" dirty="0">
                <a:effectLst/>
                <a:latin typeface=".AppleSystemUIFont"/>
              </a:rPr>
              <a:t>Many individuals lack the expertise to interpret perfume compositions, making it difficult to find scents aligned with their preferences.</a:t>
            </a:r>
          </a:p>
          <a:p>
            <a:pPr>
              <a:lnSpc>
                <a:spcPct val="90000"/>
              </a:lnSpc>
            </a:pPr>
            <a:r>
              <a:rPr lang="en-US" sz="1900" dirty="0">
                <a:effectLst/>
                <a:latin typeface=".AppleSystemUIFont"/>
              </a:rPr>
              <a:t>The lack of a personalized and efficient recommendation system results in a trial-and-error process, which can be both time-consuming and expensive.</a:t>
            </a:r>
          </a:p>
          <a:p>
            <a:pPr>
              <a:lnSpc>
                <a:spcPct val="90000"/>
              </a:lnSpc>
            </a:pPr>
            <a:r>
              <a:rPr lang="en-US" sz="1900" dirty="0">
                <a:effectLst/>
                <a:latin typeface=".AppleSystemUIFont"/>
              </a:rPr>
              <a:t> Existing solutions often rely on generic recommendations, failing to account for unique user preferences or specific scent characteristics.</a:t>
            </a:r>
          </a:p>
          <a:p>
            <a:pPr>
              <a:lnSpc>
                <a:spcPct val="90000"/>
              </a:lnSpc>
            </a:pPr>
            <a:r>
              <a:rPr lang="en-US" sz="1900" dirty="0">
                <a:latin typeface=".AppleSystemUIFont"/>
              </a:rPr>
              <a:t>T</a:t>
            </a:r>
            <a:r>
              <a:rPr lang="en-US" sz="1900" dirty="0">
                <a:effectLst/>
                <a:latin typeface=".AppleSystemUIFont"/>
              </a:rPr>
              <a:t>here is a need for a robust, user-friendly tool to simplify fragrance selection by providing tailored recommendations based on user inputs and fragrance data.</a:t>
            </a:r>
          </a:p>
          <a:p>
            <a:pPr marL="0" indent="0">
              <a:lnSpc>
                <a:spcPct val="90000"/>
              </a:lnSpc>
              <a:buNone/>
            </a:pPr>
            <a:endParaRPr lang="en-US" sz="1900" dirty="0"/>
          </a:p>
        </p:txBody>
      </p:sp>
    </p:spTree>
    <p:extLst>
      <p:ext uri="{BB962C8B-B14F-4D97-AF65-F5344CB8AC3E}">
        <p14:creationId xmlns:p14="http://schemas.microsoft.com/office/powerpoint/2010/main" val="168879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D319CE"/>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7D8CC68C-1A99-FDB9-D7C1-2FEBE9B94724}"/>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r>
              <a:rPr lang="en-US" sz="4800" i="1">
                <a:solidFill>
                  <a:srgbClr val="FFFFFF"/>
                </a:solidFill>
              </a:rPr>
              <a:t>The End</a:t>
            </a:r>
          </a:p>
        </p:txBody>
      </p:sp>
      <p:sp>
        <p:nvSpPr>
          <p:cNvPr id="3" name="Content Placeholder 2">
            <a:extLst>
              <a:ext uri="{FF2B5EF4-FFF2-40B4-BE49-F238E27FC236}">
                <a16:creationId xmlns:a16="http://schemas.microsoft.com/office/drawing/2014/main" id="{672531D2-A4F9-E962-87A0-B800EB3F0668}"/>
              </a:ext>
            </a:extLst>
          </p:cNvPr>
          <p:cNvSpPr>
            <a:spLocks noGrp="1"/>
          </p:cNvSpPr>
          <p:nvPr>
            <p:ph idx="1"/>
          </p:nvPr>
        </p:nvSpPr>
        <p:spPr>
          <a:xfrm>
            <a:off x="3880419" y="4300833"/>
            <a:ext cx="4431162" cy="1191873"/>
          </a:xfrm>
        </p:spPr>
        <p:txBody>
          <a:bodyPr vert="horz" lIns="91440" tIns="45720" rIns="91440" bIns="45720" rtlCol="0">
            <a:normAutofit/>
          </a:bodyPr>
          <a:lstStyle/>
          <a:p>
            <a:pPr marL="0" indent="0" algn="ctr">
              <a:buNone/>
            </a:pPr>
            <a:r>
              <a:rPr lang="en-US" sz="2400" cap="all">
                <a:solidFill>
                  <a:srgbClr val="FFFFFF"/>
                </a:solidFill>
              </a:rPr>
              <a:t>Thank You</a:t>
            </a:r>
          </a:p>
        </p:txBody>
      </p:sp>
    </p:spTree>
    <p:extLst>
      <p:ext uri="{BB962C8B-B14F-4D97-AF65-F5344CB8AC3E}">
        <p14:creationId xmlns:p14="http://schemas.microsoft.com/office/powerpoint/2010/main" val="39984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6BF1B79-3C69-EEE0-B9B5-5527DC258BA8}"/>
              </a:ext>
            </a:extLst>
          </p:cNvPr>
          <p:cNvSpPr>
            <a:spLocks noGrp="1"/>
          </p:cNvSpPr>
          <p:nvPr>
            <p:ph type="title"/>
          </p:nvPr>
        </p:nvSpPr>
        <p:spPr>
          <a:xfrm>
            <a:off x="838200" y="713312"/>
            <a:ext cx="3524250" cy="5431376"/>
          </a:xfrm>
        </p:spPr>
        <p:txBody>
          <a:bodyPr>
            <a:normAutofit/>
          </a:bodyPr>
          <a:lstStyle/>
          <a:p>
            <a:r>
              <a:rPr lang="en-US" dirty="0"/>
              <a:t>About the Data</a:t>
            </a:r>
          </a:p>
        </p:txBody>
      </p:sp>
      <p:sp>
        <p:nvSpPr>
          <p:cNvPr id="3" name="Content Placeholder 2">
            <a:extLst>
              <a:ext uri="{FF2B5EF4-FFF2-40B4-BE49-F238E27FC236}">
                <a16:creationId xmlns:a16="http://schemas.microsoft.com/office/drawing/2014/main" id="{219F878E-2BCE-526D-D5CA-5861C9740FCD}"/>
              </a:ext>
            </a:extLst>
          </p:cNvPr>
          <p:cNvSpPr>
            <a:spLocks noGrp="1"/>
          </p:cNvSpPr>
          <p:nvPr>
            <p:ph idx="1"/>
          </p:nvPr>
        </p:nvSpPr>
        <p:spPr>
          <a:xfrm>
            <a:off x="6095999" y="713313"/>
            <a:ext cx="5257801" cy="5431376"/>
          </a:xfrm>
        </p:spPr>
        <p:txBody>
          <a:bodyPr anchor="ctr">
            <a:normAutofit/>
          </a:bodyPr>
          <a:lstStyle/>
          <a:p>
            <a:pPr>
              <a:lnSpc>
                <a:spcPct val="90000"/>
              </a:lnSpc>
            </a:pPr>
            <a:r>
              <a:rPr lang="en-US" sz="1900" dirty="0">
                <a:effectLst/>
                <a:latin typeface=".AppleSystemUIFont"/>
              </a:rPr>
              <a:t>The primary dataset for this project is sourced from </a:t>
            </a:r>
            <a:r>
              <a:rPr lang="en-US" sz="1900" b="1" dirty="0" err="1">
                <a:effectLst/>
                <a:latin typeface=".AppleSystemUIFont"/>
              </a:rPr>
              <a:t>Fragrantica</a:t>
            </a:r>
            <a:r>
              <a:rPr lang="en-US" sz="1900" dirty="0">
                <a:effectLst/>
                <a:latin typeface=".AppleSystemUIFont"/>
              </a:rPr>
              <a:t>, a comprehensive online encyclopedia of perfumes that provides extensive technical details about a wide range of fragrances.</a:t>
            </a:r>
          </a:p>
          <a:p>
            <a:pPr>
              <a:lnSpc>
                <a:spcPct val="90000"/>
              </a:lnSpc>
            </a:pPr>
            <a:r>
              <a:rPr lang="en-US" sz="1900" dirty="0">
                <a:effectLst/>
                <a:latin typeface=".AppleSystemUIFont"/>
              </a:rPr>
              <a:t>Key features of the dataset include </a:t>
            </a:r>
            <a:r>
              <a:rPr lang="en-US" sz="1900" b="1" dirty="0">
                <a:effectLst/>
                <a:latin typeface=".AppleSystemUIFont"/>
              </a:rPr>
              <a:t>fragrance name, notes composition, gender categorization, designer, and user reviews</a:t>
            </a:r>
            <a:r>
              <a:rPr lang="en-US" sz="1900" dirty="0">
                <a:effectLst/>
                <a:latin typeface=".AppleSystemUIFont"/>
              </a:rPr>
              <a:t>, which form the foundation for fragrance profiling.</a:t>
            </a:r>
          </a:p>
          <a:p>
            <a:pPr>
              <a:lnSpc>
                <a:spcPct val="90000"/>
              </a:lnSpc>
            </a:pPr>
            <a:r>
              <a:rPr lang="en-US" sz="1900" dirty="0">
                <a:effectLst/>
                <a:latin typeface=".AppleSystemUIFont"/>
              </a:rPr>
              <a:t>A supplementary </a:t>
            </a:r>
            <a:r>
              <a:rPr lang="en-US" sz="1900" b="1" dirty="0">
                <a:effectLst/>
                <a:latin typeface=".AppleSystemUIFont"/>
              </a:rPr>
              <a:t>notes dataset</a:t>
            </a:r>
            <a:r>
              <a:rPr lang="en-US" sz="1900" dirty="0">
                <a:effectLst/>
                <a:latin typeface=".AppleSystemUIFont"/>
              </a:rPr>
              <a:t> was utilized to enrich the fragrance data by enabling detailed </a:t>
            </a:r>
            <a:r>
              <a:rPr lang="en-US" sz="1900" b="1" dirty="0">
                <a:effectLst/>
                <a:latin typeface=".AppleSystemUIFont"/>
              </a:rPr>
              <a:t>note profiling</a:t>
            </a:r>
            <a:r>
              <a:rPr lang="en-US" sz="1900" dirty="0">
                <a:effectLst/>
                <a:latin typeface=".AppleSystemUIFont"/>
              </a:rPr>
              <a:t> and enhancing descriptive attributes.</a:t>
            </a:r>
          </a:p>
          <a:p>
            <a:pPr>
              <a:lnSpc>
                <a:spcPct val="90000"/>
              </a:lnSpc>
            </a:pPr>
            <a:r>
              <a:rPr lang="en-US" sz="1900" dirty="0">
                <a:effectLst/>
                <a:latin typeface=".AppleSystemUIFont"/>
              </a:rPr>
              <a:t>The notes dataset includes crucial features such as </a:t>
            </a:r>
            <a:r>
              <a:rPr lang="en-US" sz="1900" b="1" dirty="0">
                <a:effectLst/>
                <a:latin typeface=".AppleSystemUIFont"/>
              </a:rPr>
              <a:t>note name, scientific name, odor profile, and fragrance group</a:t>
            </a:r>
            <a:r>
              <a:rPr lang="en-US" sz="1900" dirty="0">
                <a:effectLst/>
                <a:latin typeface=".AppleSystemUIFont"/>
              </a:rPr>
              <a:t>, providing a robust basis for understanding the olfactory characteristics of each fragrance.</a:t>
            </a:r>
          </a:p>
        </p:txBody>
      </p:sp>
    </p:spTree>
    <p:extLst>
      <p:ext uri="{BB962C8B-B14F-4D97-AF65-F5344CB8AC3E}">
        <p14:creationId xmlns:p14="http://schemas.microsoft.com/office/powerpoint/2010/main" val="212433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169AFB0-5D39-682C-D093-AC9EE6A6C665}"/>
              </a:ext>
            </a:extLst>
          </p:cNvPr>
          <p:cNvSpPr>
            <a:spLocks noGrp="1"/>
          </p:cNvSpPr>
          <p:nvPr>
            <p:ph type="title"/>
          </p:nvPr>
        </p:nvSpPr>
        <p:spPr>
          <a:xfrm>
            <a:off x="838200" y="713312"/>
            <a:ext cx="3524250" cy="5431376"/>
          </a:xfrm>
        </p:spPr>
        <p:txBody>
          <a:bodyPr>
            <a:normAutofit/>
          </a:bodyPr>
          <a:lstStyle/>
          <a:p>
            <a:r>
              <a:rPr lang="en-US" sz="3700"/>
              <a:t>Data Transformation</a:t>
            </a:r>
          </a:p>
        </p:txBody>
      </p:sp>
      <p:sp>
        <p:nvSpPr>
          <p:cNvPr id="3" name="Content Placeholder 2">
            <a:extLst>
              <a:ext uri="{FF2B5EF4-FFF2-40B4-BE49-F238E27FC236}">
                <a16:creationId xmlns:a16="http://schemas.microsoft.com/office/drawing/2014/main" id="{4C61CE2F-A2FB-1BB4-DEBA-DDD002A6B98C}"/>
              </a:ext>
            </a:extLst>
          </p:cNvPr>
          <p:cNvSpPr>
            <a:spLocks noGrp="1"/>
          </p:cNvSpPr>
          <p:nvPr>
            <p:ph idx="1"/>
          </p:nvPr>
        </p:nvSpPr>
        <p:spPr>
          <a:xfrm>
            <a:off x="6095999" y="713313"/>
            <a:ext cx="5257801" cy="5431376"/>
          </a:xfrm>
        </p:spPr>
        <p:txBody>
          <a:bodyPr anchor="ctr">
            <a:normAutofit/>
          </a:bodyPr>
          <a:lstStyle/>
          <a:p>
            <a:r>
              <a:rPr lang="en-US" sz="2000" dirty="0">
                <a:effectLst/>
                <a:latin typeface=".AppleSystemUIFont"/>
              </a:rPr>
              <a:t>The notes within the dataset were initially stored as string representations of lists. These were systematically parsed and converted into Python list objects to facilitate further processing.</a:t>
            </a:r>
          </a:p>
          <a:p>
            <a:r>
              <a:rPr lang="en-US" sz="2000" dirty="0">
                <a:effectLst/>
                <a:latin typeface=".AppleSystemUIFont"/>
              </a:rPr>
              <a:t>Each note was enriched by mapping it to key attributes, including its scientific name, fragrance group, and odor profile, resulting in detailed descriptions for each note.</a:t>
            </a:r>
          </a:p>
          <a:p>
            <a:r>
              <a:rPr lang="en-US" sz="2000" dirty="0">
                <a:effectLst/>
                <a:latin typeface=".AppleSystemUIFont"/>
              </a:rPr>
              <a:t>To generate input for the network, the enriched note descriptions were combined with the corresponding fragrance descriptions, producing a comprehensive enriched text representation for each fragrance.</a:t>
            </a:r>
          </a:p>
        </p:txBody>
      </p:sp>
    </p:spTree>
    <p:extLst>
      <p:ext uri="{BB962C8B-B14F-4D97-AF65-F5344CB8AC3E}">
        <p14:creationId xmlns:p14="http://schemas.microsoft.com/office/powerpoint/2010/main" val="135881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D319C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82F3472-D414-3501-6361-8C375F6BA31F}"/>
              </a:ext>
            </a:extLst>
          </p:cNvPr>
          <p:cNvSpPr>
            <a:spLocks noGrp="1"/>
          </p:cNvSpPr>
          <p:nvPr>
            <p:ph type="title"/>
          </p:nvPr>
        </p:nvSpPr>
        <p:spPr>
          <a:xfrm>
            <a:off x="838200" y="713312"/>
            <a:ext cx="3524250" cy="5431376"/>
          </a:xfrm>
        </p:spPr>
        <p:txBody>
          <a:bodyPr>
            <a:normAutofit/>
          </a:bodyPr>
          <a:lstStyle/>
          <a:p>
            <a:r>
              <a:rPr lang="en-US" dirty="0"/>
              <a:t>Feature Engineering</a:t>
            </a:r>
          </a:p>
        </p:txBody>
      </p:sp>
      <p:sp>
        <p:nvSpPr>
          <p:cNvPr id="3" name="Content Placeholder 2">
            <a:extLst>
              <a:ext uri="{FF2B5EF4-FFF2-40B4-BE49-F238E27FC236}">
                <a16:creationId xmlns:a16="http://schemas.microsoft.com/office/drawing/2014/main" id="{A9817454-1313-5394-B5D6-F1BFA0ECABE7}"/>
              </a:ext>
            </a:extLst>
          </p:cNvPr>
          <p:cNvSpPr>
            <a:spLocks noGrp="1"/>
          </p:cNvSpPr>
          <p:nvPr>
            <p:ph idx="1"/>
          </p:nvPr>
        </p:nvSpPr>
        <p:spPr>
          <a:xfrm>
            <a:off x="6095999" y="713313"/>
            <a:ext cx="5257801" cy="5431376"/>
          </a:xfrm>
        </p:spPr>
        <p:txBody>
          <a:bodyPr anchor="ctr">
            <a:normAutofit/>
          </a:bodyPr>
          <a:lstStyle/>
          <a:p>
            <a:pPr>
              <a:lnSpc>
                <a:spcPct val="90000"/>
              </a:lnSpc>
            </a:pPr>
            <a:r>
              <a:rPr lang="en-US" sz="1900" dirty="0">
                <a:effectLst/>
                <a:latin typeface=".AppleSystemUIFont"/>
              </a:rPr>
              <a:t>Embeddings, which are numerical representations of data, are used to capture the semantic information contained within the enriched text. In this project, the </a:t>
            </a:r>
            <a:r>
              <a:rPr lang="en-US" sz="1900" dirty="0" err="1">
                <a:effectLst/>
                <a:latin typeface=".AppleSystemUIFont"/>
              </a:rPr>
              <a:t>SentenceTransformer</a:t>
            </a:r>
            <a:r>
              <a:rPr lang="en-US" sz="1900" dirty="0">
                <a:effectLst/>
                <a:latin typeface=".AppleSystemUIFont"/>
              </a:rPr>
              <a:t> model was employed to transform the enriched text into embeddings.</a:t>
            </a:r>
          </a:p>
          <a:p>
            <a:pPr>
              <a:lnSpc>
                <a:spcPct val="90000"/>
              </a:lnSpc>
            </a:pPr>
            <a:r>
              <a:rPr lang="en-US" sz="1900" dirty="0">
                <a:effectLst/>
                <a:latin typeface=".AppleSystemUIFont"/>
              </a:rPr>
              <a:t>An embedding is a dense numerical vector that encodes the meaning of text in a format that can be processed by machine learning models.</a:t>
            </a:r>
          </a:p>
          <a:p>
            <a:pPr>
              <a:lnSpc>
                <a:spcPct val="90000"/>
              </a:lnSpc>
            </a:pPr>
            <a:r>
              <a:rPr lang="en-US" sz="1900" dirty="0">
                <a:effectLst/>
                <a:latin typeface=".AppleSystemUIFont"/>
              </a:rPr>
              <a:t>Using the generated embeddings, the K-Means clustering algorithm was applied to group similar perfumes and identify positive and negative pairs.</a:t>
            </a:r>
          </a:p>
          <a:p>
            <a:pPr>
              <a:lnSpc>
                <a:spcPct val="90000"/>
              </a:lnSpc>
            </a:pPr>
            <a:r>
              <a:rPr lang="en-US" sz="1900" dirty="0">
                <a:effectLst/>
                <a:latin typeface=".AppleSystemUIFont"/>
              </a:rPr>
              <a:t>A positive pair consists of two perfumes from the same cluster, whereas a negative pair comprises perfumes from different clusters. These pairs were then used as input to the Siamese network for training.</a:t>
            </a:r>
          </a:p>
          <a:p>
            <a:pPr>
              <a:lnSpc>
                <a:spcPct val="90000"/>
              </a:lnSpc>
            </a:pPr>
            <a:endParaRPr lang="en-US" sz="1900" dirty="0"/>
          </a:p>
        </p:txBody>
      </p:sp>
    </p:spTree>
    <p:extLst>
      <p:ext uri="{BB962C8B-B14F-4D97-AF65-F5344CB8AC3E}">
        <p14:creationId xmlns:p14="http://schemas.microsoft.com/office/powerpoint/2010/main" val="347986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C335EE-1060-6E9E-0470-D555DB54B46F}"/>
              </a:ext>
            </a:extLst>
          </p:cNvPr>
          <p:cNvPicPr>
            <a:picLocks noGrp="1" noChangeAspect="1"/>
          </p:cNvPicPr>
          <p:nvPr>
            <p:ph idx="1"/>
          </p:nvPr>
        </p:nvPicPr>
        <p:blipFill>
          <a:blip r:embed="rId2"/>
          <a:stretch>
            <a:fillRect/>
          </a:stretch>
        </p:blipFill>
        <p:spPr>
          <a:xfrm>
            <a:off x="530482" y="502851"/>
            <a:ext cx="5397500" cy="1282700"/>
          </a:xfrm>
          <a:prstGeom prst="rect">
            <a:avLst/>
          </a:prstGeom>
        </p:spPr>
      </p:pic>
      <p:pic>
        <p:nvPicPr>
          <p:cNvPr id="5" name="Picture 4">
            <a:extLst>
              <a:ext uri="{FF2B5EF4-FFF2-40B4-BE49-F238E27FC236}">
                <a16:creationId xmlns:a16="http://schemas.microsoft.com/office/drawing/2014/main" id="{06393B3F-D84B-CE36-5837-09E5D2D8E01E}"/>
              </a:ext>
            </a:extLst>
          </p:cNvPr>
          <p:cNvPicPr>
            <a:picLocks noChangeAspect="1"/>
          </p:cNvPicPr>
          <p:nvPr/>
        </p:nvPicPr>
        <p:blipFill>
          <a:blip r:embed="rId3"/>
          <a:stretch>
            <a:fillRect/>
          </a:stretch>
        </p:blipFill>
        <p:spPr>
          <a:xfrm>
            <a:off x="530482" y="1911350"/>
            <a:ext cx="7683500" cy="3035300"/>
          </a:xfrm>
          <a:prstGeom prst="rect">
            <a:avLst/>
          </a:prstGeom>
        </p:spPr>
      </p:pic>
      <p:pic>
        <p:nvPicPr>
          <p:cNvPr id="6" name="Picture 5">
            <a:extLst>
              <a:ext uri="{FF2B5EF4-FFF2-40B4-BE49-F238E27FC236}">
                <a16:creationId xmlns:a16="http://schemas.microsoft.com/office/drawing/2014/main" id="{8026DDFC-68BB-AA32-AEE7-4CE3C36EC257}"/>
              </a:ext>
            </a:extLst>
          </p:cNvPr>
          <p:cNvPicPr>
            <a:picLocks noChangeAspect="1"/>
          </p:cNvPicPr>
          <p:nvPr/>
        </p:nvPicPr>
        <p:blipFill>
          <a:blip r:embed="rId4"/>
          <a:stretch>
            <a:fillRect/>
          </a:stretch>
        </p:blipFill>
        <p:spPr>
          <a:xfrm>
            <a:off x="530482" y="5319241"/>
            <a:ext cx="5676900" cy="1066800"/>
          </a:xfrm>
          <a:prstGeom prst="rect">
            <a:avLst/>
          </a:prstGeom>
        </p:spPr>
      </p:pic>
      <p:sp>
        <p:nvSpPr>
          <p:cNvPr id="7" name="TextBox 6">
            <a:extLst>
              <a:ext uri="{FF2B5EF4-FFF2-40B4-BE49-F238E27FC236}">
                <a16:creationId xmlns:a16="http://schemas.microsoft.com/office/drawing/2014/main" id="{46B9D985-68B2-8303-3F67-E131A85B8446}"/>
              </a:ext>
            </a:extLst>
          </p:cNvPr>
          <p:cNvSpPr txBox="1"/>
          <p:nvPr/>
        </p:nvSpPr>
        <p:spPr>
          <a:xfrm>
            <a:off x="6647935" y="774869"/>
            <a:ext cx="3818238" cy="369332"/>
          </a:xfrm>
          <a:prstGeom prst="rect">
            <a:avLst/>
          </a:prstGeom>
          <a:noFill/>
        </p:spPr>
        <p:txBody>
          <a:bodyPr wrap="square" rtlCol="0">
            <a:spAutoFit/>
          </a:bodyPr>
          <a:lstStyle/>
          <a:p>
            <a:r>
              <a:rPr lang="en-US" dirty="0"/>
              <a:t>Enriched Text</a:t>
            </a:r>
          </a:p>
        </p:txBody>
      </p:sp>
      <p:sp>
        <p:nvSpPr>
          <p:cNvPr id="8" name="TextBox 7">
            <a:extLst>
              <a:ext uri="{FF2B5EF4-FFF2-40B4-BE49-F238E27FC236}">
                <a16:creationId xmlns:a16="http://schemas.microsoft.com/office/drawing/2014/main" id="{672D0524-1243-9F32-647C-28D95338CD33}"/>
              </a:ext>
            </a:extLst>
          </p:cNvPr>
          <p:cNvSpPr txBox="1"/>
          <p:nvPr/>
        </p:nvSpPr>
        <p:spPr>
          <a:xfrm>
            <a:off x="8557054" y="3123083"/>
            <a:ext cx="3122999" cy="369332"/>
          </a:xfrm>
          <a:prstGeom prst="rect">
            <a:avLst/>
          </a:prstGeom>
          <a:noFill/>
        </p:spPr>
        <p:txBody>
          <a:bodyPr wrap="square" rtlCol="0">
            <a:spAutoFit/>
          </a:bodyPr>
          <a:lstStyle/>
          <a:p>
            <a:r>
              <a:rPr lang="en-US" dirty="0"/>
              <a:t>Enriched Text Embeddings</a:t>
            </a:r>
          </a:p>
        </p:txBody>
      </p:sp>
      <p:sp>
        <p:nvSpPr>
          <p:cNvPr id="9" name="TextBox 8">
            <a:extLst>
              <a:ext uri="{FF2B5EF4-FFF2-40B4-BE49-F238E27FC236}">
                <a16:creationId xmlns:a16="http://schemas.microsoft.com/office/drawing/2014/main" id="{260ED23B-FDC0-5393-5DF6-17398CECB945}"/>
              </a:ext>
            </a:extLst>
          </p:cNvPr>
          <p:cNvSpPr txBox="1"/>
          <p:nvPr/>
        </p:nvSpPr>
        <p:spPr>
          <a:xfrm>
            <a:off x="7401698" y="5529475"/>
            <a:ext cx="4609070" cy="646331"/>
          </a:xfrm>
          <a:prstGeom prst="rect">
            <a:avLst/>
          </a:prstGeom>
          <a:noFill/>
        </p:spPr>
        <p:txBody>
          <a:bodyPr wrap="square" rtlCol="0">
            <a:spAutoFit/>
          </a:bodyPr>
          <a:lstStyle/>
          <a:p>
            <a:r>
              <a:rPr lang="en-US" dirty="0"/>
              <a:t>Silhouette Score to determine best </a:t>
            </a:r>
            <a:r>
              <a:rPr lang="en-US" dirty="0" err="1"/>
              <a:t>no.of</a:t>
            </a:r>
            <a:r>
              <a:rPr lang="en-US" dirty="0"/>
              <a:t> clusters</a:t>
            </a:r>
          </a:p>
        </p:txBody>
      </p:sp>
    </p:spTree>
    <p:extLst>
      <p:ext uri="{BB962C8B-B14F-4D97-AF65-F5344CB8AC3E}">
        <p14:creationId xmlns:p14="http://schemas.microsoft.com/office/powerpoint/2010/main" val="1059977667"/>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243341"/>
      </a:dk2>
      <a:lt2>
        <a:srgbClr val="E2E8E2"/>
      </a:lt2>
      <a:accent1>
        <a:srgbClr val="D319CE"/>
      </a:accent1>
      <a:accent2>
        <a:srgbClr val="9C2BE5"/>
      </a:accent2>
      <a:accent3>
        <a:srgbClr val="E52B93"/>
      </a:accent3>
      <a:accent4>
        <a:srgbClr val="17BC4F"/>
      </a:accent4>
      <a:accent5>
        <a:srgbClr val="23B894"/>
      </a:accent5>
      <a:accent6>
        <a:srgbClr val="19B2D3"/>
      </a:accent6>
      <a:hlink>
        <a:srgbClr val="329634"/>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165</TotalTime>
  <Words>1461</Words>
  <Application>Microsoft Macintosh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.AppleSystemUIFont</vt:lpstr>
      <vt:lpstr>.AppleSystemUIFontMonospaced</vt:lpstr>
      <vt:lpstr>Arial</vt:lpstr>
      <vt:lpstr>Century Gothic</vt:lpstr>
      <vt:lpstr>BrushVTI</vt:lpstr>
      <vt:lpstr>Perfume Recommender Based on Fragrant notes</vt:lpstr>
      <vt:lpstr>Contents</vt:lpstr>
      <vt:lpstr>Introduction</vt:lpstr>
      <vt:lpstr>Problem Statement</vt:lpstr>
      <vt:lpstr>The End</vt:lpstr>
      <vt:lpstr>About the Data</vt:lpstr>
      <vt:lpstr>Data Transformation</vt:lpstr>
      <vt:lpstr>Feature Engineering</vt:lpstr>
      <vt:lpstr>PowerPoint Presentation</vt:lpstr>
      <vt:lpstr>Siamese Network</vt:lpstr>
      <vt:lpstr>Siamese Network Architecture and Summary</vt:lpstr>
      <vt:lpstr>Accuracy History and Loss History</vt:lpstr>
      <vt:lpstr>Accuracy History and Loss History</vt:lpstr>
      <vt:lpstr>Performance Evaluation</vt:lpstr>
      <vt:lpstr>Performance Evaluation</vt:lpstr>
      <vt:lpstr>Limitations</vt:lpstr>
      <vt:lpstr>Checking the Performance of Recommender</vt:lpstr>
      <vt:lpstr>Checking the Performance of Recommender</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Samudrala</dc:creator>
  <cp:lastModifiedBy>Venkata Samudrala</cp:lastModifiedBy>
  <cp:revision>5</cp:revision>
  <dcterms:created xsi:type="dcterms:W3CDTF">2024-12-10T04:14:40Z</dcterms:created>
  <dcterms:modified xsi:type="dcterms:W3CDTF">2024-12-10T07:01:06Z</dcterms:modified>
</cp:coreProperties>
</file>