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6" r:id="rId2"/>
    <p:sldId id="290" r:id="rId3"/>
    <p:sldId id="258" r:id="rId4"/>
    <p:sldId id="271" r:id="rId5"/>
    <p:sldId id="272" r:id="rId6"/>
    <p:sldId id="273" r:id="rId7"/>
    <p:sldId id="274" r:id="rId8"/>
    <p:sldId id="260" r:id="rId9"/>
    <p:sldId id="276" r:id="rId10"/>
    <p:sldId id="277" r:id="rId11"/>
    <p:sldId id="278" r:id="rId12"/>
    <p:sldId id="279" r:id="rId13"/>
    <p:sldId id="280" r:id="rId14"/>
    <p:sldId id="281" r:id="rId15"/>
    <p:sldId id="275" r:id="rId16"/>
    <p:sldId id="282" r:id="rId17"/>
    <p:sldId id="283" r:id="rId18"/>
    <p:sldId id="261" r:id="rId19"/>
    <p:sldId id="284" r:id="rId20"/>
    <p:sldId id="285" r:id="rId21"/>
    <p:sldId id="286" r:id="rId22"/>
    <p:sldId id="287" r:id="rId23"/>
    <p:sldId id="288" r:id="rId24"/>
    <p:sldId id="262" r:id="rId25"/>
    <p:sldId id="292" r:id="rId26"/>
    <p:sldId id="263" r:id="rId27"/>
    <p:sldId id="293" r:id="rId28"/>
    <p:sldId id="294" r:id="rId29"/>
    <p:sldId id="295" r:id="rId30"/>
    <p:sldId id="296" r:id="rId31"/>
    <p:sldId id="297" r:id="rId32"/>
    <p:sldId id="300" r:id="rId33"/>
    <p:sldId id="302" r:id="rId34"/>
    <p:sldId id="301" r:id="rId35"/>
    <p:sldId id="291" r:id="rId36"/>
    <p:sldId id="298" r:id="rId37"/>
    <p:sldId id="299" r:id="rId38"/>
    <p:sldId id="289" r:id="rId39"/>
    <p:sldId id="266"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77" autoAdjust="0"/>
    <p:restoredTop sz="95975" autoAdjust="0"/>
  </p:normalViewPr>
  <p:slideViewPr>
    <p:cSldViewPr snapToGrid="0">
      <p:cViewPr varScale="1">
        <p:scale>
          <a:sx n="99" d="100"/>
          <a:sy n="99" d="100"/>
        </p:scale>
        <p:origin x="101" y="144"/>
      </p:cViewPr>
      <p:guideLst>
        <p:guide orient="horz" pos="2160"/>
        <p:guide pos="3840"/>
      </p:guideLst>
    </p:cSldViewPr>
  </p:slideViewPr>
  <p:notesTextViewPr>
    <p:cViewPr>
      <p:scale>
        <a:sx n="1" d="1"/>
        <a:sy n="1" d="1"/>
      </p:scale>
      <p:origin x="0" y="0"/>
    </p:cViewPr>
  </p:notesTextViewPr>
  <p:sorterViewPr>
    <p:cViewPr>
      <p:scale>
        <a:sx n="100" d="100"/>
        <a:sy n="100" d="100"/>
      </p:scale>
      <p:origin x="0" y="-595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8064EA-62E3-4E40-97B6-9D7E8426413B}" type="datetimeFigureOut">
              <a:rPr lang="en-IN" smtClean="0"/>
              <a:t>11-01-2024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173B59-C990-4EC4-AD41-B9800A8E87CE}" type="slidenum">
              <a:rPr lang="en-IN" smtClean="0"/>
              <a:t>‹#›</a:t>
            </a:fld>
            <a:endParaRPr lang="en-IN"/>
          </a:p>
        </p:txBody>
      </p:sp>
    </p:spTree>
    <p:extLst>
      <p:ext uri="{BB962C8B-B14F-4D97-AF65-F5344CB8AC3E}">
        <p14:creationId xmlns:p14="http://schemas.microsoft.com/office/powerpoint/2010/main" val="3605894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5173B59-C990-4EC4-AD41-B9800A8E87CE}" type="slidenum">
              <a:rPr lang="en-IN" smtClean="0"/>
              <a:t>1</a:t>
            </a:fld>
            <a:endParaRPr lang="en-IN"/>
          </a:p>
        </p:txBody>
      </p:sp>
    </p:spTree>
    <p:extLst>
      <p:ext uri="{BB962C8B-B14F-4D97-AF65-F5344CB8AC3E}">
        <p14:creationId xmlns:p14="http://schemas.microsoft.com/office/powerpoint/2010/main" val="3368467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11/01/2024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11/01/2024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11/01/2024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11/01/2024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11/01/2024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11/01/2024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11/01/2024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11/01/2024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11/01/2024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11/01/2024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11/01/2024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11/01/2024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www.thehindu.com/news/cities/Kochi/gps-signal-effective-in-forecasting-extreme-rainfall-say-researchers/article66470881.ece" TargetMode="External"/><Relationship Id="rId2" Type="http://schemas.openxmlformats.org/officeDocument/2006/relationships/hyperlink" Target="https://developers.google.com/maps/documentation/javascript/overview#maps_map_simple-javascript"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www.researchgate.net/publication/266675964_Impact_of_Rainfall_Condition_on_Traffic_Flow_and_Speed_A_Case_Study_in_Johor_and_Terengganu"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sciencedirect.com/science/article/pii/S2772741623000364" TargetMode="External"/><Relationship Id="rId2" Type="http://schemas.openxmlformats.org/officeDocument/2006/relationships/hyperlink" Target="https://www.ijrdo.org/index.php/cse/article/download/487/449/"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pPr algn="ctr"/>
            <a:r>
              <a:rPr lang="en-GB" dirty="0"/>
              <a:t>VIVA-VOCE       </a:t>
            </a:r>
            <a:br>
              <a:rPr lang="en-GB" dirty="0"/>
            </a:br>
            <a:r>
              <a:rPr lang="en-GB" dirty="0"/>
              <a:t>ADVANCED TRAFFIC NAVIGATION SYSTEM</a:t>
            </a:r>
          </a:p>
        </p:txBody>
      </p:sp>
      <p:sp>
        <p:nvSpPr>
          <p:cNvPr id="3" name="Subtitle 2"/>
          <p:cNvSpPr>
            <a:spLocks noGrp="1"/>
          </p:cNvSpPr>
          <p:nvPr>
            <p:ph type="subTitle" idx="1"/>
          </p:nvPr>
        </p:nvSpPr>
        <p:spPr>
          <a:xfrm>
            <a:off x="790469" y="2721956"/>
            <a:ext cx="3970594" cy="552184"/>
          </a:xfrm>
        </p:spPr>
        <p:txBody>
          <a:bodyPr/>
          <a:lstStyle/>
          <a:p>
            <a:pPr algn="l"/>
            <a:r>
              <a:rPr lang="en-GB" dirty="0"/>
              <a:t>Batch Number: CSE-G155</a:t>
            </a:r>
          </a:p>
          <a:p>
            <a:pPr algn="l"/>
            <a:endParaRPr lang="en-GB" dirty="0"/>
          </a:p>
        </p:txBody>
      </p:sp>
      <p:graphicFrame>
        <p:nvGraphicFramePr>
          <p:cNvPr id="4" name="Table 3"/>
          <p:cNvGraphicFramePr>
            <a:graphicFrameLocks noGrp="1"/>
          </p:cNvGraphicFramePr>
          <p:nvPr/>
        </p:nvGraphicFramePr>
        <p:xfrm>
          <a:off x="630904" y="3274141"/>
          <a:ext cx="5418666" cy="222504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b="1" dirty="0">
                          <a:solidFill>
                            <a:schemeClr val="tx2">
                              <a:lumMod val="75000"/>
                            </a:schemeClr>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2">
                              <a:lumMod val="75000"/>
                            </a:schemeClr>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r>
                        <a:rPr lang="en-GB" dirty="0"/>
                        <a:t>20201CSE0803              </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l"/>
                      <a:r>
                        <a:rPr lang="en-GB" dirty="0"/>
                        <a:t>          Harshith Kumar R</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l"/>
                      <a:r>
                        <a:rPr lang="en-GB" dirty="0"/>
                        <a:t> 20201CSE0804               </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l"/>
                      <a:r>
                        <a:rPr lang="en-GB" dirty="0"/>
                        <a:t>          Piyanshu Gupta</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l"/>
                      <a:r>
                        <a:rPr lang="en-GB" dirty="0"/>
                        <a:t> 20201CSE0806                 </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l"/>
                      <a:r>
                        <a:rPr lang="en-GB" dirty="0"/>
                        <a:t>          Shreyas S</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GB" dirty="0"/>
              <a:t>Under the Supervision of,</a:t>
            </a:r>
          </a:p>
          <a:p>
            <a:pPr algn="l"/>
            <a:endParaRPr lang="en-GB" dirty="0"/>
          </a:p>
          <a:p>
            <a:pPr algn="l"/>
            <a:r>
              <a:rPr lang="en-GB" sz="1700" dirty="0"/>
              <a:t>Dr. MANISH M GOSWAMI</a:t>
            </a:r>
          </a:p>
          <a:p>
            <a:pPr algn="l"/>
            <a:r>
              <a:rPr lang="en-GB" sz="1700" dirty="0"/>
              <a:t>Associate Professor</a:t>
            </a:r>
          </a:p>
          <a:p>
            <a:pPr algn="l"/>
            <a:r>
              <a:rPr lang="en-GB" sz="1700" dirty="0"/>
              <a:t>School of Computer Science &amp; Engineering</a:t>
            </a:r>
          </a:p>
          <a:p>
            <a:pPr algn="l"/>
            <a:r>
              <a:rPr lang="en-GB" sz="1700" dirty="0"/>
              <a:t>Presidency University</a:t>
            </a:r>
          </a:p>
          <a:p>
            <a:pPr algn="l"/>
            <a:endParaRPr lang="en-GB" dirty="0"/>
          </a:p>
        </p:txBody>
      </p:sp>
      <p:sp>
        <p:nvSpPr>
          <p:cNvPr id="6" name="Subtitle 2"/>
          <p:cNvSpPr txBox="1">
            <a:spLocks/>
          </p:cNvSpPr>
          <p:nvPr/>
        </p:nvSpPr>
        <p:spPr>
          <a:xfrm>
            <a:off x="3986772" y="542441"/>
            <a:ext cx="3970594" cy="343832"/>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PIP104 University Project-II</a:t>
            </a:r>
          </a:p>
          <a:p>
            <a:endParaRPr lang="en-GB" dirty="0"/>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Disadvantages to the first solution-ATIMS</a:t>
            </a:r>
          </a:p>
        </p:txBody>
      </p:sp>
      <p:sp>
        <p:nvSpPr>
          <p:cNvPr id="3" name="Content Placeholder 2"/>
          <p:cNvSpPr>
            <a:spLocks noGrp="1"/>
          </p:cNvSpPr>
          <p:nvPr>
            <p:ph idx="1"/>
          </p:nvPr>
        </p:nvSpPr>
        <p:spPr>
          <a:xfrm>
            <a:off x="812800" y="1143001"/>
            <a:ext cx="10668000" cy="5093676"/>
          </a:xfrm>
        </p:spPr>
        <p:txBody>
          <a:bodyPr>
            <a:normAutofit fontScale="85000" lnSpcReduction="20000"/>
          </a:bodyPr>
          <a:lstStyle/>
          <a:p>
            <a:pPr algn="l">
              <a:buFont typeface="+mj-lt"/>
              <a:buAutoNum type="arabicPeriod"/>
            </a:pPr>
            <a:r>
              <a:rPr lang="en-US" b="1" i="0" dirty="0">
                <a:effectLst/>
                <a:latin typeface="Söhne"/>
              </a:rPr>
              <a:t>Initial Implementation Costs:</a:t>
            </a:r>
            <a:r>
              <a:rPr lang="en-US" b="0" i="0" dirty="0">
                <a:effectLst/>
                <a:latin typeface="Söhne"/>
              </a:rPr>
              <a:t> Setting up the ATIMS infrastructure, including sensors and control systems, may involve high initial implementation costs.</a:t>
            </a:r>
          </a:p>
          <a:p>
            <a:pPr algn="l">
              <a:buFont typeface="+mj-lt"/>
              <a:buAutoNum type="arabicPeriod"/>
            </a:pPr>
            <a:r>
              <a:rPr lang="en-US" b="1" i="0" dirty="0">
                <a:effectLst/>
                <a:latin typeface="Söhne"/>
              </a:rPr>
              <a:t>Maintenance Challenges:</a:t>
            </a:r>
            <a:r>
              <a:rPr lang="en-US" b="0" i="0" dirty="0">
                <a:effectLst/>
                <a:latin typeface="Söhne"/>
              </a:rPr>
              <a:t> Ongoing maintenance of the technology, including ATCC and QLMS sensors, might pose challenges and require significant resources.</a:t>
            </a:r>
          </a:p>
          <a:p>
            <a:pPr algn="l">
              <a:buFont typeface="+mj-lt"/>
              <a:buAutoNum type="arabicPeriod"/>
            </a:pPr>
            <a:r>
              <a:rPr lang="en-US" b="1" i="0" dirty="0">
                <a:effectLst/>
                <a:latin typeface="Söhne"/>
              </a:rPr>
              <a:t>Privacy Concerns:</a:t>
            </a:r>
            <a:r>
              <a:rPr lang="en-US" b="0" i="0" dirty="0">
                <a:effectLst/>
                <a:latin typeface="Söhne"/>
              </a:rPr>
              <a:t> Collecting real-time data from sources like BMTC Bus GPS Probe Data raises potential privacy concerns for individuals using public transportation.</a:t>
            </a:r>
          </a:p>
          <a:p>
            <a:pPr algn="l">
              <a:buFont typeface="+mj-lt"/>
              <a:buAutoNum type="arabicPeriod"/>
            </a:pPr>
            <a:r>
              <a:rPr lang="en-US" b="1" i="0" dirty="0">
                <a:effectLst/>
                <a:latin typeface="Söhne"/>
              </a:rPr>
              <a:t>Dependency on Technology:</a:t>
            </a:r>
            <a:r>
              <a:rPr lang="en-US" b="0" i="0" dirty="0">
                <a:effectLst/>
                <a:latin typeface="Söhne"/>
              </a:rPr>
              <a:t> The effectiveness of ATIMS relies heavily on the proper functioning of technology, and any technical glitches or failures could impact its performance.</a:t>
            </a:r>
          </a:p>
          <a:p>
            <a:pPr algn="l">
              <a:buFont typeface="+mj-lt"/>
              <a:buAutoNum type="arabicPeriod"/>
            </a:pPr>
            <a:r>
              <a:rPr lang="en-US" b="1" i="0" dirty="0">
                <a:effectLst/>
                <a:latin typeface="Söhne"/>
              </a:rPr>
              <a:t>Limited Coverage:</a:t>
            </a:r>
            <a:r>
              <a:rPr lang="en-US" b="0" i="0" dirty="0">
                <a:effectLst/>
                <a:latin typeface="Söhne"/>
              </a:rPr>
              <a:t> The system's benefits may be confined to specific areas where sensors are installed, potentially leaving out suburban or less-developed areas.</a:t>
            </a:r>
          </a:p>
          <a:p>
            <a:pPr algn="l">
              <a:buFont typeface="+mj-lt"/>
              <a:buAutoNum type="arabicPeriod"/>
            </a:pPr>
            <a:r>
              <a:rPr lang="en-US" b="1" i="0" dirty="0">
                <a:effectLst/>
                <a:latin typeface="Söhne"/>
              </a:rPr>
              <a:t>Traffic Diversion:</a:t>
            </a:r>
            <a:r>
              <a:rPr lang="en-US" b="0" i="0" dirty="0">
                <a:effectLst/>
                <a:latin typeface="Söhne"/>
              </a:rPr>
              <a:t> Drivers may alter their routes based on the dynamic traffic information, leading to potential traffic diversion issues in other areas.</a:t>
            </a:r>
          </a:p>
          <a:p>
            <a:pPr algn="l">
              <a:buFont typeface="+mj-lt"/>
              <a:buAutoNum type="arabicPeriod"/>
            </a:pPr>
            <a:r>
              <a:rPr lang="en-US" b="1" i="0" dirty="0">
                <a:effectLst/>
                <a:latin typeface="Söhne"/>
              </a:rPr>
              <a:t>Data Security Risks:</a:t>
            </a:r>
            <a:r>
              <a:rPr lang="en-US" b="0" i="0" dirty="0">
                <a:effectLst/>
                <a:latin typeface="Söhne"/>
              </a:rPr>
              <a:t> Handling sensitive traffic data requires robust cybersecurity measures to prevent unauthorized access or potential data breaches.</a:t>
            </a:r>
          </a:p>
          <a:p>
            <a:pPr algn="l">
              <a:buFont typeface="+mj-lt"/>
              <a:buAutoNum type="arabicPeriod"/>
            </a:pPr>
            <a:r>
              <a:rPr lang="en-US" b="1" i="0" dirty="0">
                <a:effectLst/>
                <a:latin typeface="Söhne"/>
              </a:rPr>
              <a:t>Community Acceptance:</a:t>
            </a:r>
            <a:r>
              <a:rPr lang="en-US" b="0" i="0" dirty="0">
                <a:effectLst/>
                <a:latin typeface="Söhne"/>
              </a:rPr>
              <a:t> The introduction of new traffic management systems may face resistance or skepticism from the community, requiring effective communication and public awareness efforts.</a:t>
            </a:r>
          </a:p>
          <a:p>
            <a:pPr marL="0" indent="0">
              <a:buNone/>
            </a:pPr>
            <a:endParaRPr lang="en-GB" dirty="0"/>
          </a:p>
        </p:txBody>
      </p:sp>
    </p:spTree>
    <p:extLst>
      <p:ext uri="{BB962C8B-B14F-4D97-AF65-F5344CB8AC3E}">
        <p14:creationId xmlns:p14="http://schemas.microsoft.com/office/powerpoint/2010/main" val="3577708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Advantages to the second solution-ATMs</a:t>
            </a:r>
          </a:p>
        </p:txBody>
      </p:sp>
      <p:sp>
        <p:nvSpPr>
          <p:cNvPr id="3" name="Content Placeholder 2"/>
          <p:cNvSpPr>
            <a:spLocks noGrp="1"/>
          </p:cNvSpPr>
          <p:nvPr>
            <p:ph idx="1"/>
          </p:nvPr>
        </p:nvSpPr>
        <p:spPr/>
        <p:txBody>
          <a:bodyPr>
            <a:normAutofit fontScale="85000" lnSpcReduction="10000"/>
          </a:bodyPr>
          <a:lstStyle/>
          <a:p>
            <a:pPr algn="l">
              <a:buFont typeface="+mj-lt"/>
              <a:buAutoNum type="arabicPeriod"/>
            </a:pPr>
            <a:r>
              <a:rPr lang="en-US" b="1" i="0" dirty="0">
                <a:effectLst/>
                <a:latin typeface="Söhne"/>
              </a:rPr>
              <a:t>Real-time Information:</a:t>
            </a:r>
            <a:r>
              <a:rPr lang="en-US" b="0" i="0" dirty="0">
                <a:effectLst/>
                <a:latin typeface="Söhne"/>
              </a:rPr>
              <a:t> ATMS provides real-time information on weather conditions, road congestions, and maintenance activities, allowing road users to make informed decisions.</a:t>
            </a:r>
          </a:p>
          <a:p>
            <a:pPr algn="l">
              <a:buFont typeface="+mj-lt"/>
              <a:buAutoNum type="arabicPeriod"/>
            </a:pPr>
            <a:r>
              <a:rPr lang="en-US" b="1" i="0" dirty="0">
                <a:effectLst/>
                <a:latin typeface="Söhne"/>
              </a:rPr>
              <a:t>Emergency Assistance:</a:t>
            </a:r>
            <a:r>
              <a:rPr lang="en-US" b="0" i="0" dirty="0">
                <a:effectLst/>
                <a:latin typeface="Söhne"/>
              </a:rPr>
              <a:t> The system offers round-the-clock emergency and traffic assistance, ensuring a prompt response to incidents and accidents on highways.</a:t>
            </a:r>
          </a:p>
          <a:p>
            <a:pPr algn="l">
              <a:buFont typeface="+mj-lt"/>
              <a:buAutoNum type="arabicPeriod"/>
            </a:pPr>
            <a:r>
              <a:rPr lang="en-US" b="1" i="0" dirty="0">
                <a:effectLst/>
                <a:latin typeface="Söhne"/>
              </a:rPr>
              <a:t>Monitoring and Mitigation:</a:t>
            </a:r>
            <a:r>
              <a:rPr lang="en-US" b="0" i="0" dirty="0">
                <a:effectLst/>
                <a:latin typeface="Söhne"/>
              </a:rPr>
              <a:t> ATMS monitors and mitigates driving violations, contributing to improved road safety and reduced accidents.</a:t>
            </a:r>
          </a:p>
          <a:p>
            <a:pPr algn="l">
              <a:buFont typeface="+mj-lt"/>
              <a:buAutoNum type="arabicPeriod"/>
            </a:pPr>
            <a:r>
              <a:rPr lang="en-US" b="1" i="0" dirty="0">
                <a:effectLst/>
                <a:latin typeface="Söhne"/>
              </a:rPr>
              <a:t>Data-Driven Decision Making:</a:t>
            </a:r>
            <a:r>
              <a:rPr lang="en-US" b="0" i="0" dirty="0">
                <a:effectLst/>
                <a:latin typeface="Söhne"/>
              </a:rPr>
              <a:t> The use of high-tech equipment, such as PTZ cameras, ATCC, and VMS, allows for data-driven decision-making in traffic management.</a:t>
            </a:r>
          </a:p>
          <a:p>
            <a:pPr algn="l">
              <a:buFont typeface="+mj-lt"/>
              <a:buAutoNum type="arabicPeriod"/>
            </a:pPr>
            <a:r>
              <a:rPr lang="en-US" b="1" i="0" dirty="0">
                <a:effectLst/>
                <a:latin typeface="Söhne"/>
              </a:rPr>
              <a:t>Fast Project Implementation:</a:t>
            </a:r>
            <a:r>
              <a:rPr lang="en-US" b="0" i="0" dirty="0">
                <a:effectLst/>
                <a:latin typeface="Söhne"/>
              </a:rPr>
              <a:t> The article highlights a record-breaking completion time for an ATMS project, demonstrating efficiency and effectiveness in project implementation.</a:t>
            </a:r>
          </a:p>
          <a:p>
            <a:pPr algn="l">
              <a:buFont typeface="+mj-lt"/>
              <a:buAutoNum type="arabicPeriod"/>
            </a:pPr>
            <a:r>
              <a:rPr lang="en-US" b="1" i="0" dirty="0">
                <a:effectLst/>
                <a:latin typeface="Söhne"/>
              </a:rPr>
              <a:t>Zero Harm Policy:</a:t>
            </a:r>
            <a:r>
              <a:rPr lang="en-US" b="0" i="0" dirty="0">
                <a:effectLst/>
                <a:latin typeface="Söhne"/>
              </a:rPr>
              <a:t> The commitment to a "Zero Harm" policy emphasizes a focus on health, safety, security, and environmental performance, promoting best practices in these areas.</a:t>
            </a:r>
          </a:p>
          <a:p>
            <a:pPr algn="l">
              <a:buFont typeface="+mj-lt"/>
              <a:buAutoNum type="arabicPeriod"/>
            </a:pPr>
            <a:r>
              <a:rPr lang="en-US" b="1" i="0" dirty="0">
                <a:effectLst/>
                <a:latin typeface="Söhne"/>
              </a:rPr>
              <a:t>Global Benchmarks:</a:t>
            </a:r>
            <a:r>
              <a:rPr lang="en-US" b="0" i="0" dirty="0">
                <a:effectLst/>
                <a:latin typeface="Söhne"/>
              </a:rPr>
              <a:t> Setting industry standards and completing projects in record time positions the ATMS as a benchmark for similar projects globally.</a:t>
            </a:r>
          </a:p>
          <a:p>
            <a:pPr algn="l">
              <a:buFont typeface="+mj-lt"/>
              <a:buAutoNum type="arabicPeriod"/>
            </a:pPr>
            <a:r>
              <a:rPr lang="en-US" b="1" i="0" dirty="0">
                <a:effectLst/>
                <a:latin typeface="Söhne"/>
              </a:rPr>
              <a:t>Comprehensive Dashboard:</a:t>
            </a:r>
            <a:r>
              <a:rPr lang="en-US" b="0" i="0" dirty="0">
                <a:effectLst/>
                <a:latin typeface="Söhne"/>
              </a:rPr>
              <a:t> The ATMS Dashboard provides a holistic view of equipment status and data, enhancing the overall monitoring and management capabilities.</a:t>
            </a:r>
          </a:p>
          <a:p>
            <a:pPr marL="0" indent="0">
              <a:buNone/>
            </a:pPr>
            <a:endParaRPr lang="en-GB" dirty="0"/>
          </a:p>
        </p:txBody>
      </p:sp>
    </p:spTree>
    <p:extLst>
      <p:ext uri="{BB962C8B-B14F-4D97-AF65-F5344CB8AC3E}">
        <p14:creationId xmlns:p14="http://schemas.microsoft.com/office/powerpoint/2010/main" val="2993700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Disadvantages to the second solution-ATMs</a:t>
            </a:r>
          </a:p>
        </p:txBody>
      </p:sp>
      <p:sp>
        <p:nvSpPr>
          <p:cNvPr id="3" name="Content Placeholder 2"/>
          <p:cNvSpPr>
            <a:spLocks noGrp="1"/>
          </p:cNvSpPr>
          <p:nvPr>
            <p:ph idx="1"/>
          </p:nvPr>
        </p:nvSpPr>
        <p:spPr>
          <a:xfrm>
            <a:off x="812800" y="1143001"/>
            <a:ext cx="10668000" cy="5093676"/>
          </a:xfrm>
        </p:spPr>
        <p:txBody>
          <a:bodyPr>
            <a:normAutofit fontScale="85000" lnSpcReduction="10000"/>
          </a:bodyPr>
          <a:lstStyle/>
          <a:p>
            <a:pPr algn="l">
              <a:buFont typeface="+mj-lt"/>
              <a:buAutoNum type="arabicPeriod"/>
            </a:pPr>
            <a:r>
              <a:rPr lang="en-US" b="1" i="0" dirty="0">
                <a:effectLst/>
                <a:latin typeface="Söhne"/>
              </a:rPr>
              <a:t>High Initial Costs:</a:t>
            </a:r>
            <a:r>
              <a:rPr lang="en-US" b="0" i="0" dirty="0">
                <a:effectLst/>
                <a:latin typeface="Söhne"/>
              </a:rPr>
              <a:t> Implementing and maintaining a sophisticated ATMS infrastructure, including advanced equipment, may involve substantial initial costs.</a:t>
            </a:r>
          </a:p>
          <a:p>
            <a:pPr algn="l">
              <a:buFont typeface="+mj-lt"/>
              <a:buAutoNum type="arabicPeriod"/>
            </a:pPr>
            <a:r>
              <a:rPr lang="en-US" b="1" i="0" dirty="0">
                <a:effectLst/>
                <a:latin typeface="Söhne"/>
              </a:rPr>
              <a:t>Technological Dependency:</a:t>
            </a:r>
            <a:r>
              <a:rPr lang="en-US" b="0" i="0" dirty="0">
                <a:effectLst/>
                <a:latin typeface="Söhne"/>
              </a:rPr>
              <a:t> The effectiveness of ATMS relies on advanced technology, and any technical failures or glitches could impact its performance.</a:t>
            </a:r>
          </a:p>
          <a:p>
            <a:pPr algn="l">
              <a:buFont typeface="+mj-lt"/>
              <a:buAutoNum type="arabicPeriod"/>
            </a:pPr>
            <a:r>
              <a:rPr lang="en-US" b="1" i="0" dirty="0">
                <a:effectLst/>
                <a:latin typeface="Söhne"/>
              </a:rPr>
              <a:t>Privacy Concerns:</a:t>
            </a:r>
            <a:r>
              <a:rPr lang="en-US" b="0" i="0" dirty="0">
                <a:effectLst/>
                <a:latin typeface="Söhne"/>
              </a:rPr>
              <a:t> The use of surveillance cameras and data collection systems raises privacy concerns, requiring careful management of collected information.</a:t>
            </a:r>
          </a:p>
          <a:p>
            <a:pPr algn="l">
              <a:buFont typeface="+mj-lt"/>
              <a:buAutoNum type="arabicPeriod"/>
            </a:pPr>
            <a:r>
              <a:rPr lang="en-US" b="1" i="0" dirty="0">
                <a:effectLst/>
                <a:latin typeface="Söhne"/>
              </a:rPr>
              <a:t>Limited Coverage:</a:t>
            </a:r>
            <a:r>
              <a:rPr lang="en-US" b="0" i="0" dirty="0">
                <a:effectLst/>
                <a:latin typeface="Söhne"/>
              </a:rPr>
              <a:t> The benefits of ATMS may be limited to specific areas covered by the installed equipment, potentially leaving out less-developed or remote regions.</a:t>
            </a:r>
          </a:p>
          <a:p>
            <a:pPr algn="l">
              <a:buFont typeface="+mj-lt"/>
              <a:buAutoNum type="arabicPeriod"/>
            </a:pPr>
            <a:r>
              <a:rPr lang="en-US" b="1" i="0" dirty="0">
                <a:effectLst/>
                <a:latin typeface="Söhne"/>
              </a:rPr>
              <a:t>Traffic Diversion:</a:t>
            </a:r>
            <a:r>
              <a:rPr lang="en-US" b="0" i="0" dirty="0">
                <a:effectLst/>
                <a:latin typeface="Söhne"/>
              </a:rPr>
              <a:t> Real-time updates on road conditions may lead to traffic diversion, causing congestion or safety issues in alternative routes.</a:t>
            </a:r>
          </a:p>
          <a:p>
            <a:pPr algn="l">
              <a:buFont typeface="+mj-lt"/>
              <a:buAutoNum type="arabicPeriod"/>
            </a:pPr>
            <a:r>
              <a:rPr lang="en-US" b="1" i="0" dirty="0">
                <a:effectLst/>
                <a:latin typeface="Söhne"/>
              </a:rPr>
              <a:t>Maintenance Challenges:</a:t>
            </a:r>
            <a:r>
              <a:rPr lang="en-US" b="0" i="0" dirty="0">
                <a:effectLst/>
                <a:latin typeface="Söhne"/>
              </a:rPr>
              <a:t> Ongoing maintenance of high-tech equipment, such as PTZ cameras and VMS, may pose challenges and require skilled technicians.</a:t>
            </a:r>
          </a:p>
          <a:p>
            <a:pPr algn="l">
              <a:buFont typeface="+mj-lt"/>
              <a:buAutoNum type="arabicPeriod"/>
            </a:pPr>
            <a:r>
              <a:rPr lang="en-US" b="1" i="0" dirty="0">
                <a:effectLst/>
                <a:latin typeface="Söhne"/>
              </a:rPr>
              <a:t>Community Acceptance:</a:t>
            </a:r>
            <a:r>
              <a:rPr lang="en-US" b="0" i="0" dirty="0">
                <a:effectLst/>
                <a:latin typeface="Söhne"/>
              </a:rPr>
              <a:t> Introduction of surveillance and control systems may face resistance from the community, necessitating effective communication and awareness programs.</a:t>
            </a:r>
          </a:p>
          <a:p>
            <a:pPr algn="l">
              <a:buFont typeface="+mj-lt"/>
              <a:buAutoNum type="arabicPeriod"/>
            </a:pPr>
            <a:r>
              <a:rPr lang="en-US" b="1" i="0" dirty="0">
                <a:effectLst/>
                <a:latin typeface="Söhne"/>
              </a:rPr>
              <a:t>Environmental Impact:</a:t>
            </a:r>
            <a:r>
              <a:rPr lang="en-US" b="0" i="0" dirty="0">
                <a:effectLst/>
                <a:latin typeface="Söhne"/>
              </a:rPr>
              <a:t> The production and maintenance of advanced equipment may have environmental implications, requiring consideration of sustainable practices.</a:t>
            </a:r>
          </a:p>
          <a:p>
            <a:pPr marL="0" indent="0">
              <a:buNone/>
            </a:pPr>
            <a:endParaRPr lang="en-GB" dirty="0"/>
          </a:p>
        </p:txBody>
      </p:sp>
    </p:spTree>
    <p:extLst>
      <p:ext uri="{BB962C8B-B14F-4D97-AF65-F5344CB8AC3E}">
        <p14:creationId xmlns:p14="http://schemas.microsoft.com/office/powerpoint/2010/main" val="1326094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Advantages to the third solution-AIMSUN Live</a:t>
            </a:r>
          </a:p>
        </p:txBody>
      </p:sp>
      <p:sp>
        <p:nvSpPr>
          <p:cNvPr id="3" name="Content Placeholder 2"/>
          <p:cNvSpPr>
            <a:spLocks noGrp="1"/>
          </p:cNvSpPr>
          <p:nvPr>
            <p:ph idx="1"/>
          </p:nvPr>
        </p:nvSpPr>
        <p:spPr/>
        <p:txBody>
          <a:bodyPr>
            <a:normAutofit fontScale="77500" lnSpcReduction="20000"/>
          </a:bodyPr>
          <a:lstStyle/>
          <a:p>
            <a:pPr algn="l">
              <a:buFont typeface="+mj-lt"/>
              <a:buAutoNum type="arabicPeriod"/>
            </a:pPr>
            <a:r>
              <a:rPr lang="en-US" b="1" i="0" dirty="0">
                <a:effectLst/>
                <a:latin typeface="Söhne"/>
              </a:rPr>
              <a:t>Real-time Predictive Traffic Management:</a:t>
            </a:r>
            <a:r>
              <a:rPr lang="en-US" b="0" i="0" dirty="0">
                <a:effectLst/>
                <a:latin typeface="Söhne"/>
              </a:rPr>
              <a:t> </a:t>
            </a:r>
            <a:r>
              <a:rPr lang="en-US" b="0" i="0" dirty="0" err="1">
                <a:effectLst/>
                <a:latin typeface="Söhne"/>
              </a:rPr>
              <a:t>Aimsun</a:t>
            </a:r>
            <a:r>
              <a:rPr lang="en-US" b="0" i="0" dirty="0">
                <a:effectLst/>
                <a:latin typeface="Söhne"/>
              </a:rPr>
              <a:t> Live provides a real-time predictive traffic management solution, allowing traffic management centers to preemptively address potential congestion issues.</a:t>
            </a:r>
          </a:p>
          <a:p>
            <a:pPr algn="l">
              <a:buFont typeface="+mj-lt"/>
              <a:buAutoNum type="arabicPeriod"/>
            </a:pPr>
            <a:r>
              <a:rPr lang="en-US" b="1" i="0" dirty="0">
                <a:effectLst/>
                <a:latin typeface="Söhne"/>
              </a:rPr>
              <a:t>Full Digital Twin:</a:t>
            </a:r>
            <a:r>
              <a:rPr lang="en-US" b="0" i="0" dirty="0">
                <a:effectLst/>
                <a:latin typeface="Söhne"/>
              </a:rPr>
              <a:t> The system offers a detailed representation of individual lanes, traffic control devices, vehicles, and traffic management actions, creating a comprehensive digital twin for effective decision-making.</a:t>
            </a:r>
          </a:p>
          <a:p>
            <a:pPr algn="l">
              <a:buFont typeface="+mj-lt"/>
              <a:buAutoNum type="arabicPeriod"/>
            </a:pPr>
            <a:r>
              <a:rPr lang="en-US" b="1" i="0" dirty="0">
                <a:effectLst/>
                <a:latin typeface="Söhne"/>
              </a:rPr>
              <a:t>AI-driven Predictions:</a:t>
            </a:r>
            <a:r>
              <a:rPr lang="en-US" b="0" i="0" dirty="0">
                <a:effectLst/>
                <a:latin typeface="Söhne"/>
              </a:rPr>
              <a:t> </a:t>
            </a:r>
            <a:r>
              <a:rPr lang="en-US" b="0" i="0" dirty="0" err="1">
                <a:effectLst/>
                <a:latin typeface="Söhne"/>
              </a:rPr>
              <a:t>Aimsun</a:t>
            </a:r>
            <a:r>
              <a:rPr lang="en-US" b="0" i="0" dirty="0">
                <a:effectLst/>
                <a:latin typeface="Söhne"/>
              </a:rPr>
              <a:t> Live utilizes AI to fill in information gaps, enabling predictions across the network even where detectors are not present.</a:t>
            </a:r>
          </a:p>
          <a:p>
            <a:pPr algn="l">
              <a:buFont typeface="+mj-lt"/>
              <a:buAutoNum type="arabicPeriod"/>
            </a:pPr>
            <a:r>
              <a:rPr lang="en-US" b="1" i="0" dirty="0">
                <a:effectLst/>
                <a:latin typeface="Söhne"/>
              </a:rPr>
              <a:t>Adaptability to New Situations:</a:t>
            </a:r>
            <a:r>
              <a:rPr lang="en-US" b="0" i="0" dirty="0">
                <a:effectLst/>
                <a:latin typeface="Söhne"/>
              </a:rPr>
              <a:t> The system can estimate the impact of events that haven't been experienced in the past, enhancing its adaptability to changing traffic conditions.</a:t>
            </a:r>
          </a:p>
          <a:p>
            <a:pPr algn="l">
              <a:buFont typeface="+mj-lt"/>
              <a:buAutoNum type="arabicPeriod"/>
            </a:pPr>
            <a:r>
              <a:rPr lang="en-US" b="1" i="0" dirty="0">
                <a:effectLst/>
                <a:latin typeface="Söhne"/>
              </a:rPr>
              <a:t>System Automation:</a:t>
            </a:r>
            <a:r>
              <a:rPr lang="en-US" b="0" i="0" dirty="0">
                <a:effectLst/>
                <a:latin typeface="Söhne"/>
              </a:rPr>
              <a:t> </a:t>
            </a:r>
            <a:r>
              <a:rPr lang="en-US" b="0" i="0" dirty="0" err="1">
                <a:effectLst/>
                <a:latin typeface="Söhne"/>
              </a:rPr>
              <a:t>Aimsun</a:t>
            </a:r>
            <a:r>
              <a:rPr lang="en-US" b="0" i="0" dirty="0">
                <a:effectLst/>
                <a:latin typeface="Söhne"/>
              </a:rPr>
              <a:t> Live can run continuously 24/7 and deploy traffic management decisions without human intervention in authorized scenarios, ensuring constant monitoring and response.</a:t>
            </a:r>
          </a:p>
          <a:p>
            <a:pPr algn="l">
              <a:buFont typeface="+mj-lt"/>
              <a:buAutoNum type="arabicPeriod"/>
            </a:pPr>
            <a:r>
              <a:rPr lang="en-US" b="1" i="0" dirty="0">
                <a:effectLst/>
                <a:latin typeface="Söhne"/>
              </a:rPr>
              <a:t>Ultra Large Scale Simulation:</a:t>
            </a:r>
            <a:r>
              <a:rPr lang="en-US" b="0" i="0" dirty="0">
                <a:effectLst/>
                <a:latin typeface="Söhne"/>
              </a:rPr>
              <a:t> The capability to simulate at a city or even regional scale allows for a comprehensive assessment of traffic conditions over extensive areas.</a:t>
            </a:r>
          </a:p>
          <a:p>
            <a:pPr algn="l">
              <a:buFont typeface="+mj-lt"/>
              <a:buAutoNum type="arabicPeriod"/>
            </a:pPr>
            <a:r>
              <a:rPr lang="en-US" b="1" i="0" dirty="0">
                <a:effectLst/>
                <a:latin typeface="Söhne"/>
              </a:rPr>
              <a:t>Integration with Existing Infrastructure:</a:t>
            </a:r>
            <a:r>
              <a:rPr lang="en-US" b="0" i="0" dirty="0">
                <a:effectLst/>
                <a:latin typeface="Söhne"/>
              </a:rPr>
              <a:t> The system seamlessly integrates with existing traffic management infrastructure, providing flexibility and compatibility.</a:t>
            </a:r>
          </a:p>
          <a:p>
            <a:pPr algn="l">
              <a:buFont typeface="+mj-lt"/>
              <a:buAutoNum type="arabicPeriod"/>
            </a:pPr>
            <a:r>
              <a:rPr lang="en-US" b="1" i="0" dirty="0">
                <a:effectLst/>
                <a:latin typeface="Söhne"/>
              </a:rPr>
              <a:t>Continuous Improvement with Machine Learning:</a:t>
            </a:r>
            <a:r>
              <a:rPr lang="en-US" b="0" i="0" dirty="0">
                <a:effectLst/>
                <a:latin typeface="Söhne"/>
              </a:rPr>
              <a:t> </a:t>
            </a:r>
            <a:r>
              <a:rPr lang="en-US" b="0" i="0" dirty="0" err="1">
                <a:effectLst/>
                <a:latin typeface="Söhne"/>
              </a:rPr>
              <a:t>Aimsun</a:t>
            </a:r>
            <a:r>
              <a:rPr lang="en-US" b="0" i="0" dirty="0">
                <a:effectLst/>
                <a:latin typeface="Söhne"/>
              </a:rPr>
              <a:t> Live continuously improves the accuracy of its forecasts through machine learning, comparing forecast performances against real field measurements.</a:t>
            </a:r>
          </a:p>
          <a:p>
            <a:pPr marL="0" indent="0">
              <a:buNone/>
            </a:pPr>
            <a:endParaRPr lang="en-GB" dirty="0"/>
          </a:p>
        </p:txBody>
      </p:sp>
    </p:spTree>
    <p:extLst>
      <p:ext uri="{BB962C8B-B14F-4D97-AF65-F5344CB8AC3E}">
        <p14:creationId xmlns:p14="http://schemas.microsoft.com/office/powerpoint/2010/main" val="2855200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Disadvantages to the third solution-AIMSUN Live</a:t>
            </a:r>
          </a:p>
        </p:txBody>
      </p:sp>
      <p:sp>
        <p:nvSpPr>
          <p:cNvPr id="3" name="Content Placeholder 2"/>
          <p:cNvSpPr>
            <a:spLocks noGrp="1"/>
          </p:cNvSpPr>
          <p:nvPr>
            <p:ph idx="1"/>
          </p:nvPr>
        </p:nvSpPr>
        <p:spPr>
          <a:xfrm>
            <a:off x="812800" y="1143001"/>
            <a:ext cx="10668000" cy="5093676"/>
          </a:xfrm>
        </p:spPr>
        <p:txBody>
          <a:bodyPr>
            <a:normAutofit fontScale="85000" lnSpcReduction="10000"/>
          </a:bodyPr>
          <a:lstStyle/>
          <a:p>
            <a:pPr algn="l">
              <a:buFont typeface="+mj-lt"/>
              <a:buAutoNum type="arabicPeriod"/>
            </a:pPr>
            <a:r>
              <a:rPr lang="en-US" b="1" i="0" dirty="0">
                <a:effectLst/>
                <a:latin typeface="Söhne"/>
              </a:rPr>
              <a:t>High Initial Costs:</a:t>
            </a:r>
            <a:r>
              <a:rPr lang="en-US" b="0" i="0" dirty="0">
                <a:effectLst/>
                <a:latin typeface="Söhne"/>
              </a:rPr>
              <a:t> Implementing and maintaining a real-time predictive traffic management solution, especially one with AI capabilities, may involve significant initial costs.</a:t>
            </a:r>
          </a:p>
          <a:p>
            <a:pPr algn="l">
              <a:buFont typeface="+mj-lt"/>
              <a:buAutoNum type="arabicPeriod"/>
            </a:pPr>
            <a:r>
              <a:rPr lang="en-US" b="1" i="0" dirty="0">
                <a:effectLst/>
                <a:latin typeface="Söhne"/>
              </a:rPr>
              <a:t>Technological Dependency:</a:t>
            </a:r>
            <a:r>
              <a:rPr lang="en-US" b="0" i="0" dirty="0">
                <a:effectLst/>
                <a:latin typeface="Söhne"/>
              </a:rPr>
              <a:t> The system's effectiveness relies on advanced technology, and any technical failures or glitches could impact its performance.</a:t>
            </a:r>
          </a:p>
          <a:p>
            <a:pPr algn="l">
              <a:buFont typeface="+mj-lt"/>
              <a:buAutoNum type="arabicPeriod"/>
            </a:pPr>
            <a:r>
              <a:rPr lang="en-US" b="1" i="0" dirty="0">
                <a:effectLst/>
                <a:latin typeface="Söhne"/>
              </a:rPr>
              <a:t>Privacy Concerns:</a:t>
            </a:r>
            <a:r>
              <a:rPr lang="en-US" b="0" i="0" dirty="0">
                <a:effectLst/>
                <a:latin typeface="Söhne"/>
              </a:rPr>
              <a:t> The use of real-time data and simulations raises potential privacy concerns, especially when emulating individual vehicles and traffic management actions.</a:t>
            </a:r>
          </a:p>
          <a:p>
            <a:pPr algn="l">
              <a:buFont typeface="+mj-lt"/>
              <a:buAutoNum type="arabicPeriod"/>
            </a:pPr>
            <a:r>
              <a:rPr lang="en-US" b="1" i="0" dirty="0">
                <a:effectLst/>
                <a:latin typeface="Söhne"/>
              </a:rPr>
              <a:t>Limited Coverage:</a:t>
            </a:r>
            <a:r>
              <a:rPr lang="en-US" b="0" i="0" dirty="0">
                <a:effectLst/>
                <a:latin typeface="Söhne"/>
              </a:rPr>
              <a:t> The benefits of </a:t>
            </a:r>
            <a:r>
              <a:rPr lang="en-US" b="0" i="0" dirty="0" err="1">
                <a:effectLst/>
                <a:latin typeface="Söhne"/>
              </a:rPr>
              <a:t>Aimsun</a:t>
            </a:r>
            <a:r>
              <a:rPr lang="en-US" b="0" i="0" dirty="0">
                <a:effectLst/>
                <a:latin typeface="Söhne"/>
              </a:rPr>
              <a:t> Live may be limited to areas covered by the simulation, potentially excluding less-developed or remote regions.</a:t>
            </a:r>
          </a:p>
          <a:p>
            <a:pPr algn="l">
              <a:buFont typeface="+mj-lt"/>
              <a:buAutoNum type="arabicPeriod"/>
            </a:pPr>
            <a:r>
              <a:rPr lang="en-US" b="1" i="0" dirty="0">
                <a:effectLst/>
                <a:latin typeface="Söhne"/>
              </a:rPr>
              <a:t>Traffic Diversion:</a:t>
            </a:r>
            <a:r>
              <a:rPr lang="en-US" b="0" i="0" dirty="0">
                <a:effectLst/>
                <a:latin typeface="Söhne"/>
              </a:rPr>
              <a:t> Real-time predictions may lead to traffic diversion, causing congestion or safety issues in alternative routes.</a:t>
            </a:r>
          </a:p>
          <a:p>
            <a:pPr algn="l">
              <a:buFont typeface="+mj-lt"/>
              <a:buAutoNum type="arabicPeriod"/>
            </a:pPr>
            <a:r>
              <a:rPr lang="en-US" b="1" i="0" dirty="0">
                <a:effectLst/>
                <a:latin typeface="Söhne"/>
              </a:rPr>
              <a:t>Maintenance Challenges:</a:t>
            </a:r>
            <a:r>
              <a:rPr lang="en-US" b="0" i="0" dirty="0">
                <a:effectLst/>
                <a:latin typeface="Söhne"/>
              </a:rPr>
              <a:t> Ongoing maintenance of a system with complex components, such as emulation of signal control systems, may pose challenges and require specialized expertise.</a:t>
            </a:r>
          </a:p>
          <a:p>
            <a:pPr algn="l">
              <a:buFont typeface="+mj-lt"/>
              <a:buAutoNum type="arabicPeriod"/>
            </a:pPr>
            <a:r>
              <a:rPr lang="en-US" b="1" i="0" dirty="0">
                <a:effectLst/>
                <a:latin typeface="Söhne"/>
              </a:rPr>
              <a:t>Community Acceptance:</a:t>
            </a:r>
            <a:r>
              <a:rPr lang="en-US" b="0" i="0" dirty="0">
                <a:effectLst/>
                <a:latin typeface="Söhne"/>
              </a:rPr>
              <a:t> Introducing simulation-based traffic management may face resistance from the community, necessitating effective communication and awareness efforts.</a:t>
            </a:r>
          </a:p>
          <a:p>
            <a:pPr algn="l">
              <a:buFont typeface="+mj-lt"/>
              <a:buAutoNum type="arabicPeriod"/>
            </a:pPr>
            <a:r>
              <a:rPr lang="en-US" b="1" i="0" dirty="0">
                <a:effectLst/>
                <a:latin typeface="Söhne"/>
              </a:rPr>
              <a:t>Environmental Impact:</a:t>
            </a:r>
            <a:r>
              <a:rPr lang="en-US" b="0" i="0" dirty="0">
                <a:effectLst/>
                <a:latin typeface="Söhne"/>
              </a:rPr>
              <a:t> The production and maintenance of advanced simulation equipment may have environmental implications, requiring consideration of sustainable practices.</a:t>
            </a:r>
          </a:p>
          <a:p>
            <a:pPr marL="0" indent="0">
              <a:buNone/>
            </a:pPr>
            <a:endParaRPr lang="en-GB" dirty="0"/>
          </a:p>
        </p:txBody>
      </p:sp>
    </p:spTree>
    <p:extLst>
      <p:ext uri="{BB962C8B-B14F-4D97-AF65-F5344CB8AC3E}">
        <p14:creationId xmlns:p14="http://schemas.microsoft.com/office/powerpoint/2010/main" val="4123331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fontScale="85000" lnSpcReduction="20000"/>
          </a:bodyPr>
          <a:lstStyle/>
          <a:p>
            <a:pPr marL="0" indent="0">
              <a:buNone/>
            </a:pPr>
            <a:r>
              <a:rPr lang="en-GB" dirty="0"/>
              <a:t>The research gaps present in the solutions for the problem are:</a:t>
            </a:r>
          </a:p>
          <a:p>
            <a:pPr algn="l">
              <a:buFont typeface="+mj-lt"/>
              <a:buAutoNum type="arabicPeriod"/>
            </a:pPr>
            <a:r>
              <a:rPr lang="en-US" sz="2000" i="0" dirty="0">
                <a:effectLst/>
              </a:rPr>
              <a:t>Privacy Concerns</a:t>
            </a:r>
          </a:p>
          <a:p>
            <a:pPr algn="l">
              <a:buFont typeface="+mj-lt"/>
              <a:buAutoNum type="arabicPeriod"/>
            </a:pPr>
            <a:r>
              <a:rPr lang="en-US" sz="2000" i="0" dirty="0">
                <a:effectLst/>
              </a:rPr>
              <a:t>Limited Coverage</a:t>
            </a:r>
          </a:p>
          <a:p>
            <a:pPr algn="l">
              <a:buFont typeface="+mj-lt"/>
              <a:buAutoNum type="arabicPeriod"/>
            </a:pPr>
            <a:r>
              <a:rPr lang="en-US" sz="2000" i="0" dirty="0">
                <a:effectLst/>
              </a:rPr>
              <a:t>Traffic Diversion</a:t>
            </a:r>
          </a:p>
          <a:p>
            <a:pPr algn="l">
              <a:buFont typeface="+mj-lt"/>
              <a:buAutoNum type="arabicPeriod"/>
            </a:pPr>
            <a:r>
              <a:rPr lang="en-US" sz="2000" i="0" dirty="0">
                <a:effectLst/>
              </a:rPr>
              <a:t>Maintenance Challenges</a:t>
            </a:r>
          </a:p>
          <a:p>
            <a:pPr algn="l">
              <a:buFont typeface="+mj-lt"/>
              <a:buAutoNum type="arabicPeriod"/>
            </a:pPr>
            <a:r>
              <a:rPr lang="en-US" sz="2000" i="0" dirty="0">
                <a:effectLst/>
              </a:rPr>
              <a:t>Community Acceptance</a:t>
            </a:r>
          </a:p>
          <a:p>
            <a:pPr marL="0" indent="0">
              <a:buNone/>
            </a:pPr>
            <a:endParaRPr lang="en-GB" sz="2000" dirty="0"/>
          </a:p>
          <a:p>
            <a:pPr marL="0" indent="0">
              <a:buNone/>
            </a:pPr>
            <a:r>
              <a:rPr lang="en-GB" sz="2000" dirty="0"/>
              <a:t>Now the </a:t>
            </a:r>
            <a:r>
              <a:rPr lang="en-GB" sz="2000" b="1" dirty="0"/>
              <a:t>objectives </a:t>
            </a:r>
            <a:r>
              <a:rPr lang="en-GB" sz="2000" dirty="0"/>
              <a:t>of our project learning from these research gaps and also the appropriate compensations to mitigate these research gaps are:</a:t>
            </a:r>
          </a:p>
          <a:p>
            <a:pPr marL="0" indent="0">
              <a:buNone/>
            </a:pPr>
            <a:endParaRPr lang="en-GB" sz="2000" dirty="0"/>
          </a:p>
          <a:p>
            <a:pPr algn="l">
              <a:buFont typeface="+mj-lt"/>
              <a:buAutoNum type="arabicPeriod"/>
            </a:pPr>
            <a:r>
              <a:rPr lang="en-US" b="1" i="0" dirty="0">
                <a:effectLst/>
              </a:rPr>
              <a:t>Privacy-Preserving Traffic Simulation Framework:</a:t>
            </a:r>
            <a:endParaRPr lang="en-US" b="0" i="0" dirty="0">
              <a:effectLst/>
            </a:endParaRPr>
          </a:p>
          <a:p>
            <a:pPr marL="742950" lvl="1" indent="-285750" algn="l">
              <a:buFont typeface="+mj-lt"/>
              <a:buAutoNum type="arabicPeriod"/>
            </a:pPr>
            <a:r>
              <a:rPr lang="en-US" sz="2300" b="0" i="1" dirty="0">
                <a:effectLst/>
              </a:rPr>
              <a:t>Objective:</a:t>
            </a:r>
            <a:r>
              <a:rPr lang="en-US" sz="2300" b="0" i="0" dirty="0">
                <a:effectLst/>
              </a:rPr>
              <a:t> Develop a privacy-preserving traffic simulation framework that utilizes homomorphic encryption or federated learning to ensure the confidentiality of individual vehicle and user data.</a:t>
            </a:r>
          </a:p>
          <a:p>
            <a:pPr marL="742950" lvl="1" indent="-285750" algn="l">
              <a:buFont typeface="+mj-lt"/>
              <a:buAutoNum type="arabicPeriod"/>
            </a:pPr>
            <a:r>
              <a:rPr lang="en-US" sz="2300" b="0" i="1" dirty="0">
                <a:effectLst/>
              </a:rPr>
              <a:t>Reasoning:</a:t>
            </a:r>
            <a:r>
              <a:rPr lang="en-US" sz="2300" b="0" i="0" dirty="0">
                <a:effectLst/>
              </a:rPr>
              <a:t> Homomorphic encryption allows computations on encrypted data without decryption, ensuring privacy, while federated learning enables model training across decentralized devices, minimizing the need for centralized data storage.</a:t>
            </a:r>
          </a:p>
          <a:p>
            <a:pPr marL="0" indent="0">
              <a:buNone/>
            </a:pPr>
            <a:endParaRPr lang="en-GB" sz="2000" b="1" dirty="0"/>
          </a:p>
        </p:txBody>
      </p:sp>
    </p:spTree>
    <p:extLst>
      <p:ext uri="{BB962C8B-B14F-4D97-AF65-F5344CB8AC3E}">
        <p14:creationId xmlns:p14="http://schemas.microsoft.com/office/powerpoint/2010/main" val="1318877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lnSpcReduction="10000"/>
          </a:bodyPr>
          <a:lstStyle/>
          <a:p>
            <a:pPr marL="0" indent="0" algn="l">
              <a:buNone/>
            </a:pPr>
            <a:r>
              <a:rPr lang="en-US" b="1" i="0" dirty="0">
                <a:effectLst/>
              </a:rPr>
              <a:t>2.Distributed Traffic Management System:</a:t>
            </a:r>
            <a:endParaRPr lang="en-US" b="0" i="0" dirty="0">
              <a:effectLst/>
            </a:endParaRPr>
          </a:p>
          <a:p>
            <a:pPr marL="742950" lvl="1" indent="-285750" algn="l">
              <a:buFont typeface="+mj-lt"/>
              <a:buAutoNum type="arabicPeriod"/>
            </a:pPr>
            <a:r>
              <a:rPr lang="en-US" b="0" i="1" dirty="0">
                <a:effectLst/>
              </a:rPr>
              <a:t>Objective:</a:t>
            </a:r>
            <a:r>
              <a:rPr lang="en-US" b="0" i="0" dirty="0">
                <a:effectLst/>
              </a:rPr>
              <a:t> Implement a distributed traffic management system that extends the coverage to less-developed or remote regions by leveraging edge computing and decentralized decision-making algorithms.</a:t>
            </a:r>
          </a:p>
          <a:p>
            <a:pPr marL="742950" lvl="1" indent="-285750" algn="l">
              <a:buFont typeface="+mj-lt"/>
              <a:buAutoNum type="arabicPeriod"/>
            </a:pPr>
            <a:r>
              <a:rPr lang="en-US" b="0" i="1" dirty="0">
                <a:effectLst/>
              </a:rPr>
              <a:t>Reasoning:</a:t>
            </a:r>
            <a:r>
              <a:rPr lang="en-US" b="0" i="0" dirty="0">
                <a:effectLst/>
              </a:rPr>
              <a:t> Edge computing brings computational power closer to the data source, enhancing coverage in areas with limited infrastructure. Decentralized decision-making reduces dependence on a central server and ensures adaptability to diverse traffic conditions.</a:t>
            </a:r>
          </a:p>
          <a:p>
            <a:pPr marL="0" indent="0" algn="l">
              <a:buNone/>
            </a:pPr>
            <a:r>
              <a:rPr lang="en-US" b="1" i="0" dirty="0">
                <a:effectLst/>
              </a:rPr>
              <a:t>3.Dynamic Traffic Diversion Optimization Algorithm:</a:t>
            </a:r>
            <a:endParaRPr lang="en-US" b="0" i="0" dirty="0">
              <a:effectLst/>
            </a:endParaRPr>
          </a:p>
          <a:p>
            <a:pPr marL="742950" lvl="1" indent="-285750" algn="l">
              <a:buFont typeface="+mj-lt"/>
              <a:buAutoNum type="arabicPeriod"/>
            </a:pPr>
            <a:r>
              <a:rPr lang="en-US" b="0" i="1" dirty="0">
                <a:effectLst/>
              </a:rPr>
              <a:t>Objective:</a:t>
            </a:r>
            <a:r>
              <a:rPr lang="en-US" b="0" i="0" dirty="0">
                <a:effectLst/>
              </a:rPr>
              <a:t> Develop an algorithm for dynamic traffic diversion optimization that considers real-time predictions and adapts diversion strategies to minimize congestion and enhance safety in alternative routes.</a:t>
            </a:r>
          </a:p>
          <a:p>
            <a:pPr marL="742950" lvl="1" indent="-285750" algn="l">
              <a:buFont typeface="+mj-lt"/>
              <a:buAutoNum type="arabicPeriod"/>
            </a:pPr>
            <a:r>
              <a:rPr lang="en-US" b="0" i="1" dirty="0">
                <a:effectLst/>
              </a:rPr>
              <a:t>Reasoning:</a:t>
            </a:r>
            <a:r>
              <a:rPr lang="en-US" b="0" i="0" dirty="0">
                <a:effectLst/>
              </a:rPr>
              <a:t> Dynamic optimization algorithms, such as reinforcement learning or genetic algorithms, can continuously adapt diversion strategies based on changing traffic conditions, providing a more responsive and adaptive approach.</a:t>
            </a:r>
          </a:p>
          <a:p>
            <a:pPr marL="0" indent="0">
              <a:buNone/>
            </a:pPr>
            <a:endParaRPr lang="en-US" sz="2300" b="0" i="0" dirty="0">
              <a:effectLst/>
            </a:endParaRPr>
          </a:p>
          <a:p>
            <a:pPr marL="0" indent="0">
              <a:buNone/>
            </a:pPr>
            <a:endParaRPr lang="en-GB" sz="2000" b="1" dirty="0"/>
          </a:p>
        </p:txBody>
      </p:sp>
    </p:spTree>
    <p:extLst>
      <p:ext uri="{BB962C8B-B14F-4D97-AF65-F5344CB8AC3E}">
        <p14:creationId xmlns:p14="http://schemas.microsoft.com/office/powerpoint/2010/main" val="272234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fontScale="92500" lnSpcReduction="10000"/>
          </a:bodyPr>
          <a:lstStyle/>
          <a:p>
            <a:pPr marL="0" indent="0" algn="l">
              <a:buNone/>
            </a:pPr>
            <a:r>
              <a:rPr lang="en-US" b="1" i="0" dirty="0">
                <a:effectLst/>
              </a:rPr>
              <a:t>4.Predictive Community Engagement Platform:</a:t>
            </a:r>
            <a:endParaRPr lang="en-US" b="0" i="0" dirty="0">
              <a:effectLst/>
            </a:endParaRPr>
          </a:p>
          <a:p>
            <a:pPr marL="742950" lvl="1" indent="-285750" algn="l">
              <a:buFont typeface="+mj-lt"/>
              <a:buAutoNum type="arabicPeriod"/>
            </a:pPr>
            <a:r>
              <a:rPr lang="en-US" sz="2200" b="0" i="1" dirty="0">
                <a:effectLst/>
              </a:rPr>
              <a:t>Objective:</a:t>
            </a:r>
            <a:r>
              <a:rPr lang="en-US" sz="2200" b="0" i="0" dirty="0">
                <a:effectLst/>
              </a:rPr>
              <a:t> Create a predictive community engagement platform that uses data-driven insights to proactively communicate with the public about the benefits and implications of simulation-based traffic management.</a:t>
            </a:r>
          </a:p>
          <a:p>
            <a:pPr marL="742950" lvl="1" indent="-285750" algn="l">
              <a:buFont typeface="+mj-lt"/>
              <a:buAutoNum type="arabicPeriod"/>
            </a:pPr>
            <a:r>
              <a:rPr lang="en-US" sz="2200" b="0" i="1" dirty="0">
                <a:effectLst/>
              </a:rPr>
              <a:t>Reasoning:</a:t>
            </a:r>
            <a:r>
              <a:rPr lang="en-US" sz="2200" b="0" i="0" dirty="0">
                <a:effectLst/>
              </a:rPr>
              <a:t> Leveraging data analytics and predictive modeling can help anticipate community concerns and tailor communication strategies, fostering transparency and building trust.</a:t>
            </a:r>
          </a:p>
          <a:p>
            <a:pPr marL="0" indent="0" algn="l">
              <a:buNone/>
            </a:pPr>
            <a:r>
              <a:rPr lang="en-US" b="1" i="0" dirty="0">
                <a:effectLst/>
              </a:rPr>
              <a:t>5.Self-Healing Traffic Management System:</a:t>
            </a:r>
            <a:endParaRPr lang="en-US" b="0" i="0" dirty="0">
              <a:effectLst/>
            </a:endParaRPr>
          </a:p>
          <a:p>
            <a:pPr marL="742950" lvl="1" indent="-285750" algn="l">
              <a:buFont typeface="+mj-lt"/>
              <a:buAutoNum type="arabicPeriod"/>
            </a:pPr>
            <a:r>
              <a:rPr lang="en-US" sz="2200" b="0" i="1" dirty="0">
                <a:effectLst/>
              </a:rPr>
              <a:t>Objective:</a:t>
            </a:r>
            <a:r>
              <a:rPr lang="en-US" sz="2200" b="0" i="0" dirty="0">
                <a:effectLst/>
              </a:rPr>
              <a:t> Develop a self-healing traffic management system that employs autonomous diagnostics and maintenance algorithms to address operational disruptions and minimize downtime.</a:t>
            </a:r>
          </a:p>
          <a:p>
            <a:pPr marL="742950" lvl="1" indent="-285750" algn="l">
              <a:buFont typeface="+mj-lt"/>
              <a:buAutoNum type="arabicPeriod"/>
            </a:pPr>
            <a:r>
              <a:rPr lang="en-US" sz="2200" b="0" i="1" dirty="0">
                <a:effectLst/>
              </a:rPr>
              <a:t>Reasoning:</a:t>
            </a:r>
            <a:r>
              <a:rPr lang="en-US" sz="2200" b="0" i="0" dirty="0">
                <a:effectLst/>
              </a:rPr>
              <a:t> Self-healing systems, utilizing machine learning-based fault detection and resolution, can autonomously identify and address maintenance challenges, ensuring continuous and reliable operation.</a:t>
            </a:r>
          </a:p>
          <a:p>
            <a:pPr marL="0" indent="0">
              <a:buNone/>
            </a:pPr>
            <a:br>
              <a:rPr lang="en-US" sz="2200" dirty="0"/>
            </a:br>
            <a:endParaRPr lang="en-GB" sz="2200" b="1" dirty="0"/>
          </a:p>
        </p:txBody>
      </p:sp>
    </p:spTree>
    <p:extLst>
      <p:ext uri="{BB962C8B-B14F-4D97-AF65-F5344CB8AC3E}">
        <p14:creationId xmlns:p14="http://schemas.microsoft.com/office/powerpoint/2010/main" val="34776051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p:txBody>
          <a:bodyPr>
            <a:normAutofit lnSpcReduction="10000"/>
          </a:bodyPr>
          <a:lstStyle/>
          <a:p>
            <a:pPr marL="0" indent="0">
              <a:buNone/>
            </a:pPr>
            <a:r>
              <a:rPr lang="en-GB" sz="2000" dirty="0"/>
              <a:t>Some of the </a:t>
            </a:r>
            <a:r>
              <a:rPr lang="en-GB" sz="2000" dirty="0" err="1"/>
              <a:t>softwares</a:t>
            </a:r>
            <a:r>
              <a:rPr lang="en-GB" sz="2000" dirty="0"/>
              <a:t> which could be used to bring to life the solutions mentioned in the previous slide:</a:t>
            </a:r>
          </a:p>
          <a:p>
            <a:pPr>
              <a:buFont typeface="Wingdings" panose="05000000000000000000" pitchFamily="2" charset="2"/>
              <a:buChar char="Ø"/>
            </a:pPr>
            <a:r>
              <a:rPr lang="en-US" sz="2000" b="1" i="0" dirty="0">
                <a:effectLst/>
              </a:rPr>
              <a:t>Privacy-Preserving Traffic Simulation Framework:</a:t>
            </a:r>
          </a:p>
          <a:p>
            <a:pPr algn="l">
              <a:buFont typeface="Arial" panose="020B0604020202020204" pitchFamily="34" charset="0"/>
              <a:buChar char="•"/>
            </a:pPr>
            <a:r>
              <a:rPr lang="en-IN" sz="2000" i="0" dirty="0" err="1">
                <a:effectLst/>
              </a:rPr>
              <a:t>omomorphic</a:t>
            </a:r>
            <a:r>
              <a:rPr lang="en-IN" sz="2000" i="0" dirty="0">
                <a:effectLst/>
              </a:rPr>
              <a:t> Encryption Libraries:</a:t>
            </a:r>
          </a:p>
          <a:p>
            <a:pPr marL="742950" lvl="1" indent="-285750" algn="l">
              <a:buFont typeface="Arial" panose="020B0604020202020204" pitchFamily="34" charset="0"/>
              <a:buChar char="•"/>
            </a:pPr>
            <a:r>
              <a:rPr lang="en-IN" b="0" i="0" dirty="0">
                <a:effectLst/>
              </a:rPr>
              <a:t>Example: Microsoft SEAL, </a:t>
            </a:r>
            <a:r>
              <a:rPr lang="en-IN" b="0" i="0" dirty="0" err="1">
                <a:effectLst/>
              </a:rPr>
              <a:t>TenSEAL</a:t>
            </a:r>
            <a:r>
              <a:rPr lang="en-IN" b="0" i="0" dirty="0">
                <a:effectLst/>
              </a:rPr>
              <a:t>.</a:t>
            </a:r>
          </a:p>
          <a:p>
            <a:pPr marL="742950" lvl="1" indent="-285750" algn="l">
              <a:buFont typeface="Arial" panose="020B0604020202020204" pitchFamily="34" charset="0"/>
              <a:buChar char="•"/>
            </a:pPr>
            <a:r>
              <a:rPr lang="en-IN" b="0" i="0" dirty="0">
                <a:effectLst/>
              </a:rPr>
              <a:t>Purpose: To perform computations on encrypted data without decryption.</a:t>
            </a:r>
          </a:p>
          <a:p>
            <a:pPr algn="l">
              <a:buFont typeface="Arial" panose="020B0604020202020204" pitchFamily="34" charset="0"/>
              <a:buChar char="•"/>
            </a:pPr>
            <a:r>
              <a:rPr lang="en-IN" sz="2000" i="0" dirty="0">
                <a:effectLst/>
              </a:rPr>
              <a:t>Federated Learning Framework:</a:t>
            </a:r>
          </a:p>
          <a:p>
            <a:pPr marL="742950" lvl="1" indent="-285750" algn="l">
              <a:buFont typeface="Arial" panose="020B0604020202020204" pitchFamily="34" charset="0"/>
              <a:buChar char="•"/>
            </a:pPr>
            <a:r>
              <a:rPr lang="en-IN" b="0" i="0" dirty="0">
                <a:effectLst/>
              </a:rPr>
              <a:t>Example: TensorFlow Federated.</a:t>
            </a:r>
          </a:p>
          <a:p>
            <a:pPr marL="742950" lvl="1" indent="-285750" algn="l">
              <a:buFont typeface="Arial" panose="020B0604020202020204" pitchFamily="34" charset="0"/>
              <a:buChar char="•"/>
            </a:pPr>
            <a:r>
              <a:rPr lang="en-IN" b="0" i="0" dirty="0">
                <a:effectLst/>
              </a:rPr>
              <a:t>Purpose: To train machine learning models across decentralized devices</a:t>
            </a:r>
            <a:r>
              <a:rPr lang="en-IN" b="0" i="0" dirty="0">
                <a:effectLst/>
                <a:latin typeface="Söhne"/>
              </a:rPr>
              <a:t>.</a:t>
            </a:r>
          </a:p>
          <a:p>
            <a:pPr>
              <a:buFont typeface="Wingdings" panose="05000000000000000000" pitchFamily="2" charset="2"/>
              <a:buChar char="Ø"/>
            </a:pPr>
            <a:r>
              <a:rPr lang="en-IN" sz="2000" b="1" i="0" dirty="0">
                <a:effectLst/>
              </a:rPr>
              <a:t>Distributed Traffic Management System:</a:t>
            </a:r>
          </a:p>
          <a:p>
            <a:pPr>
              <a:lnSpc>
                <a:spcPct val="110000"/>
              </a:lnSpc>
            </a:pPr>
            <a:r>
              <a:rPr lang="en-US" sz="2000" i="0" dirty="0">
                <a:effectLst/>
              </a:rPr>
              <a:t>Decentralized Decision-Making Algorithms:</a:t>
            </a:r>
          </a:p>
          <a:p>
            <a:pPr lvl="1">
              <a:lnSpc>
                <a:spcPct val="110000"/>
              </a:lnSpc>
              <a:buFont typeface="Arial" panose="020B0604020202020204" pitchFamily="34" charset="0"/>
              <a:buChar char="•"/>
            </a:pPr>
            <a:r>
              <a:rPr lang="en-US" sz="1800" i="0" dirty="0">
                <a:effectLst/>
              </a:rPr>
              <a:t>Example: Blockchain-based algorithms, Distributed Machine Learning.</a:t>
            </a:r>
          </a:p>
          <a:p>
            <a:pPr lvl="1">
              <a:buFont typeface="Arial" panose="020B0604020202020204" pitchFamily="34" charset="0"/>
              <a:buChar char="•"/>
            </a:pPr>
            <a:r>
              <a:rPr lang="en-US" i="0" dirty="0">
                <a:effectLst/>
              </a:rPr>
              <a:t>Purpose: To enable autonomous decision-making without relying on a central server.</a:t>
            </a:r>
            <a:endParaRPr lang="en-IN" i="0" dirty="0">
              <a:effectLst/>
            </a:endParaRPr>
          </a:p>
          <a:p>
            <a:pPr>
              <a:buFont typeface="Wingdings" panose="05000000000000000000" pitchFamily="2" charset="2"/>
              <a:buChar char="Ø"/>
            </a:pPr>
            <a:endParaRPr lang="en-GB" sz="2000" dirty="0"/>
          </a:p>
        </p:txBody>
      </p:sp>
    </p:spTree>
    <p:extLst>
      <p:ext uri="{BB962C8B-B14F-4D97-AF65-F5344CB8AC3E}">
        <p14:creationId xmlns:p14="http://schemas.microsoft.com/office/powerpoint/2010/main" val="2314944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IN" sz="2000" b="1" i="0" dirty="0">
                <a:effectLst/>
              </a:rPr>
              <a:t>Dynamic Traffic Diversion Optimization Algorithm</a:t>
            </a:r>
            <a:r>
              <a:rPr lang="en-GB" sz="2000" b="1" i="0" dirty="0">
                <a:effectLst/>
              </a:rPr>
              <a:t>:</a:t>
            </a:r>
          </a:p>
          <a:p>
            <a:pPr algn="l">
              <a:buFont typeface="Arial" panose="020B0604020202020204" pitchFamily="34" charset="0"/>
              <a:buChar char="•"/>
            </a:pPr>
            <a:r>
              <a:rPr lang="en-IN" sz="2200" i="0" dirty="0">
                <a:effectLst/>
              </a:rPr>
              <a:t>Reinforcement Learning Libraries:</a:t>
            </a:r>
          </a:p>
          <a:p>
            <a:pPr marL="742950" lvl="1" indent="-285750" algn="l">
              <a:buFont typeface="Arial" panose="020B0604020202020204" pitchFamily="34" charset="0"/>
              <a:buChar char="•"/>
            </a:pPr>
            <a:r>
              <a:rPr lang="en-IN" sz="1900" b="0" i="0" dirty="0">
                <a:effectLst/>
              </a:rPr>
              <a:t>Example: TensorFlow, </a:t>
            </a:r>
            <a:r>
              <a:rPr lang="en-IN" sz="1900" b="0" i="0" dirty="0" err="1">
                <a:effectLst/>
              </a:rPr>
              <a:t>PyTorch</a:t>
            </a:r>
            <a:r>
              <a:rPr lang="en-IN" sz="1900" b="0" i="0" dirty="0">
                <a:effectLst/>
              </a:rPr>
              <a:t>.</a:t>
            </a:r>
          </a:p>
          <a:p>
            <a:pPr marL="742950" lvl="1" indent="-285750" algn="l">
              <a:buFont typeface="Arial" panose="020B0604020202020204" pitchFamily="34" charset="0"/>
              <a:buChar char="•"/>
            </a:pPr>
            <a:r>
              <a:rPr lang="en-IN" sz="1900" b="0" i="0" dirty="0">
                <a:effectLst/>
              </a:rPr>
              <a:t>Purpose: To implement dynamic optimization algorithms for traffic diversion.</a:t>
            </a:r>
          </a:p>
          <a:p>
            <a:pPr algn="l">
              <a:buFont typeface="Arial" panose="020B0604020202020204" pitchFamily="34" charset="0"/>
              <a:buChar char="•"/>
            </a:pPr>
            <a:r>
              <a:rPr lang="en-IN" sz="2200" i="0" dirty="0">
                <a:effectLst/>
              </a:rPr>
              <a:t>Genetic Algorithm Frameworks:</a:t>
            </a:r>
          </a:p>
          <a:p>
            <a:pPr marL="742950" lvl="1" indent="-285750" algn="l">
              <a:buFont typeface="Arial" panose="020B0604020202020204" pitchFamily="34" charset="0"/>
              <a:buChar char="•"/>
            </a:pPr>
            <a:r>
              <a:rPr lang="en-IN" sz="1900" b="0" i="0" dirty="0">
                <a:effectLst/>
              </a:rPr>
              <a:t>Example: DEAP (Distributed Evolutionary Algorithms in Python).</a:t>
            </a:r>
          </a:p>
          <a:p>
            <a:pPr marL="742950" lvl="1" indent="-285750" algn="l">
              <a:buFont typeface="Arial" panose="020B0604020202020204" pitchFamily="34" charset="0"/>
              <a:buChar char="•"/>
            </a:pPr>
            <a:r>
              <a:rPr lang="en-IN" sz="1900" b="0" i="0" dirty="0">
                <a:effectLst/>
              </a:rPr>
              <a:t>Purpose: To optimize diversion strategies based on changing traffic conditions.</a:t>
            </a:r>
          </a:p>
          <a:p>
            <a:pPr>
              <a:buFont typeface="Wingdings" panose="05000000000000000000" pitchFamily="2" charset="2"/>
              <a:buChar char="Ø"/>
            </a:pPr>
            <a:r>
              <a:rPr lang="en-IN" sz="2000" b="1" i="0" dirty="0">
                <a:effectLst/>
              </a:rPr>
              <a:t>Predictive Community Engagement Platform:</a:t>
            </a:r>
          </a:p>
          <a:p>
            <a:pPr algn="l">
              <a:buFont typeface="Arial" panose="020B0604020202020204" pitchFamily="34" charset="0"/>
              <a:buChar char="•"/>
            </a:pPr>
            <a:r>
              <a:rPr lang="en-US" sz="2200" i="0" dirty="0">
                <a:effectLst/>
              </a:rPr>
              <a:t>Data Analytics and Predictive Modeling Tools:</a:t>
            </a:r>
          </a:p>
          <a:p>
            <a:pPr marL="742950" lvl="1" indent="-285750" algn="l">
              <a:buFont typeface="Arial" panose="020B0604020202020204" pitchFamily="34" charset="0"/>
              <a:buChar char="•"/>
            </a:pPr>
            <a:r>
              <a:rPr lang="en-US" sz="1900" b="0" i="0" dirty="0">
                <a:effectLst/>
              </a:rPr>
              <a:t>Example: Python with libraries like pandas, scikit-learn.</a:t>
            </a:r>
          </a:p>
          <a:p>
            <a:pPr marL="742950" lvl="1" indent="-285750" algn="l">
              <a:buFont typeface="Arial" panose="020B0604020202020204" pitchFamily="34" charset="0"/>
              <a:buChar char="•"/>
            </a:pPr>
            <a:r>
              <a:rPr lang="en-US" sz="1900" b="0" i="0" dirty="0">
                <a:effectLst/>
              </a:rPr>
              <a:t>Purpose: To analyze data and create predictive models for community engagement.</a:t>
            </a:r>
          </a:p>
          <a:p>
            <a:pPr algn="l">
              <a:buFont typeface="Arial" panose="020B0604020202020204" pitchFamily="34" charset="0"/>
              <a:buChar char="•"/>
            </a:pPr>
            <a:r>
              <a:rPr lang="en-US" sz="2200" i="0" dirty="0">
                <a:effectLst/>
              </a:rPr>
              <a:t>Communication Platforms:</a:t>
            </a:r>
          </a:p>
          <a:p>
            <a:pPr marL="742950" lvl="1" indent="-285750" algn="l">
              <a:buFont typeface="Arial" panose="020B0604020202020204" pitchFamily="34" charset="0"/>
              <a:buChar char="•"/>
            </a:pPr>
            <a:r>
              <a:rPr lang="en-US" sz="1900" b="0" i="0" dirty="0">
                <a:effectLst/>
              </a:rPr>
              <a:t>Example: Custom-developed platforms or integration with existing communication tools.</a:t>
            </a:r>
          </a:p>
          <a:p>
            <a:pPr marL="742950" lvl="1" indent="-285750" algn="l">
              <a:buFont typeface="Arial" panose="020B0604020202020204" pitchFamily="34" charset="0"/>
              <a:buChar char="•"/>
            </a:pPr>
            <a:r>
              <a:rPr lang="en-US" sz="1900" b="0" i="0" dirty="0">
                <a:effectLst/>
              </a:rPr>
              <a:t>Purpose: To engage with the community based on predictive insights.</a:t>
            </a:r>
          </a:p>
          <a:p>
            <a:pPr marL="0" indent="0">
              <a:buNone/>
            </a:pPr>
            <a:endParaRPr lang="en-IN" sz="2000" b="1" i="0" dirty="0">
              <a:effectLst/>
            </a:endParaRPr>
          </a:p>
          <a:p>
            <a:pPr>
              <a:buFont typeface="Wingdings" panose="05000000000000000000" pitchFamily="2" charset="2"/>
              <a:buChar char="Ø"/>
            </a:pPr>
            <a:endParaRPr lang="en-IN" sz="2000" b="1" i="0" dirty="0">
              <a:effectLst/>
            </a:endParaRPr>
          </a:p>
        </p:txBody>
      </p:sp>
    </p:spTree>
    <p:extLst>
      <p:ext uri="{BB962C8B-B14F-4D97-AF65-F5344CB8AC3E}">
        <p14:creationId xmlns:p14="http://schemas.microsoft.com/office/powerpoint/2010/main" val="879789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latin typeface="Söhne"/>
              </a:rPr>
              <a:t>Enhancing Navigation System for Rainy Days in Bangalore:</a:t>
            </a:r>
          </a:p>
          <a:p>
            <a:pPr marL="0" indent="0">
              <a:buNone/>
            </a:pPr>
            <a:r>
              <a:rPr lang="en-US" dirty="0">
                <a:latin typeface="Söhne"/>
              </a:rPr>
              <a:t>In tackling the issues brought on by heavy rain and traffic congestion, our proposal to improve Bangalore's rainy-day navigation system is a major step forward. Our method offers a useful way to help commuters navigate the city in bad weather by combining reliable traffic data with real-time rainfall accumulation statistics.</a:t>
            </a:r>
          </a:p>
          <a:p>
            <a:pPr marL="0" indent="0">
              <a:buNone/>
            </a:pPr>
            <a:endParaRPr lang="en-US" dirty="0">
              <a:latin typeface="Söhne"/>
            </a:endParaRPr>
          </a:p>
          <a:p>
            <a:pPr marL="0" indent="0">
              <a:buNone/>
            </a:pPr>
            <a:r>
              <a:rPr lang="en-US" dirty="0">
                <a:latin typeface="Söhne"/>
              </a:rPr>
              <a:t>A flawless and secure travel experience is ensured by the user-friendly UI, turn-by-turn navigation, and timely weather notifications. On wet days, commuters can make their travels more effective and pleasurable by saving time, using less gasoline, and reducing stress associated with traveling. In a world where urbanization and weather patterns are always changing, our initiative provides a window into what may be achieved when technology is used to improve commuters' everyday experiences. We're excited to see this idea come to pass and improve people's ability to deal with rainy days in Bangalore and beyond.</a:t>
            </a:r>
          </a:p>
          <a:p>
            <a:pPr marL="0" indent="0">
              <a:buNone/>
            </a:pPr>
            <a:endParaRPr lang="en-US" dirty="0">
              <a:latin typeface="Söhne"/>
            </a:endParaRPr>
          </a:p>
        </p:txBody>
      </p:sp>
    </p:spTree>
    <p:extLst>
      <p:ext uri="{BB962C8B-B14F-4D97-AF65-F5344CB8AC3E}">
        <p14:creationId xmlns:p14="http://schemas.microsoft.com/office/powerpoint/2010/main" val="27316559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IN" sz="2000" b="1" i="0" dirty="0">
                <a:effectLst/>
              </a:rPr>
              <a:t>Self-Healing Traffic Management System:</a:t>
            </a:r>
          </a:p>
          <a:p>
            <a:pPr algn="l">
              <a:buFont typeface="Arial" panose="020B0604020202020204" pitchFamily="34" charset="0"/>
              <a:buChar char="•"/>
            </a:pPr>
            <a:r>
              <a:rPr lang="en-US" sz="2000" i="0" dirty="0">
                <a:effectLst/>
              </a:rPr>
              <a:t>Machine Learning-Based Fault Detection:</a:t>
            </a:r>
          </a:p>
          <a:p>
            <a:pPr marL="742950" lvl="1" indent="-285750" algn="l">
              <a:buFont typeface="Arial" panose="020B0604020202020204" pitchFamily="34" charset="0"/>
              <a:buChar char="•"/>
            </a:pPr>
            <a:r>
              <a:rPr lang="en-US" sz="1800" b="0" i="0" dirty="0">
                <a:effectLst/>
              </a:rPr>
              <a:t>Example: Apache Kafka for real-time data processing.</a:t>
            </a:r>
          </a:p>
          <a:p>
            <a:pPr marL="742950" lvl="1" indent="-285750" algn="l">
              <a:buFont typeface="Arial" panose="020B0604020202020204" pitchFamily="34" charset="0"/>
              <a:buChar char="•"/>
            </a:pPr>
            <a:r>
              <a:rPr lang="en-US" sz="1800" b="0" i="0" dirty="0">
                <a:effectLst/>
              </a:rPr>
              <a:t>Purpose: To detect faults and anomalies in the system using machine learning.</a:t>
            </a:r>
          </a:p>
          <a:p>
            <a:pPr algn="l">
              <a:buFont typeface="Arial" panose="020B0604020202020204" pitchFamily="34" charset="0"/>
              <a:buChar char="•"/>
            </a:pPr>
            <a:r>
              <a:rPr lang="en-US" sz="2000" i="0" dirty="0">
                <a:effectLst/>
              </a:rPr>
              <a:t>Autonomous Maintenance Algorithms:</a:t>
            </a:r>
          </a:p>
          <a:p>
            <a:pPr marL="742950" lvl="1" indent="-285750" algn="l">
              <a:buFont typeface="Arial" panose="020B0604020202020204" pitchFamily="34" charset="0"/>
              <a:buChar char="•"/>
            </a:pPr>
            <a:r>
              <a:rPr lang="en-US" sz="1800" b="0" i="0" dirty="0">
                <a:effectLst/>
              </a:rPr>
              <a:t>Example: Proactive maintenance scripts.</a:t>
            </a:r>
          </a:p>
          <a:p>
            <a:pPr marL="742950" lvl="1" indent="-285750" algn="l">
              <a:buFont typeface="Arial" panose="020B0604020202020204" pitchFamily="34" charset="0"/>
              <a:buChar char="•"/>
            </a:pPr>
            <a:r>
              <a:rPr lang="en-US" sz="1800" b="0" i="0" dirty="0">
                <a:effectLst/>
              </a:rPr>
              <a:t>Purpose: To autonomously address identified faults and maintain system health.</a:t>
            </a:r>
          </a:p>
          <a:p>
            <a:pPr marL="0" indent="0">
              <a:buNone/>
            </a:pPr>
            <a:endParaRPr lang="en-IN" sz="2000" b="1" i="0" dirty="0">
              <a:effectLst/>
            </a:endParaRPr>
          </a:p>
        </p:txBody>
      </p:sp>
    </p:spTree>
    <p:extLst>
      <p:ext uri="{BB962C8B-B14F-4D97-AF65-F5344CB8AC3E}">
        <p14:creationId xmlns:p14="http://schemas.microsoft.com/office/powerpoint/2010/main" val="14354619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System Design/Implementation</a:t>
            </a:r>
          </a:p>
        </p:txBody>
      </p:sp>
      <p:sp>
        <p:nvSpPr>
          <p:cNvPr id="3" name="Content Placeholder 2"/>
          <p:cNvSpPr>
            <a:spLocks noGrp="1"/>
          </p:cNvSpPr>
          <p:nvPr>
            <p:ph idx="1"/>
          </p:nvPr>
        </p:nvSpPr>
        <p:spPr/>
        <p:txBody>
          <a:bodyPr>
            <a:normAutofit/>
          </a:bodyPr>
          <a:lstStyle/>
          <a:p>
            <a:pPr marL="0" indent="0">
              <a:buNone/>
            </a:pPr>
            <a:r>
              <a:rPr lang="en-IN" sz="2000" i="0" dirty="0">
                <a:effectLst/>
              </a:rPr>
              <a:t>Some of the design procedures involving such technologies are:</a:t>
            </a:r>
          </a:p>
          <a:p>
            <a:pPr marL="0" indent="0">
              <a:buNone/>
            </a:pPr>
            <a:endParaRPr lang="en-IN" sz="2000" i="0" dirty="0">
              <a:effectLst/>
            </a:endParaRPr>
          </a:p>
        </p:txBody>
      </p:sp>
      <p:pic>
        <p:nvPicPr>
          <p:cNvPr id="5" name="Picture 4">
            <a:extLst>
              <a:ext uri="{FF2B5EF4-FFF2-40B4-BE49-F238E27FC236}">
                <a16:creationId xmlns:a16="http://schemas.microsoft.com/office/drawing/2014/main" id="{AC406861-2387-5799-C057-F238D4D3A87C}"/>
              </a:ext>
            </a:extLst>
          </p:cNvPr>
          <p:cNvPicPr>
            <a:picLocks noChangeAspect="1"/>
          </p:cNvPicPr>
          <p:nvPr/>
        </p:nvPicPr>
        <p:blipFill>
          <a:blip r:embed="rId2"/>
          <a:stretch>
            <a:fillRect/>
          </a:stretch>
        </p:blipFill>
        <p:spPr>
          <a:xfrm>
            <a:off x="1133232" y="1570892"/>
            <a:ext cx="9765200" cy="4525106"/>
          </a:xfrm>
          <a:prstGeom prst="rect">
            <a:avLst/>
          </a:prstGeom>
        </p:spPr>
      </p:pic>
    </p:spTree>
    <p:extLst>
      <p:ext uri="{BB962C8B-B14F-4D97-AF65-F5344CB8AC3E}">
        <p14:creationId xmlns:p14="http://schemas.microsoft.com/office/powerpoint/2010/main" val="32643829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B3349BC1-88E7-5967-59CE-1D059D08C9C3}"/>
              </a:ext>
            </a:extLst>
          </p:cNvPr>
          <p:cNvPicPr>
            <a:picLocks noGrp="1" noChangeAspect="1"/>
          </p:cNvPicPr>
          <p:nvPr>
            <p:ph idx="1"/>
          </p:nvPr>
        </p:nvPicPr>
        <p:blipFill>
          <a:blip r:embed="rId2"/>
          <a:stretch>
            <a:fillRect/>
          </a:stretch>
        </p:blipFill>
        <p:spPr>
          <a:xfrm>
            <a:off x="579002" y="1180122"/>
            <a:ext cx="10525995" cy="4611077"/>
          </a:xfrm>
          <a:prstGeom prst="rect">
            <a:avLst/>
          </a:prstGeom>
        </p:spPr>
      </p:pic>
    </p:spTree>
    <p:extLst>
      <p:ext uri="{BB962C8B-B14F-4D97-AF65-F5344CB8AC3E}">
        <p14:creationId xmlns:p14="http://schemas.microsoft.com/office/powerpoint/2010/main" val="26407764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7E030DE-DD64-A0B0-1C05-40622778F90E}"/>
              </a:ext>
            </a:extLst>
          </p:cNvPr>
          <p:cNvPicPr>
            <a:picLocks noGrp="1" noChangeAspect="1"/>
          </p:cNvPicPr>
          <p:nvPr>
            <p:ph idx="1"/>
          </p:nvPr>
        </p:nvPicPr>
        <p:blipFill>
          <a:blip r:embed="rId2"/>
          <a:stretch>
            <a:fillRect/>
          </a:stretch>
        </p:blipFill>
        <p:spPr>
          <a:xfrm>
            <a:off x="3706239" y="1072661"/>
            <a:ext cx="4662292" cy="4953000"/>
          </a:xfrm>
          <a:prstGeom prst="rect">
            <a:avLst/>
          </a:prstGeom>
        </p:spPr>
      </p:pic>
    </p:spTree>
    <p:extLst>
      <p:ext uri="{BB962C8B-B14F-4D97-AF65-F5344CB8AC3E}">
        <p14:creationId xmlns:p14="http://schemas.microsoft.com/office/powerpoint/2010/main" val="664685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graphicFrame>
        <p:nvGraphicFramePr>
          <p:cNvPr id="4" name="Content Placeholder 3">
            <a:extLst>
              <a:ext uri="{FF2B5EF4-FFF2-40B4-BE49-F238E27FC236}">
                <a16:creationId xmlns:a16="http://schemas.microsoft.com/office/drawing/2014/main" id="{56855ECD-479D-33FA-05DB-D1BDF7693700}"/>
              </a:ext>
            </a:extLst>
          </p:cNvPr>
          <p:cNvGraphicFramePr>
            <a:graphicFrameLocks noGrp="1"/>
          </p:cNvGraphicFramePr>
          <p:nvPr>
            <p:ph idx="1"/>
          </p:nvPr>
        </p:nvGraphicFramePr>
        <p:xfrm>
          <a:off x="812800" y="1017953"/>
          <a:ext cx="10668000" cy="4968632"/>
        </p:xfrm>
        <a:graphic>
          <a:graphicData uri="http://schemas.openxmlformats.org/drawingml/2006/table">
            <a:tbl>
              <a:tblPr firstRow="1" bandRow="1">
                <a:tableStyleId>{5C22544A-7EE6-4342-B048-85BDC9FD1C3A}</a:tableStyleId>
              </a:tblPr>
              <a:tblGrid>
                <a:gridCol w="3556000">
                  <a:extLst>
                    <a:ext uri="{9D8B030D-6E8A-4147-A177-3AD203B41FA5}">
                      <a16:colId xmlns:a16="http://schemas.microsoft.com/office/drawing/2014/main" val="1880913600"/>
                    </a:ext>
                  </a:extLst>
                </a:gridCol>
                <a:gridCol w="3556000">
                  <a:extLst>
                    <a:ext uri="{9D8B030D-6E8A-4147-A177-3AD203B41FA5}">
                      <a16:colId xmlns:a16="http://schemas.microsoft.com/office/drawing/2014/main" val="2131486930"/>
                    </a:ext>
                  </a:extLst>
                </a:gridCol>
                <a:gridCol w="3556000">
                  <a:extLst>
                    <a:ext uri="{9D8B030D-6E8A-4147-A177-3AD203B41FA5}">
                      <a16:colId xmlns:a16="http://schemas.microsoft.com/office/drawing/2014/main" val="1458968945"/>
                    </a:ext>
                  </a:extLst>
                </a:gridCol>
              </a:tblGrid>
              <a:tr h="898814">
                <a:tc>
                  <a:txBody>
                    <a:bodyPr/>
                    <a:lstStyle/>
                    <a:p>
                      <a:r>
                        <a:rPr lang="en-IN" dirty="0"/>
                        <a:t>Serial No.</a:t>
                      </a:r>
                    </a:p>
                  </a:txBody>
                  <a:tcPr/>
                </a:tc>
                <a:tc>
                  <a:txBody>
                    <a:bodyPr/>
                    <a:lstStyle/>
                    <a:p>
                      <a:r>
                        <a:rPr lang="en-IN" dirty="0"/>
                        <a:t>Task Undertaken </a:t>
                      </a:r>
                    </a:p>
                  </a:txBody>
                  <a:tcPr/>
                </a:tc>
                <a:tc>
                  <a:txBody>
                    <a:bodyPr/>
                    <a:lstStyle/>
                    <a:p>
                      <a:r>
                        <a:rPr lang="en-IN" dirty="0"/>
                        <a:t>Duration</a:t>
                      </a:r>
                    </a:p>
                  </a:txBody>
                  <a:tcPr/>
                </a:tc>
                <a:extLst>
                  <a:ext uri="{0D108BD9-81ED-4DB2-BD59-A6C34878D82A}">
                    <a16:rowId xmlns:a16="http://schemas.microsoft.com/office/drawing/2014/main" val="221191413"/>
                  </a:ext>
                </a:extLst>
              </a:tr>
              <a:tr h="2196350">
                <a:tc>
                  <a:txBody>
                    <a:bodyPr/>
                    <a:lstStyle/>
                    <a:p>
                      <a:r>
                        <a:rPr lang="en-IN" dirty="0"/>
                        <a:t>1.</a:t>
                      </a:r>
                    </a:p>
                  </a:txBody>
                  <a:tcPr/>
                </a:tc>
                <a:tc>
                  <a:txBody>
                    <a:bodyPr/>
                    <a:lstStyle/>
                    <a:p>
                      <a:r>
                        <a:rPr lang="en-US" sz="1400" b="0" i="0" kern="1200" dirty="0">
                          <a:solidFill>
                            <a:schemeClr val="dk1"/>
                          </a:solidFill>
                          <a:effectLst/>
                          <a:latin typeface="+mn-lt"/>
                          <a:ea typeface="+mn-ea"/>
                          <a:cs typeface="+mn-cs"/>
                        </a:rPr>
                        <a:t>Project Initiation and Data Collection-</a:t>
                      </a:r>
                    </a:p>
                    <a:p>
                      <a:pPr marL="171450" indent="-171450">
                        <a:buFont typeface="Arial" panose="020B0604020202020204" pitchFamily="34" charset="0"/>
                        <a:buChar char="•"/>
                      </a:pPr>
                      <a:r>
                        <a:rPr lang="en-US" sz="1100" b="0" i="0" kern="1200" dirty="0">
                          <a:solidFill>
                            <a:schemeClr val="dk1"/>
                          </a:solidFill>
                          <a:effectLst/>
                          <a:latin typeface="+mn-lt"/>
                          <a:ea typeface="+mn-ea"/>
                          <a:cs typeface="+mn-cs"/>
                        </a:rPr>
                        <a:t>Define project scope and objectives.</a:t>
                      </a:r>
                    </a:p>
                    <a:p>
                      <a:pPr marL="171450" indent="-171450">
                        <a:buFont typeface="Arial" panose="020B0604020202020204" pitchFamily="34" charset="0"/>
                        <a:buChar char="•"/>
                      </a:pPr>
                      <a:r>
                        <a:rPr lang="en-US" sz="1100" b="0" i="0" kern="1200" dirty="0">
                          <a:solidFill>
                            <a:schemeClr val="dk1"/>
                          </a:solidFill>
                          <a:effectLst/>
                          <a:latin typeface="+mn-lt"/>
                          <a:ea typeface="+mn-ea"/>
                          <a:cs typeface="+mn-cs"/>
                        </a:rPr>
                        <a:t>Form the project team and assign roles.</a:t>
                      </a:r>
                    </a:p>
                    <a:p>
                      <a:pPr marL="171450" indent="-171450">
                        <a:buFont typeface="Arial" panose="020B0604020202020204" pitchFamily="34" charset="0"/>
                        <a:buChar char="•"/>
                      </a:pPr>
                      <a:r>
                        <a:rPr lang="en-US" sz="1100" b="0" i="0" kern="1200" dirty="0">
                          <a:solidFill>
                            <a:schemeClr val="dk1"/>
                          </a:solidFill>
                          <a:effectLst/>
                          <a:latin typeface="+mn-lt"/>
                          <a:ea typeface="+mn-ea"/>
                          <a:cs typeface="+mn-cs"/>
                        </a:rPr>
                        <a:t>Set up the project infrastructure and communication channels.</a:t>
                      </a:r>
                    </a:p>
                    <a:p>
                      <a:pPr marL="171450" indent="-171450">
                        <a:buFont typeface="Arial" panose="020B0604020202020204" pitchFamily="34" charset="0"/>
                        <a:buChar char="•"/>
                      </a:pPr>
                      <a:r>
                        <a:rPr lang="en-US" sz="1100" b="0" i="0" kern="1200" dirty="0">
                          <a:solidFill>
                            <a:schemeClr val="dk1"/>
                          </a:solidFill>
                          <a:effectLst/>
                          <a:latin typeface="+mn-lt"/>
                          <a:ea typeface="+mn-ea"/>
                          <a:cs typeface="+mn-cs"/>
                        </a:rPr>
                        <a:t>Identify data sources and establish data collection mechanisms.</a:t>
                      </a:r>
                    </a:p>
                    <a:p>
                      <a:pPr marL="171450" indent="-171450">
                        <a:buFont typeface="Arial" panose="020B0604020202020204" pitchFamily="34" charset="0"/>
                        <a:buChar char="•"/>
                      </a:pPr>
                      <a:r>
                        <a:rPr lang="en-US" sz="1100" b="0" i="0" kern="1200" dirty="0">
                          <a:solidFill>
                            <a:schemeClr val="dk1"/>
                          </a:solidFill>
                          <a:effectLst/>
                          <a:latin typeface="+mn-lt"/>
                          <a:ea typeface="+mn-ea"/>
                          <a:cs typeface="+mn-cs"/>
                        </a:rPr>
                        <a:t>Secure access to real-time weather and traffic data.</a:t>
                      </a:r>
                    </a:p>
                    <a:p>
                      <a:endParaRPr lang="en-US" sz="1050" b="0" i="0" kern="1200" dirty="0">
                        <a:solidFill>
                          <a:schemeClr val="dk1"/>
                        </a:solidFill>
                        <a:effectLst/>
                        <a:latin typeface="+mn-lt"/>
                        <a:ea typeface="+mn-ea"/>
                        <a:cs typeface="+mn-cs"/>
                      </a:endParaRPr>
                    </a:p>
                    <a:p>
                      <a:pPr marL="0" indent="0">
                        <a:buFont typeface="Arial" panose="020B0604020202020204" pitchFamily="34" charset="0"/>
                        <a:buNone/>
                      </a:pPr>
                      <a:endParaRPr lang="en-IN" sz="1400" b="0" dirty="0"/>
                    </a:p>
                  </a:txBody>
                  <a:tcPr/>
                </a:tc>
                <a:tc>
                  <a:txBody>
                    <a:bodyPr/>
                    <a:lstStyle/>
                    <a:p>
                      <a:r>
                        <a:rPr lang="en-IN" dirty="0"/>
                        <a:t>3</a:t>
                      </a:r>
                      <a:r>
                        <a:rPr lang="en-IN" baseline="30000" dirty="0"/>
                        <a:t>rd</a:t>
                      </a:r>
                      <a:r>
                        <a:rPr lang="en-IN" dirty="0"/>
                        <a:t> oct-13</a:t>
                      </a:r>
                      <a:r>
                        <a:rPr lang="en-IN" baseline="30000" dirty="0"/>
                        <a:t>th</a:t>
                      </a:r>
                      <a:r>
                        <a:rPr lang="en-IN" dirty="0"/>
                        <a:t> oct 2023</a:t>
                      </a:r>
                    </a:p>
                  </a:txBody>
                  <a:tcPr/>
                </a:tc>
                <a:extLst>
                  <a:ext uri="{0D108BD9-81ED-4DB2-BD59-A6C34878D82A}">
                    <a16:rowId xmlns:a16="http://schemas.microsoft.com/office/drawing/2014/main" val="549001142"/>
                  </a:ext>
                </a:extLst>
              </a:tr>
              <a:tr h="1873468">
                <a:tc>
                  <a:txBody>
                    <a:bodyPr/>
                    <a:lstStyle/>
                    <a:p>
                      <a:r>
                        <a:rPr lang="en-IN" dirty="0"/>
                        <a:t>2.</a:t>
                      </a:r>
                    </a:p>
                  </a:txBody>
                  <a:tcPr/>
                </a:tc>
                <a:tc>
                  <a:txBody>
                    <a:bodyPr/>
                    <a:lstStyle/>
                    <a:p>
                      <a:r>
                        <a:rPr lang="en-US" sz="1400" dirty="0"/>
                        <a:t>Data Processing and Backend Development-</a:t>
                      </a:r>
                    </a:p>
                    <a:p>
                      <a:pPr marL="171450" indent="-171450">
                        <a:buFont typeface="Arial" panose="020B0604020202020204" pitchFamily="34" charset="0"/>
                        <a:buChar char="•"/>
                      </a:pPr>
                      <a:r>
                        <a:rPr lang="en-US" sz="1100" dirty="0"/>
                        <a:t>Develop the data processing pipeline for real-time data integration.</a:t>
                      </a:r>
                    </a:p>
                    <a:p>
                      <a:pPr marL="171450" indent="-171450">
                        <a:buFont typeface="Arial" panose="020B0604020202020204" pitchFamily="34" charset="0"/>
                        <a:buChar char="•"/>
                      </a:pPr>
                      <a:r>
                        <a:rPr lang="en-US" sz="1100" dirty="0"/>
                        <a:t>Create the backend system for data collection and analysis.</a:t>
                      </a:r>
                    </a:p>
                    <a:p>
                      <a:pPr marL="171450" indent="-171450">
                        <a:buFont typeface="Arial" panose="020B0604020202020204" pitchFamily="34" charset="0"/>
                        <a:buChar char="•"/>
                      </a:pPr>
                      <a:r>
                        <a:rPr lang="en-US" sz="1100" dirty="0"/>
                        <a:t>Begin implementing machine learning algorithms for rainwater accumulation prediction</a:t>
                      </a:r>
                      <a:r>
                        <a:rPr lang="en-US" sz="1000" dirty="0"/>
                        <a:t>.</a:t>
                      </a:r>
                      <a:endParaRPr lang="en-IN" sz="1000" dirty="0"/>
                    </a:p>
                  </a:txBody>
                  <a:tcPr/>
                </a:tc>
                <a:tc>
                  <a:txBody>
                    <a:bodyPr/>
                    <a:lstStyle/>
                    <a:p>
                      <a:r>
                        <a:rPr lang="en-IN" dirty="0"/>
                        <a:t>20</a:t>
                      </a:r>
                      <a:r>
                        <a:rPr lang="en-IN" baseline="30000" dirty="0"/>
                        <a:t>th</a:t>
                      </a:r>
                      <a:r>
                        <a:rPr lang="en-IN" dirty="0"/>
                        <a:t> oct-10</a:t>
                      </a:r>
                      <a:r>
                        <a:rPr lang="en-IN" baseline="30000" dirty="0"/>
                        <a:t>th</a:t>
                      </a:r>
                      <a:r>
                        <a:rPr lang="en-IN" dirty="0"/>
                        <a:t> nov 2023</a:t>
                      </a:r>
                    </a:p>
                  </a:txBody>
                  <a:tcPr/>
                </a:tc>
                <a:extLst>
                  <a:ext uri="{0D108BD9-81ED-4DB2-BD59-A6C34878D82A}">
                    <a16:rowId xmlns:a16="http://schemas.microsoft.com/office/drawing/2014/main" val="1980816338"/>
                  </a:ext>
                </a:extLst>
              </a:tr>
            </a:tbl>
          </a:graphicData>
        </a:graphic>
      </p:graphicFrame>
    </p:spTree>
    <p:extLst>
      <p:ext uri="{BB962C8B-B14F-4D97-AF65-F5344CB8AC3E}">
        <p14:creationId xmlns:p14="http://schemas.microsoft.com/office/powerpoint/2010/main" val="36773328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graphicFrame>
        <p:nvGraphicFramePr>
          <p:cNvPr id="4" name="Content Placeholder 3">
            <a:extLst>
              <a:ext uri="{FF2B5EF4-FFF2-40B4-BE49-F238E27FC236}">
                <a16:creationId xmlns:a16="http://schemas.microsoft.com/office/drawing/2014/main" id="{56855ECD-479D-33FA-05DB-D1BDF7693700}"/>
              </a:ext>
            </a:extLst>
          </p:cNvPr>
          <p:cNvGraphicFramePr>
            <a:graphicFrameLocks noGrp="1"/>
          </p:cNvGraphicFramePr>
          <p:nvPr>
            <p:ph idx="1"/>
          </p:nvPr>
        </p:nvGraphicFramePr>
        <p:xfrm>
          <a:off x="812800" y="1017953"/>
          <a:ext cx="10668000" cy="4623192"/>
        </p:xfrm>
        <a:graphic>
          <a:graphicData uri="http://schemas.openxmlformats.org/drawingml/2006/table">
            <a:tbl>
              <a:tblPr firstRow="1" bandRow="1">
                <a:tableStyleId>{5C22544A-7EE6-4342-B048-85BDC9FD1C3A}</a:tableStyleId>
              </a:tblPr>
              <a:tblGrid>
                <a:gridCol w="3556000">
                  <a:extLst>
                    <a:ext uri="{9D8B030D-6E8A-4147-A177-3AD203B41FA5}">
                      <a16:colId xmlns:a16="http://schemas.microsoft.com/office/drawing/2014/main" val="1880913600"/>
                    </a:ext>
                  </a:extLst>
                </a:gridCol>
                <a:gridCol w="3556000">
                  <a:extLst>
                    <a:ext uri="{9D8B030D-6E8A-4147-A177-3AD203B41FA5}">
                      <a16:colId xmlns:a16="http://schemas.microsoft.com/office/drawing/2014/main" val="2131486930"/>
                    </a:ext>
                  </a:extLst>
                </a:gridCol>
                <a:gridCol w="3556000">
                  <a:extLst>
                    <a:ext uri="{9D8B030D-6E8A-4147-A177-3AD203B41FA5}">
                      <a16:colId xmlns:a16="http://schemas.microsoft.com/office/drawing/2014/main" val="1458968945"/>
                    </a:ext>
                  </a:extLst>
                </a:gridCol>
              </a:tblGrid>
              <a:tr h="904632">
                <a:tc>
                  <a:txBody>
                    <a:bodyPr/>
                    <a:lstStyle/>
                    <a:p>
                      <a:r>
                        <a:rPr lang="en-IN" dirty="0"/>
                        <a:t>Serial No.</a:t>
                      </a:r>
                    </a:p>
                  </a:txBody>
                  <a:tcPr/>
                </a:tc>
                <a:tc>
                  <a:txBody>
                    <a:bodyPr/>
                    <a:lstStyle/>
                    <a:p>
                      <a:r>
                        <a:rPr lang="en-IN" dirty="0"/>
                        <a:t>Task Undertaken </a:t>
                      </a:r>
                    </a:p>
                  </a:txBody>
                  <a:tcPr/>
                </a:tc>
                <a:tc>
                  <a:txBody>
                    <a:bodyPr/>
                    <a:lstStyle/>
                    <a:p>
                      <a:r>
                        <a:rPr lang="en-IN" dirty="0"/>
                        <a:t>Duration</a:t>
                      </a:r>
                    </a:p>
                  </a:txBody>
                  <a:tcPr/>
                </a:tc>
                <a:extLst>
                  <a:ext uri="{0D108BD9-81ED-4DB2-BD59-A6C34878D82A}">
                    <a16:rowId xmlns:a16="http://schemas.microsoft.com/office/drawing/2014/main" val="221191413"/>
                  </a:ext>
                </a:extLst>
              </a:tr>
              <a:tr h="1320801">
                <a:tc>
                  <a:txBody>
                    <a:bodyPr/>
                    <a:lstStyle/>
                    <a:p>
                      <a:r>
                        <a:rPr lang="en-IN" dirty="0"/>
                        <a:t>3.</a:t>
                      </a:r>
                    </a:p>
                  </a:txBody>
                  <a:tcPr/>
                </a:tc>
                <a:tc>
                  <a:txBody>
                    <a:bodyPr/>
                    <a:lstStyle/>
                    <a:p>
                      <a:r>
                        <a:rPr lang="en-US" sz="1400" b="0" i="0" kern="1200" dirty="0">
                          <a:solidFill>
                            <a:schemeClr val="dk1"/>
                          </a:solidFill>
                          <a:effectLst/>
                          <a:latin typeface="+mn-lt"/>
                          <a:ea typeface="+mn-ea"/>
                          <a:cs typeface="+mn-cs"/>
                        </a:rPr>
                        <a:t>Navigation and Route Planning Integration, Testing, and Deployment-</a:t>
                      </a:r>
                    </a:p>
                    <a:p>
                      <a:pPr marL="171450" indent="-171450">
                        <a:buFont typeface="Arial" panose="020B0604020202020204" pitchFamily="34" charset="0"/>
                        <a:buChar char="•"/>
                      </a:pPr>
                      <a:r>
                        <a:rPr lang="en-US" sz="1100" b="0" i="0" kern="1200" dirty="0">
                          <a:solidFill>
                            <a:schemeClr val="dk1"/>
                          </a:solidFill>
                          <a:effectLst/>
                          <a:latin typeface="+mn-lt"/>
                          <a:ea typeface="+mn-ea"/>
                          <a:cs typeface="+mn-cs"/>
                        </a:rPr>
                        <a:t>Integrate mapping services, such as Google Maps API.</a:t>
                      </a:r>
                    </a:p>
                    <a:p>
                      <a:pPr marL="171450" indent="-171450">
                        <a:buFont typeface="Arial" panose="020B0604020202020204" pitchFamily="34" charset="0"/>
                        <a:buChar char="•"/>
                      </a:pPr>
                      <a:r>
                        <a:rPr lang="en-US" sz="1100" b="0" i="0" kern="1200" dirty="0">
                          <a:solidFill>
                            <a:schemeClr val="dk1"/>
                          </a:solidFill>
                          <a:effectLst/>
                          <a:latin typeface="+mn-lt"/>
                          <a:ea typeface="+mn-ea"/>
                          <a:cs typeface="+mn-cs"/>
                        </a:rPr>
                        <a:t>Begin developing custom algorithms for alternative route suggestions.</a:t>
                      </a:r>
                    </a:p>
                    <a:p>
                      <a:pPr marL="171450" indent="-171450">
                        <a:buFont typeface="Arial" panose="020B0604020202020204" pitchFamily="34" charset="0"/>
                        <a:buChar char="•"/>
                      </a:pPr>
                      <a:r>
                        <a:rPr lang="en-US" sz="1100" b="0" i="0" kern="1200" dirty="0">
                          <a:solidFill>
                            <a:schemeClr val="dk1"/>
                          </a:solidFill>
                          <a:effectLst/>
                          <a:latin typeface="+mn-lt"/>
                          <a:ea typeface="+mn-ea"/>
                          <a:cs typeface="+mn-cs"/>
                        </a:rPr>
                        <a:t>Test the navigation and route planning features for accuracy and reliability.</a:t>
                      </a:r>
                    </a:p>
                    <a:p>
                      <a:pPr marL="171450" indent="-171450">
                        <a:buFont typeface="Arial" panose="020B0604020202020204" pitchFamily="34" charset="0"/>
                        <a:buChar char="•"/>
                      </a:pPr>
                      <a:r>
                        <a:rPr lang="en-US" sz="1100" b="0" i="0" kern="1200" dirty="0">
                          <a:solidFill>
                            <a:schemeClr val="dk1"/>
                          </a:solidFill>
                          <a:effectLst/>
                          <a:latin typeface="+mn-lt"/>
                          <a:ea typeface="+mn-ea"/>
                          <a:cs typeface="+mn-cs"/>
                        </a:rPr>
                        <a:t>Conduct rigorous testing of the entire system using simulated and real data.</a:t>
                      </a:r>
                    </a:p>
                    <a:p>
                      <a:pPr marL="0" indent="0">
                        <a:buFont typeface="Arial" panose="020B0604020202020204" pitchFamily="34" charset="0"/>
                        <a:buNone/>
                      </a:pPr>
                      <a:endParaRPr lang="en-IN" sz="1400" b="0" dirty="0"/>
                    </a:p>
                  </a:txBody>
                  <a:tcPr/>
                </a:tc>
                <a:tc>
                  <a:txBody>
                    <a:bodyPr/>
                    <a:lstStyle/>
                    <a:p>
                      <a:r>
                        <a:rPr lang="en-IN" dirty="0"/>
                        <a:t> 20</a:t>
                      </a:r>
                      <a:r>
                        <a:rPr lang="en-IN" baseline="30000" dirty="0"/>
                        <a:t>th</a:t>
                      </a:r>
                      <a:r>
                        <a:rPr lang="en-IN" dirty="0"/>
                        <a:t> nov-30</a:t>
                      </a:r>
                      <a:r>
                        <a:rPr lang="en-IN" baseline="30000" dirty="0"/>
                        <a:t>th</a:t>
                      </a:r>
                      <a:r>
                        <a:rPr lang="en-IN" dirty="0"/>
                        <a:t> nov 2023</a:t>
                      </a:r>
                    </a:p>
                  </a:txBody>
                  <a:tcPr/>
                </a:tc>
                <a:extLst>
                  <a:ext uri="{0D108BD9-81ED-4DB2-BD59-A6C34878D82A}">
                    <a16:rowId xmlns:a16="http://schemas.microsoft.com/office/drawing/2014/main" val="549001142"/>
                  </a:ext>
                </a:extLst>
              </a:tr>
              <a:tr h="1624949">
                <a:tc>
                  <a:txBody>
                    <a:bodyPr/>
                    <a:lstStyle/>
                    <a:p>
                      <a:r>
                        <a:rPr lang="en-IN" dirty="0"/>
                        <a:t>4.</a:t>
                      </a:r>
                    </a:p>
                  </a:txBody>
                  <a:tcPr/>
                </a:tc>
                <a:tc>
                  <a:txBody>
                    <a:bodyPr/>
                    <a:lstStyle/>
                    <a:p>
                      <a:r>
                        <a:rPr lang="en-IN" sz="1400" dirty="0"/>
                        <a:t>Final Refinements and Presentation-</a:t>
                      </a:r>
                    </a:p>
                    <a:p>
                      <a:pPr marL="171450" indent="-171450">
                        <a:buFont typeface="Arial" panose="020B0604020202020204" pitchFamily="34" charset="0"/>
                        <a:buChar char="•"/>
                      </a:pPr>
                      <a:r>
                        <a:rPr lang="en-US" sz="1100" dirty="0"/>
                        <a:t>Address user feedback and make system refinements.</a:t>
                      </a:r>
                    </a:p>
                    <a:p>
                      <a:pPr marL="171450" indent="-171450">
                        <a:buFont typeface="Arial" panose="020B0604020202020204" pitchFamily="34" charset="0"/>
                        <a:buChar char="•"/>
                      </a:pPr>
                      <a:r>
                        <a:rPr lang="en-US" sz="1100" dirty="0"/>
                        <a:t>Test the system's responsiveness and adaptability to changing conditions.</a:t>
                      </a:r>
                    </a:p>
                    <a:p>
                      <a:pPr marL="171450" indent="-171450">
                        <a:buFont typeface="Arial" panose="020B0604020202020204" pitchFamily="34" charset="0"/>
                        <a:buChar char="•"/>
                      </a:pPr>
                      <a:r>
                        <a:rPr lang="en-US" sz="1100" dirty="0"/>
                        <a:t>Deploy the navigation system in Bangalore, focusing on areas prone to heavy rainfall.</a:t>
                      </a:r>
                    </a:p>
                    <a:p>
                      <a:pPr marL="171450" indent="-171450">
                        <a:buFont typeface="Arial" panose="020B0604020202020204" pitchFamily="34" charset="0"/>
                        <a:buChar char="•"/>
                      </a:pPr>
                      <a:r>
                        <a:rPr lang="en-US" sz="1100" dirty="0"/>
                        <a:t>Prepare for a project presentation to showcase the system's features and user benefits.</a:t>
                      </a:r>
                      <a:endParaRPr lang="en-IN" sz="1100" dirty="0"/>
                    </a:p>
                  </a:txBody>
                  <a:tcPr/>
                </a:tc>
                <a:tc>
                  <a:txBody>
                    <a:bodyPr/>
                    <a:lstStyle/>
                    <a:p>
                      <a:r>
                        <a:rPr lang="en-IN" dirty="0"/>
                        <a:t>10</a:t>
                      </a:r>
                      <a:r>
                        <a:rPr lang="en-IN" baseline="30000" dirty="0"/>
                        <a:t>th</a:t>
                      </a:r>
                      <a:r>
                        <a:rPr lang="en-IN" dirty="0"/>
                        <a:t> dec-30</a:t>
                      </a:r>
                      <a:r>
                        <a:rPr lang="en-IN" baseline="30000" dirty="0"/>
                        <a:t>th</a:t>
                      </a:r>
                      <a:r>
                        <a:rPr lang="en-IN" dirty="0"/>
                        <a:t> dec 2023</a:t>
                      </a:r>
                    </a:p>
                  </a:txBody>
                  <a:tcPr/>
                </a:tc>
                <a:extLst>
                  <a:ext uri="{0D108BD9-81ED-4DB2-BD59-A6C34878D82A}">
                    <a16:rowId xmlns:a16="http://schemas.microsoft.com/office/drawing/2014/main" val="1980816338"/>
                  </a:ext>
                </a:extLst>
              </a:tr>
            </a:tbl>
          </a:graphicData>
        </a:graphic>
      </p:graphicFrame>
    </p:spTree>
    <p:extLst>
      <p:ext uri="{BB962C8B-B14F-4D97-AF65-F5344CB8AC3E}">
        <p14:creationId xmlns:p14="http://schemas.microsoft.com/office/powerpoint/2010/main" val="3753479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Outcomes/Results</a:t>
            </a:r>
          </a:p>
        </p:txBody>
      </p:sp>
      <p:sp>
        <p:nvSpPr>
          <p:cNvPr id="3" name="Content Placeholder 2"/>
          <p:cNvSpPr>
            <a:spLocks noGrp="1"/>
          </p:cNvSpPr>
          <p:nvPr>
            <p:ph idx="1"/>
          </p:nvPr>
        </p:nvSpPr>
        <p:spPr/>
        <p:txBody>
          <a:bodyPr>
            <a:normAutofit/>
          </a:bodyPr>
          <a:lstStyle/>
          <a:p>
            <a:pPr marL="0" indent="0">
              <a:buNone/>
            </a:pPr>
            <a:r>
              <a:rPr lang="en-US" sz="2000" dirty="0"/>
              <a:t>The proposed initiatives modernizes traffic management with cutting-edge technologies, optimizing traffic flow, engaging communities, and ensuring system resilience:</a:t>
            </a:r>
          </a:p>
          <a:p>
            <a:pPr>
              <a:buFont typeface="Wingdings" panose="05000000000000000000" pitchFamily="2" charset="2"/>
              <a:buChar char="Ø"/>
            </a:pPr>
            <a:r>
              <a:rPr lang="en-US" sz="2000" dirty="0"/>
              <a:t>Privacy-Preserving Traffic Simulation Framework: Increased public trust through a secure traffic simulation framework using homomorphic encryption or federated learning, ensuring data confidentiality.</a:t>
            </a:r>
          </a:p>
          <a:p>
            <a:pPr>
              <a:buFont typeface="Wingdings" panose="05000000000000000000" pitchFamily="2" charset="2"/>
              <a:buChar char="Ø"/>
            </a:pPr>
            <a:r>
              <a:rPr lang="en-US" sz="2000" dirty="0"/>
              <a:t>Distributed Traffic Management System: Improved efficiency and adaptability in less-developed regions by leveraging edge computing and decentralized decision-making.</a:t>
            </a:r>
          </a:p>
          <a:p>
            <a:pPr>
              <a:buFont typeface="Wingdings" panose="05000000000000000000" pitchFamily="2" charset="2"/>
              <a:buChar char="Ø"/>
            </a:pPr>
            <a:r>
              <a:rPr lang="en-US" sz="2000" dirty="0"/>
              <a:t>Dynamic Traffic Diversion Optimization </a:t>
            </a:r>
            <a:r>
              <a:rPr lang="en-US" sz="2000" dirty="0" err="1"/>
              <a:t>Algorithm:Enhanced</a:t>
            </a:r>
            <a:r>
              <a:rPr lang="en-US" sz="2000" dirty="0"/>
              <a:t> traffic flow, reduced congestion, and increased safety through a dynamic diversion algorithm based on real-time predictions.</a:t>
            </a:r>
          </a:p>
          <a:p>
            <a:pPr>
              <a:buFont typeface="Wingdings" panose="05000000000000000000" pitchFamily="2" charset="2"/>
              <a:buChar char="Ø"/>
            </a:pPr>
            <a:r>
              <a:rPr lang="en-US" sz="2000" dirty="0"/>
              <a:t>Predictive Community Engagement </a:t>
            </a:r>
            <a:r>
              <a:rPr lang="en-US" sz="2000" dirty="0" err="1"/>
              <a:t>Platform:Improved</a:t>
            </a:r>
            <a:r>
              <a:rPr lang="en-US" sz="2000" dirty="0"/>
              <a:t> transparency and community trust with a predictive platform addressing concerns through data-driven insights and tailored communication.</a:t>
            </a:r>
          </a:p>
        </p:txBody>
      </p:sp>
    </p:spTree>
    <p:extLst>
      <p:ext uri="{BB962C8B-B14F-4D97-AF65-F5344CB8AC3E}">
        <p14:creationId xmlns:p14="http://schemas.microsoft.com/office/powerpoint/2010/main" val="19239281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Outcomes</a:t>
            </a:r>
          </a:p>
        </p:txBody>
      </p:sp>
      <p:pic>
        <p:nvPicPr>
          <p:cNvPr id="5" name="Content Placeholder 4">
            <a:extLst>
              <a:ext uri="{FF2B5EF4-FFF2-40B4-BE49-F238E27FC236}">
                <a16:creationId xmlns:a16="http://schemas.microsoft.com/office/drawing/2014/main" id="{1D379B97-4CD0-2029-53E2-7191A1777C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1316" y="1006997"/>
            <a:ext cx="8241175" cy="5089003"/>
          </a:xfrm>
        </p:spPr>
      </p:pic>
    </p:spTree>
    <p:extLst>
      <p:ext uri="{BB962C8B-B14F-4D97-AF65-F5344CB8AC3E}">
        <p14:creationId xmlns:p14="http://schemas.microsoft.com/office/powerpoint/2010/main" val="976085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Outcomes</a:t>
            </a:r>
          </a:p>
        </p:txBody>
      </p:sp>
      <p:pic>
        <p:nvPicPr>
          <p:cNvPr id="5" name="Content Placeholder 4">
            <a:extLst>
              <a:ext uri="{FF2B5EF4-FFF2-40B4-BE49-F238E27FC236}">
                <a16:creationId xmlns:a16="http://schemas.microsoft.com/office/drawing/2014/main" id="{6C10BB36-BF20-B83C-7107-88CD88E533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9027" y="1143000"/>
            <a:ext cx="7326775" cy="4953000"/>
          </a:xfrm>
        </p:spPr>
      </p:pic>
    </p:spTree>
    <p:extLst>
      <p:ext uri="{BB962C8B-B14F-4D97-AF65-F5344CB8AC3E}">
        <p14:creationId xmlns:p14="http://schemas.microsoft.com/office/powerpoint/2010/main" val="15269872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Outcomes</a:t>
            </a:r>
          </a:p>
        </p:txBody>
      </p:sp>
      <p:pic>
        <p:nvPicPr>
          <p:cNvPr id="7" name="Content Placeholder 6">
            <a:extLst>
              <a:ext uri="{FF2B5EF4-FFF2-40B4-BE49-F238E27FC236}">
                <a16:creationId xmlns:a16="http://schemas.microsoft.com/office/drawing/2014/main" id="{E7F74DC6-F0F7-3121-F3CA-CF1D77C95B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20052" y="1143000"/>
            <a:ext cx="7407796" cy="4953000"/>
          </a:xfrm>
        </p:spPr>
      </p:pic>
    </p:spTree>
    <p:extLst>
      <p:ext uri="{BB962C8B-B14F-4D97-AF65-F5344CB8AC3E}">
        <p14:creationId xmlns:p14="http://schemas.microsoft.com/office/powerpoint/2010/main" val="198874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graphicFrame>
        <p:nvGraphicFramePr>
          <p:cNvPr id="5" name="Content Placeholder 4">
            <a:extLst>
              <a:ext uri="{FF2B5EF4-FFF2-40B4-BE49-F238E27FC236}">
                <a16:creationId xmlns:a16="http://schemas.microsoft.com/office/drawing/2014/main" id="{EE76ED59-2377-584A-60B8-9F25C2556DE7}"/>
              </a:ext>
            </a:extLst>
          </p:cNvPr>
          <p:cNvGraphicFramePr>
            <a:graphicFrameLocks noGrp="1"/>
          </p:cNvGraphicFramePr>
          <p:nvPr>
            <p:ph idx="1"/>
            <p:extLst>
              <p:ext uri="{D42A27DB-BD31-4B8C-83A1-F6EECF244321}">
                <p14:modId xmlns:p14="http://schemas.microsoft.com/office/powerpoint/2010/main" val="785494334"/>
              </p:ext>
            </p:extLst>
          </p:nvPr>
        </p:nvGraphicFramePr>
        <p:xfrm>
          <a:off x="812800" y="1143000"/>
          <a:ext cx="10668000" cy="4769254"/>
        </p:xfrm>
        <a:graphic>
          <a:graphicData uri="http://schemas.openxmlformats.org/drawingml/2006/table">
            <a:tbl>
              <a:tblPr firstRow="1" bandRow="1">
                <a:tableStyleId>{5C22544A-7EE6-4342-B048-85BDC9FD1C3A}</a:tableStyleId>
              </a:tblPr>
              <a:tblGrid>
                <a:gridCol w="3556000">
                  <a:extLst>
                    <a:ext uri="{9D8B030D-6E8A-4147-A177-3AD203B41FA5}">
                      <a16:colId xmlns:a16="http://schemas.microsoft.com/office/drawing/2014/main" val="1368821700"/>
                    </a:ext>
                  </a:extLst>
                </a:gridCol>
                <a:gridCol w="3556000">
                  <a:extLst>
                    <a:ext uri="{9D8B030D-6E8A-4147-A177-3AD203B41FA5}">
                      <a16:colId xmlns:a16="http://schemas.microsoft.com/office/drawing/2014/main" val="152196458"/>
                    </a:ext>
                  </a:extLst>
                </a:gridCol>
                <a:gridCol w="3556000">
                  <a:extLst>
                    <a:ext uri="{9D8B030D-6E8A-4147-A177-3AD203B41FA5}">
                      <a16:colId xmlns:a16="http://schemas.microsoft.com/office/drawing/2014/main" val="4091244100"/>
                    </a:ext>
                  </a:extLst>
                </a:gridCol>
              </a:tblGrid>
              <a:tr h="357554">
                <a:tc>
                  <a:txBody>
                    <a:bodyPr/>
                    <a:lstStyle/>
                    <a:p>
                      <a:r>
                        <a:rPr lang="en-US" dirty="0"/>
                        <a:t>Serial No.</a:t>
                      </a:r>
                      <a:endParaRPr lang="en-IN" dirty="0"/>
                    </a:p>
                  </a:txBody>
                  <a:tcPr/>
                </a:tc>
                <a:tc>
                  <a:txBody>
                    <a:bodyPr/>
                    <a:lstStyle/>
                    <a:p>
                      <a:r>
                        <a:rPr lang="en-US" dirty="0"/>
                        <a:t>Reference Models</a:t>
                      </a:r>
                      <a:endParaRPr lang="en-IN" dirty="0"/>
                    </a:p>
                  </a:txBody>
                  <a:tcPr/>
                </a:tc>
                <a:tc>
                  <a:txBody>
                    <a:bodyPr/>
                    <a:lstStyle/>
                    <a:p>
                      <a:r>
                        <a:rPr lang="en-US" dirty="0"/>
                        <a:t>Abstract</a:t>
                      </a:r>
                      <a:endParaRPr lang="en-IN" dirty="0"/>
                    </a:p>
                  </a:txBody>
                  <a:tcPr/>
                </a:tc>
                <a:extLst>
                  <a:ext uri="{0D108BD9-81ED-4DB2-BD59-A6C34878D82A}">
                    <a16:rowId xmlns:a16="http://schemas.microsoft.com/office/drawing/2014/main" val="337336196"/>
                  </a:ext>
                </a:extLst>
              </a:tr>
              <a:tr h="2201747">
                <a:tc>
                  <a:txBody>
                    <a:bodyPr/>
                    <a:lstStyle/>
                    <a:p>
                      <a:r>
                        <a:rPr lang="en-US" dirty="0"/>
                        <a:t>1</a:t>
                      </a:r>
                      <a:endParaRPr lang="en-IN" dirty="0"/>
                    </a:p>
                  </a:txBody>
                  <a:tcPr/>
                </a:tc>
                <a:tc>
                  <a:txBody>
                    <a:bodyPr/>
                    <a:lstStyle/>
                    <a:p>
                      <a:r>
                        <a:rPr lang="en-IN" dirty="0"/>
                        <a:t>https://developers.google.com/maps/documentation/javascript/overview#maps_map_simple-javascript</a:t>
                      </a:r>
                    </a:p>
                  </a:txBody>
                  <a:tcPr/>
                </a:tc>
                <a:tc>
                  <a:txBody>
                    <a:bodyPr/>
                    <a:lstStyle/>
                    <a:p>
                      <a:r>
                        <a:rPr lang="en-US" sz="1800" b="0" i="0" kern="1200" dirty="0">
                          <a:solidFill>
                            <a:schemeClr val="dk1"/>
                          </a:solidFill>
                          <a:effectLst/>
                          <a:latin typeface="+mn-lt"/>
                          <a:ea typeface="+mn-ea"/>
                          <a:cs typeface="+mn-cs"/>
                        </a:rPr>
                        <a:t>The Maps JavaScript API lets you customize maps with your own content and imagery for display on web pages and mobile devices. </a:t>
                      </a:r>
                      <a:endParaRPr lang="en-IN" dirty="0"/>
                    </a:p>
                  </a:txBody>
                  <a:tcPr/>
                </a:tc>
                <a:extLst>
                  <a:ext uri="{0D108BD9-81ED-4DB2-BD59-A6C34878D82A}">
                    <a16:rowId xmlns:a16="http://schemas.microsoft.com/office/drawing/2014/main" val="3336731278"/>
                  </a:ext>
                </a:extLst>
              </a:tr>
              <a:tr h="2201747">
                <a:tc>
                  <a:txBody>
                    <a:bodyPr/>
                    <a:lstStyle/>
                    <a:p>
                      <a:r>
                        <a:rPr lang="en-US" dirty="0"/>
                        <a:t>2</a:t>
                      </a:r>
                      <a:endParaRPr lang="en-IN" dirty="0"/>
                    </a:p>
                  </a:txBody>
                  <a:tcPr/>
                </a:tc>
                <a:tc>
                  <a:txBody>
                    <a:bodyPr/>
                    <a:lstStyle/>
                    <a:p>
                      <a:r>
                        <a:rPr lang="en-US" sz="1800" kern="1200" dirty="0">
                          <a:solidFill>
                            <a:schemeClr val="dk1"/>
                          </a:solidFill>
                          <a:latin typeface="+mn-lt"/>
                          <a:ea typeface="+mn-ea"/>
                          <a:cs typeface="+mn-cs"/>
                        </a:rPr>
                        <a:t>Vulnerability assessment of flood-affected locations of Bangalore by using multi-criteria evaluation-N.N Rama Prasad,Priya Narayan</a:t>
                      </a:r>
                      <a:br>
                        <a:rPr lang="en-IN" sz="1800" b="0" i="0" kern="1200" dirty="0">
                          <a:solidFill>
                            <a:schemeClr val="dk1"/>
                          </a:solidFill>
                          <a:effectLst/>
                          <a:latin typeface="+mn-lt"/>
                          <a:ea typeface="+mn-ea"/>
                          <a:cs typeface="+mn-cs"/>
                        </a:rPr>
                      </a:br>
                      <a:r>
                        <a:rPr lang="en-IN" sz="1800" b="0" i="0" kern="1200" dirty="0">
                          <a:solidFill>
                            <a:schemeClr val="dk1"/>
                          </a:solidFill>
                          <a:effectLst/>
                          <a:latin typeface="+mn-lt"/>
                          <a:ea typeface="+mn-ea"/>
                          <a:cs typeface="+mn-cs"/>
                        </a:rPr>
                        <a:t> </a:t>
                      </a:r>
                      <a:endParaRPr lang="en-IN" dirty="0"/>
                    </a:p>
                  </a:txBody>
                  <a:tcPr/>
                </a:tc>
                <a:tc>
                  <a:txBody>
                    <a:bodyPr/>
                    <a:lstStyle/>
                    <a:p>
                      <a:r>
                        <a:rPr lang="en-US" sz="1800" b="0" i="0" kern="1200" dirty="0">
                          <a:solidFill>
                            <a:schemeClr val="dk1"/>
                          </a:solidFill>
                          <a:effectLst/>
                          <a:latin typeface="+mn-lt"/>
                          <a:ea typeface="+mn-ea"/>
                          <a:cs typeface="+mn-cs"/>
                        </a:rPr>
                        <a:t>Results from this investigation intuit in building a self-sufficient eco-friendly sustainable smart city that conserves the rainwater and avoid flooding in low-lying regions.</a:t>
                      </a:r>
                      <a:endParaRPr lang="en-IN" dirty="0"/>
                    </a:p>
                  </a:txBody>
                  <a:tcPr/>
                </a:tc>
                <a:extLst>
                  <a:ext uri="{0D108BD9-81ED-4DB2-BD59-A6C34878D82A}">
                    <a16:rowId xmlns:a16="http://schemas.microsoft.com/office/drawing/2014/main" val="3680039442"/>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Outcomes</a:t>
            </a:r>
          </a:p>
        </p:txBody>
      </p:sp>
      <p:pic>
        <p:nvPicPr>
          <p:cNvPr id="7" name="Content Placeholder 6">
            <a:extLst>
              <a:ext uri="{FF2B5EF4-FFF2-40B4-BE49-F238E27FC236}">
                <a16:creationId xmlns:a16="http://schemas.microsoft.com/office/drawing/2014/main" id="{55D8F361-E508-2102-AD28-F0A1D5D863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7696" y="1747778"/>
            <a:ext cx="8843057" cy="3970116"/>
          </a:xfrm>
        </p:spPr>
      </p:pic>
    </p:spTree>
    <p:extLst>
      <p:ext uri="{BB962C8B-B14F-4D97-AF65-F5344CB8AC3E}">
        <p14:creationId xmlns:p14="http://schemas.microsoft.com/office/powerpoint/2010/main" val="175633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Outcomes</a:t>
            </a:r>
          </a:p>
        </p:txBody>
      </p:sp>
      <p:pic>
        <p:nvPicPr>
          <p:cNvPr id="8" name="Content Placeholder 7">
            <a:extLst>
              <a:ext uri="{FF2B5EF4-FFF2-40B4-BE49-F238E27FC236}">
                <a16:creationId xmlns:a16="http://schemas.microsoft.com/office/drawing/2014/main" id="{73FDF7B4-D8A2-8D96-BFBE-B7BA8D1B8D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3969" y="1143000"/>
            <a:ext cx="8145662" cy="4953000"/>
          </a:xfrm>
        </p:spPr>
      </p:pic>
    </p:spTree>
    <p:extLst>
      <p:ext uri="{BB962C8B-B14F-4D97-AF65-F5344CB8AC3E}">
        <p14:creationId xmlns:p14="http://schemas.microsoft.com/office/powerpoint/2010/main" val="16913112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Results and Discussions</a:t>
            </a:r>
          </a:p>
        </p:txBody>
      </p:sp>
      <p:sp>
        <p:nvSpPr>
          <p:cNvPr id="4" name="Content Placeholder 3">
            <a:extLst>
              <a:ext uri="{FF2B5EF4-FFF2-40B4-BE49-F238E27FC236}">
                <a16:creationId xmlns:a16="http://schemas.microsoft.com/office/drawing/2014/main" id="{202F0677-6756-7A4D-29E5-BFB6310EA448}"/>
              </a:ext>
            </a:extLst>
          </p:cNvPr>
          <p:cNvSpPr>
            <a:spLocks noGrp="1"/>
          </p:cNvSpPr>
          <p:nvPr>
            <p:ph idx="1"/>
          </p:nvPr>
        </p:nvSpPr>
        <p:spPr/>
        <p:txBody>
          <a:bodyPr>
            <a:noAutofit/>
          </a:bodyPr>
          <a:lstStyle/>
          <a:p>
            <a:pPr marL="0" indent="0">
              <a:buNone/>
            </a:pPr>
            <a:r>
              <a:rPr lang="en-US" sz="1700" dirty="0"/>
              <a:t>Urban areas face unprecedented challenges in managing traffic congestion, waterlogging, and road hazards. This project introduces an innovative solution that integrates advanced algorithms and real-time data simulation to address these issues. The comprehensive system includes modules for simulating heavy traffic points, identifying waterlogged areas during rainfall, optimizing routes using Dijkstra's algorithm, and randomly placing potholes and speed bumps on roadways.</a:t>
            </a:r>
          </a:p>
          <a:p>
            <a:r>
              <a:rPr lang="en-US" sz="1700" dirty="0"/>
              <a:t>Introduction:</a:t>
            </a:r>
          </a:p>
          <a:p>
            <a:pPr marL="0" indent="0">
              <a:buNone/>
            </a:pPr>
            <a:r>
              <a:rPr lang="en-US" sz="1700" dirty="0"/>
              <a:t>	The dynamic and ever-expanding urban landscape necessitates innovative solutions to 	alleviate congestion and 	enhance overall </a:t>
            </a:r>
            <a:r>
              <a:rPr lang="en-US" sz="1700" dirty="0" err="1"/>
              <a:t>mobility.This</a:t>
            </a:r>
            <a:r>
              <a:rPr lang="en-US" sz="1700" dirty="0"/>
              <a:t> project combines various		modules to provide a holistic approach to urban planning.</a:t>
            </a:r>
          </a:p>
          <a:p>
            <a:r>
              <a:rPr lang="en-US" sz="1700" dirty="0"/>
              <a:t>Traffic Analysis:</a:t>
            </a:r>
          </a:p>
          <a:p>
            <a:pPr marL="800100" lvl="2" indent="0">
              <a:buNone/>
            </a:pPr>
            <a:r>
              <a:rPr lang="en-US" sz="1700" dirty="0"/>
              <a:t>A critical aspect of this project involves simulating potential heavy traffic points. Through the random generation of coordinates, we emulate the unpredictable nature of traffic congestion in Bangalore. This feature serves as a dynamic tool to understand traffic dynamics, aiding in the identification of areas susceptible to vehicular delays. Understanding traffic patterns enables city planners to implement targeted interventions to mitigate congestion.</a:t>
            </a:r>
          </a:p>
          <a:p>
            <a:pPr lvl="1"/>
            <a:endParaRPr lang="en-US" sz="1700" dirty="0"/>
          </a:p>
          <a:p>
            <a:endParaRPr lang="en-US" sz="1700" dirty="0"/>
          </a:p>
        </p:txBody>
      </p:sp>
    </p:spTree>
    <p:extLst>
      <p:ext uri="{BB962C8B-B14F-4D97-AF65-F5344CB8AC3E}">
        <p14:creationId xmlns:p14="http://schemas.microsoft.com/office/powerpoint/2010/main" val="23783341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5427F-6407-C90E-59D0-02D1DF36AC44}"/>
              </a:ext>
            </a:extLst>
          </p:cNvPr>
          <p:cNvSpPr>
            <a:spLocks noGrp="1"/>
          </p:cNvSpPr>
          <p:nvPr>
            <p:ph type="title"/>
          </p:nvPr>
        </p:nvSpPr>
        <p:spPr/>
        <p:txBody>
          <a:bodyPr/>
          <a:lstStyle/>
          <a:p>
            <a:r>
              <a:rPr lang="en-GB"/>
              <a:t>Results and Discussions</a:t>
            </a:r>
            <a:endParaRPr lang="en-IN"/>
          </a:p>
        </p:txBody>
      </p:sp>
      <p:sp>
        <p:nvSpPr>
          <p:cNvPr id="3" name="Content Placeholder 2">
            <a:extLst>
              <a:ext uri="{FF2B5EF4-FFF2-40B4-BE49-F238E27FC236}">
                <a16:creationId xmlns:a16="http://schemas.microsoft.com/office/drawing/2014/main" id="{A42DC3AB-0137-611B-2C32-5B1AB1E49435}"/>
              </a:ext>
            </a:extLst>
          </p:cNvPr>
          <p:cNvSpPr>
            <a:spLocks noGrp="1"/>
          </p:cNvSpPr>
          <p:nvPr>
            <p:ph idx="1"/>
          </p:nvPr>
        </p:nvSpPr>
        <p:spPr/>
        <p:txBody>
          <a:bodyPr>
            <a:normAutofit fontScale="92500" lnSpcReduction="20000"/>
          </a:bodyPr>
          <a:lstStyle/>
          <a:p>
            <a:r>
              <a:rPr lang="en-US" sz="2000" dirty="0"/>
              <a:t>Hazard Detection:</a:t>
            </a:r>
          </a:p>
          <a:p>
            <a:pPr marL="800100" lvl="2" indent="0">
              <a:buNone/>
            </a:pPr>
            <a:r>
              <a:rPr lang="en-US" sz="2000" dirty="0"/>
              <a:t>The project extends its capabilities to hazard detection, focusing on waterlogging during heavy rainfall. Real-time simulation, driven by random coordinates and rainfall intensity parameters, identifies and marks potential waterlogged areas. This module provides valuable insights into drainage and infrastructure vulnerabilities, facilitating preemptive measures to address these issues.</a:t>
            </a:r>
          </a:p>
          <a:p>
            <a:r>
              <a:rPr lang="en-US" sz="2000" dirty="0"/>
              <a:t>Efficient Route Planning:</a:t>
            </a:r>
          </a:p>
          <a:p>
            <a:pPr marL="800100" lvl="2" indent="0">
              <a:buNone/>
            </a:pPr>
            <a:r>
              <a:rPr lang="en-US" sz="2000" dirty="0"/>
              <a:t>Route planning is a critical component of urban mobility. This project employs Dijkstra's algorithm to optimize route planning, ensuring efficient navigation between source and destination points. By considering factors such as road length and congestion, this module provides users with optimal routes, contributing to reduced travel times and enhanced mobility.</a:t>
            </a:r>
          </a:p>
          <a:p>
            <a:r>
              <a:rPr lang="en-US" sz="2000" dirty="0"/>
              <a:t>Hazardous Road Conditions:</a:t>
            </a:r>
          </a:p>
          <a:p>
            <a:pPr marL="800100" lvl="2" indent="0">
              <a:buNone/>
            </a:pPr>
            <a:r>
              <a:rPr lang="en-US" sz="2000" dirty="0"/>
              <a:t>To further enhance the project's realism, we introduce the random placement of potholes and speed bumps on roadways. This feature reflects the diverse road conditions encountered in urban environments and reinforces the importance of proactive road maintenance.</a:t>
            </a:r>
          </a:p>
          <a:p>
            <a:pPr marL="800100" lvl="2" indent="0">
              <a:buNone/>
            </a:pPr>
            <a:endParaRPr lang="en-US" sz="2000" dirty="0"/>
          </a:p>
          <a:p>
            <a:pPr marL="800100" lvl="2" indent="0">
              <a:buNone/>
            </a:pPr>
            <a:endParaRPr lang="en-IN" sz="1400" dirty="0"/>
          </a:p>
        </p:txBody>
      </p:sp>
    </p:spTree>
    <p:extLst>
      <p:ext uri="{BB962C8B-B14F-4D97-AF65-F5344CB8AC3E}">
        <p14:creationId xmlns:p14="http://schemas.microsoft.com/office/powerpoint/2010/main" val="14882791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E25B3-F3ED-F96D-FFDD-079A5C9CED56}"/>
              </a:ext>
            </a:extLst>
          </p:cNvPr>
          <p:cNvSpPr>
            <a:spLocks noGrp="1"/>
          </p:cNvSpPr>
          <p:nvPr>
            <p:ph type="title"/>
          </p:nvPr>
        </p:nvSpPr>
        <p:spPr/>
        <p:txBody>
          <a:bodyPr/>
          <a:lstStyle/>
          <a:p>
            <a:r>
              <a:rPr lang="en-US" dirty="0"/>
              <a:t>Results and Discussions</a:t>
            </a:r>
            <a:endParaRPr lang="en-IN" dirty="0"/>
          </a:p>
        </p:txBody>
      </p:sp>
      <p:sp>
        <p:nvSpPr>
          <p:cNvPr id="3" name="Content Placeholder 2">
            <a:extLst>
              <a:ext uri="{FF2B5EF4-FFF2-40B4-BE49-F238E27FC236}">
                <a16:creationId xmlns:a16="http://schemas.microsoft.com/office/drawing/2014/main" id="{E9C2D188-C8BF-CA47-B906-96A0F606E923}"/>
              </a:ext>
            </a:extLst>
          </p:cNvPr>
          <p:cNvSpPr>
            <a:spLocks noGrp="1"/>
          </p:cNvSpPr>
          <p:nvPr>
            <p:ph idx="1"/>
          </p:nvPr>
        </p:nvSpPr>
        <p:spPr/>
        <p:txBody>
          <a:bodyPr>
            <a:normAutofit/>
          </a:bodyPr>
          <a:lstStyle/>
          <a:p>
            <a:pPr marL="800100" lvl="2" indent="0">
              <a:buNone/>
            </a:pPr>
            <a:endParaRPr lang="en-US" sz="1500" dirty="0"/>
          </a:p>
          <a:p>
            <a:pPr marL="0" indent="0">
              <a:buNone/>
            </a:pPr>
            <a:r>
              <a:rPr lang="en-US" dirty="0"/>
              <a:t>In conclusion, this project offers a comprehensive solution to urban mobility challenges, incorporating traffic analysis, hazard detection, and efficient route planning. The use of advanced algorithms, coupled with real-time simulations and randomization, adds a dynamic dimension to the project, making it a valuable tool for urban planners and policymakers. The integration of Dijkstra's algorithm ensures optimal route planning, further contributing to the project's efficacy. As cities continue to evolve, such innovative approaches become imperative for creating sustainable and efficient urban mobility systems.</a:t>
            </a:r>
            <a:endParaRPr lang="en-IN" dirty="0"/>
          </a:p>
          <a:p>
            <a:endParaRPr lang="en-IN" dirty="0"/>
          </a:p>
        </p:txBody>
      </p:sp>
    </p:spTree>
    <p:extLst>
      <p:ext uri="{BB962C8B-B14F-4D97-AF65-F5344CB8AC3E}">
        <p14:creationId xmlns:p14="http://schemas.microsoft.com/office/powerpoint/2010/main" val="14773531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endParaRPr lang="en-US" dirty="0"/>
          </a:p>
        </p:txBody>
      </p:sp>
      <p:sp>
        <p:nvSpPr>
          <p:cNvPr id="3" name="Content Placeholder 2"/>
          <p:cNvSpPr>
            <a:spLocks noGrp="1"/>
          </p:cNvSpPr>
          <p:nvPr>
            <p:ph idx="1"/>
          </p:nvPr>
        </p:nvSpPr>
        <p:spPr/>
        <p:txBody>
          <a:bodyPr>
            <a:normAutofit/>
          </a:bodyPr>
          <a:lstStyle/>
          <a:p>
            <a:r>
              <a:rPr lang="en-US" dirty="0"/>
              <a:t>Our project to enhance the navigation system for rainy days in Bangalore represents a significant advancement in addressing challenges posed by heavy rainfall and traffic congestion. With a user-friendly interface, turn-by-turn navigation, and real-time weather notifications, our system promises to make commuting during inclement weather more efficient and enjoyable. As we look forward to bringing this innovative solution to reality, we aim to positively impact how individuals navigate rainy days not only in Bangalore but also in cities beyond, showcasing the potential of technology to improve daily lives and enhance urban mobility.</a:t>
            </a:r>
          </a:p>
          <a:p>
            <a:pPr marL="0" indent="0">
              <a:buNone/>
            </a:pPr>
            <a:r>
              <a:rPr lang="en-US" dirty="0"/>
              <a:t>Note: This project uses Dijkstra’s algorithm to find the shortest path between two points using nodal points.</a:t>
            </a:r>
          </a:p>
        </p:txBody>
      </p:sp>
    </p:spTree>
    <p:extLst>
      <p:ext uri="{BB962C8B-B14F-4D97-AF65-F5344CB8AC3E}">
        <p14:creationId xmlns:p14="http://schemas.microsoft.com/office/powerpoint/2010/main" val="12552986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1800" dirty="0">
                <a:solidFill>
                  <a:schemeClr val="dk1"/>
                </a:solidFill>
              </a:rPr>
              <a:t>1.The Maps JavaScript API lets you customize maps with your own content and imagery for display on web pages and mobile devices</a:t>
            </a:r>
            <a:endParaRPr lang="en-US" sz="1800" dirty="0"/>
          </a:p>
          <a:p>
            <a:pPr marL="0" indent="0">
              <a:buNone/>
            </a:pPr>
            <a:r>
              <a:rPr lang="en-IN" sz="1800" dirty="0">
                <a:hlinkClick r:id="rId2"/>
              </a:rPr>
              <a:t>https://developers.google.com/maps/documentation/javascript/overview#maps_map_simple-javascript</a:t>
            </a:r>
            <a:endParaRPr lang="en-IN" sz="1800" dirty="0"/>
          </a:p>
          <a:p>
            <a:pPr marL="0" indent="0">
              <a:buNone/>
            </a:pPr>
            <a:r>
              <a:rPr lang="en-IN" sz="1800" dirty="0"/>
              <a:t>2.</a:t>
            </a:r>
            <a:r>
              <a:rPr lang="en-US" sz="1800" dirty="0">
                <a:solidFill>
                  <a:schemeClr val="dk1"/>
                </a:solidFill>
              </a:rPr>
              <a:t> Results from this investigation intuit in building a self-sufficient eco-friendly sustainable smart city that conserves the rainwater and avoid flooding in low-lying regions.</a:t>
            </a:r>
          </a:p>
          <a:p>
            <a:pPr marL="0" indent="0">
              <a:buNone/>
            </a:pPr>
            <a:r>
              <a:rPr lang="en-US" sz="1800" dirty="0">
                <a:solidFill>
                  <a:schemeClr val="dk1"/>
                </a:solidFill>
              </a:rPr>
              <a:t>Vulnerability assessment of flood-affected locations of Bangalore by using multi-criteria evaluation-N.N Rama </a:t>
            </a:r>
            <a:r>
              <a:rPr lang="en-US" sz="1800" dirty="0" err="1">
                <a:solidFill>
                  <a:schemeClr val="dk1"/>
                </a:solidFill>
              </a:rPr>
              <a:t>Prasad,Priya</a:t>
            </a:r>
            <a:r>
              <a:rPr lang="en-US" sz="1800" dirty="0">
                <a:solidFill>
                  <a:schemeClr val="dk1"/>
                </a:solidFill>
              </a:rPr>
              <a:t> Narayan</a:t>
            </a:r>
          </a:p>
          <a:p>
            <a:pPr marL="0" indent="0">
              <a:buNone/>
            </a:pPr>
            <a:r>
              <a:rPr lang="en-US" sz="1800" dirty="0">
                <a:solidFill>
                  <a:schemeClr val="dk1"/>
                </a:solidFill>
              </a:rPr>
              <a:t>3. The study, using continuous GPS and rainfall data from Thiruvananthapuram, showed that any heavy rainfall event could be detected in advance using the delay in GPS signals.</a:t>
            </a:r>
          </a:p>
          <a:p>
            <a:pPr marL="0" indent="0">
              <a:buNone/>
            </a:pPr>
            <a:r>
              <a:rPr lang="en-IN" sz="1800" dirty="0">
                <a:hlinkClick r:id="rId3"/>
              </a:rPr>
              <a:t>https://www.thehindu.com/news/cities/Kochi/gps-signal-effective-in-forecasting-extreme-rainfall-say-researchers/article66470881.ece</a:t>
            </a:r>
            <a:endParaRPr lang="en-IN" sz="1800" dirty="0"/>
          </a:p>
          <a:p>
            <a:pPr marL="0" indent="0">
              <a:buNone/>
            </a:pPr>
            <a:r>
              <a:rPr lang="en-IN" sz="1800" dirty="0"/>
              <a:t>4.</a:t>
            </a:r>
            <a:r>
              <a:rPr lang="en-US" sz="1800" dirty="0"/>
              <a:t> The accurate prediction of traffic status not only helps road traffic managers to formulate traffic management methods but also helps travelers design travel routes and even adjust travel time.</a:t>
            </a:r>
          </a:p>
          <a:p>
            <a:pPr marL="0" indent="0">
              <a:buNone/>
            </a:pPr>
            <a:r>
              <a:rPr lang="en-US" sz="1800" dirty="0"/>
              <a:t>-Traffic Status Evolution Trend Prediction Based on Congestion Propagation Effects under Rainy Weather </a:t>
            </a:r>
            <a:r>
              <a:rPr lang="en-IN" sz="1800" b="1" dirty="0"/>
              <a:t>-</a:t>
            </a:r>
            <a:r>
              <a:rPr lang="en-IN" sz="1800" dirty="0" err="1"/>
              <a:t>Yongjie</a:t>
            </a:r>
            <a:r>
              <a:rPr lang="en-IN" sz="1800" dirty="0"/>
              <a:t> </a:t>
            </a:r>
            <a:r>
              <a:rPr lang="en-IN" sz="1800" dirty="0" err="1"/>
              <a:t>Xue,Rui</a:t>
            </a:r>
            <a:r>
              <a:rPr lang="en-IN" sz="1800" dirty="0"/>
              <a:t> </a:t>
            </a:r>
            <a:r>
              <a:rPr lang="en-IN" sz="1800" dirty="0" err="1"/>
              <a:t>Feng</a:t>
            </a:r>
            <a:r>
              <a:rPr lang="en-IN" sz="1800" dirty="0"/>
              <a:t>,    </a:t>
            </a:r>
            <a:r>
              <a:rPr lang="en-IN" sz="1800" dirty="0" err="1"/>
              <a:t>Shaohua</a:t>
            </a:r>
            <a:r>
              <a:rPr lang="en-IN" sz="1800" dirty="0"/>
              <a:t> Cui</a:t>
            </a:r>
          </a:p>
          <a:p>
            <a:pPr marL="0" indent="0" fontAlgn="t">
              <a:buNone/>
            </a:pPr>
            <a:endParaRPr lang="en-US" sz="1800" dirty="0"/>
          </a:p>
          <a:p>
            <a:pPr marL="0" indent="0">
              <a:buNone/>
            </a:pPr>
            <a:endParaRPr lang="en-IN" sz="1800" dirty="0"/>
          </a:p>
          <a:p>
            <a:pPr marL="0" indent="0">
              <a:buNone/>
            </a:pPr>
            <a:endParaRPr lang="en-US" sz="1800" dirty="0">
              <a:solidFill>
                <a:schemeClr val="dk1"/>
              </a:solidFill>
            </a:endParaRPr>
          </a:p>
          <a:p>
            <a:pPr marL="0" indent="0">
              <a:buNone/>
            </a:pPr>
            <a:endParaRPr lang="en-IN" sz="1800" dirty="0"/>
          </a:p>
          <a:p>
            <a:pPr marL="0" indent="0">
              <a:buNone/>
            </a:pPr>
            <a:endParaRPr lang="en-IN" sz="1800" dirty="0"/>
          </a:p>
          <a:p>
            <a:pPr marL="457200" indent="-457200">
              <a:buAutoNum type="arabicPeriod"/>
            </a:pPr>
            <a:endParaRPr lang="en-US" dirty="0">
              <a:solidFill>
                <a:schemeClr val="dk1"/>
              </a:solidFill>
            </a:endParaRPr>
          </a:p>
        </p:txBody>
      </p:sp>
    </p:spTree>
    <p:extLst>
      <p:ext uri="{BB962C8B-B14F-4D97-AF65-F5344CB8AC3E}">
        <p14:creationId xmlns:p14="http://schemas.microsoft.com/office/powerpoint/2010/main" val="38134907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endParaRPr lang="en-US" dirty="0"/>
          </a:p>
        </p:txBody>
      </p:sp>
      <p:sp>
        <p:nvSpPr>
          <p:cNvPr id="3" name="Content Placeholder 2"/>
          <p:cNvSpPr>
            <a:spLocks noGrp="1"/>
          </p:cNvSpPr>
          <p:nvPr>
            <p:ph idx="1"/>
          </p:nvPr>
        </p:nvSpPr>
        <p:spPr/>
        <p:txBody>
          <a:bodyPr>
            <a:normAutofit/>
          </a:bodyPr>
          <a:lstStyle/>
          <a:p>
            <a:pPr marL="0" indent="0">
              <a:buNone/>
            </a:pPr>
            <a:r>
              <a:rPr lang="en-US" sz="1800" dirty="0"/>
              <a:t>5.Experimental results show that the proposed method can cluster the roads according to the pattern changes in the traffic speed caused by weather change.</a:t>
            </a:r>
          </a:p>
          <a:p>
            <a:pPr marL="0" indent="0">
              <a:buNone/>
            </a:pPr>
            <a:r>
              <a:rPr lang="en-US" sz="1800" dirty="0"/>
              <a:t>-Identification and Analysis of Weather-Sensitive Roads Based on Smartphone Sensor Data: A Case Study in Jakarta</a:t>
            </a:r>
            <a:r>
              <a:rPr lang="en-IN" sz="1800" dirty="0"/>
              <a:t>-Chao-Lung Yang</a:t>
            </a:r>
          </a:p>
          <a:p>
            <a:pPr marL="0" indent="0">
              <a:buNone/>
            </a:pPr>
            <a:r>
              <a:rPr lang="en-IN" sz="1800" dirty="0"/>
              <a:t>6.</a:t>
            </a:r>
            <a:r>
              <a:rPr lang="en-US" sz="1800" dirty="0"/>
              <a:t>To develop effective intelligent transportation system (ITS) strategies to mitigate the negatives of these different types of adverse weather related to reduced visibility by studying the effect of rain and fog on traffic parameters. </a:t>
            </a:r>
          </a:p>
          <a:p>
            <a:pPr marL="0" indent="0">
              <a:buNone/>
            </a:pPr>
            <a:r>
              <a:rPr lang="en-US" sz="1800" dirty="0"/>
              <a:t>-Examining the effect of adverse weather on road transportation using weather and traffic sensors</a:t>
            </a:r>
            <a:r>
              <a:rPr lang="en-IN" sz="1800" dirty="0"/>
              <a:t>-</a:t>
            </a:r>
            <a:r>
              <a:rPr lang="en-IN" sz="1800" dirty="0" err="1"/>
              <a:t>Yichuan</a:t>
            </a:r>
            <a:r>
              <a:rPr lang="en-IN" sz="1800" dirty="0"/>
              <a:t> </a:t>
            </a:r>
            <a:r>
              <a:rPr lang="en-IN" sz="1800" dirty="0" err="1"/>
              <a:t>Peng</a:t>
            </a:r>
            <a:r>
              <a:rPr lang="en-IN" sz="1800" dirty="0"/>
              <a:t>, </a:t>
            </a:r>
            <a:r>
              <a:rPr lang="en-IN" sz="1800" dirty="0" err="1"/>
              <a:t>Yuming</a:t>
            </a:r>
            <a:r>
              <a:rPr lang="en-IN" sz="1800" dirty="0"/>
              <a:t> Jiang,</a:t>
            </a:r>
            <a:endParaRPr lang="en-US" sz="1800" dirty="0"/>
          </a:p>
          <a:p>
            <a:pPr marL="0" indent="0">
              <a:buNone/>
            </a:pPr>
            <a:r>
              <a:rPr lang="en-IN" sz="1800" dirty="0" err="1"/>
              <a:t>Yajie</a:t>
            </a:r>
            <a:r>
              <a:rPr lang="en-IN" sz="1800" dirty="0"/>
              <a:t> </a:t>
            </a:r>
            <a:r>
              <a:rPr lang="en-IN" sz="1800" dirty="0" err="1"/>
              <a:t>Zou,Jian</a:t>
            </a:r>
            <a:r>
              <a:rPr lang="en-IN" sz="1800" dirty="0"/>
              <a:t> Lu</a:t>
            </a:r>
          </a:p>
          <a:p>
            <a:pPr marL="0" indent="0">
              <a:buNone/>
            </a:pPr>
            <a:r>
              <a:rPr lang="en-IN" sz="1800" dirty="0"/>
              <a:t>7.</a:t>
            </a:r>
            <a:r>
              <a:rPr lang="en-US" sz="1800" dirty="0"/>
              <a:t>Impact of Rainfall Condition on Traffic Flow and Speed: A Case Study in Johor and Terengganu-</a:t>
            </a:r>
            <a:r>
              <a:rPr lang="en-US" sz="1800" dirty="0" err="1">
                <a:solidFill>
                  <a:srgbClr val="111111"/>
                </a:solidFill>
                <a:latin typeface="Roboto"/>
              </a:rPr>
              <a:t>Nordiana</a:t>
            </a:r>
            <a:r>
              <a:rPr lang="en-US" sz="1800" dirty="0">
                <a:solidFill>
                  <a:srgbClr val="111111"/>
                </a:solidFill>
                <a:latin typeface="Roboto"/>
              </a:rPr>
              <a:t> </a:t>
            </a:r>
            <a:r>
              <a:rPr lang="en-US" sz="1800" dirty="0" err="1">
                <a:solidFill>
                  <a:srgbClr val="111111"/>
                </a:solidFill>
                <a:latin typeface="Roboto"/>
              </a:rPr>
              <a:t>Mashros</a:t>
            </a:r>
            <a:r>
              <a:rPr lang="en-US" sz="1800" dirty="0">
                <a:solidFill>
                  <a:srgbClr val="111111"/>
                </a:solidFill>
                <a:latin typeface="Roboto"/>
              </a:rPr>
              <a:t>, Johnnie Ben-</a:t>
            </a:r>
            <a:r>
              <a:rPr lang="en-US" sz="1800" dirty="0" err="1">
                <a:solidFill>
                  <a:srgbClr val="111111"/>
                </a:solidFill>
                <a:latin typeface="Roboto"/>
              </a:rPr>
              <a:t>Edigbe</a:t>
            </a:r>
            <a:r>
              <a:rPr lang="en-US" sz="1800" dirty="0">
                <a:solidFill>
                  <a:srgbClr val="111111"/>
                </a:solidFill>
                <a:latin typeface="Roboto"/>
              </a:rPr>
              <a:t>, </a:t>
            </a:r>
            <a:r>
              <a:rPr lang="en-US" sz="1800" dirty="0" err="1">
                <a:solidFill>
                  <a:srgbClr val="111111"/>
                </a:solidFill>
                <a:latin typeface="Roboto"/>
              </a:rPr>
              <a:t>Sitti</a:t>
            </a:r>
            <a:r>
              <a:rPr lang="en-US" sz="1800" dirty="0">
                <a:solidFill>
                  <a:srgbClr val="111111"/>
                </a:solidFill>
                <a:latin typeface="Roboto"/>
              </a:rPr>
              <a:t> </a:t>
            </a:r>
            <a:r>
              <a:rPr lang="en-US" sz="1800" dirty="0" err="1">
                <a:solidFill>
                  <a:srgbClr val="111111"/>
                </a:solidFill>
                <a:latin typeface="Roboto"/>
              </a:rPr>
              <a:t>Asmah</a:t>
            </a:r>
            <a:r>
              <a:rPr lang="en-US" sz="1800" dirty="0">
                <a:solidFill>
                  <a:srgbClr val="111111"/>
                </a:solidFill>
                <a:latin typeface="Roboto"/>
              </a:rPr>
              <a:t> Hassan, Hassan </a:t>
            </a:r>
            <a:r>
              <a:rPr lang="en-US" sz="1800" dirty="0" err="1">
                <a:solidFill>
                  <a:srgbClr val="111111"/>
                </a:solidFill>
                <a:latin typeface="Roboto"/>
              </a:rPr>
              <a:t>Norhidayah</a:t>
            </a:r>
            <a:r>
              <a:rPr lang="en-US" sz="1800" dirty="0">
                <a:solidFill>
                  <a:srgbClr val="111111"/>
                </a:solidFill>
                <a:latin typeface="Roboto"/>
              </a:rPr>
              <a:t>.</a:t>
            </a:r>
          </a:p>
          <a:p>
            <a:pPr marL="0" indent="0">
              <a:buNone/>
            </a:pPr>
            <a:r>
              <a:rPr lang="en-US" sz="1800" dirty="0">
                <a:hlinkClick r:id="rId2"/>
              </a:rPr>
              <a:t>https://www.researchgate.net/publication/266675964_Impact_of_Rainfall_Condition_on_Traffic_Flow_and_Speed_A_Case_Study_in_Johor_and_Terengganu</a:t>
            </a: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39947495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endParaRPr lang="en-US" dirty="0"/>
          </a:p>
        </p:txBody>
      </p:sp>
      <p:sp>
        <p:nvSpPr>
          <p:cNvPr id="3" name="Content Placeholder 2"/>
          <p:cNvSpPr>
            <a:spLocks noGrp="1"/>
          </p:cNvSpPr>
          <p:nvPr>
            <p:ph idx="1"/>
          </p:nvPr>
        </p:nvSpPr>
        <p:spPr/>
        <p:txBody>
          <a:bodyPr>
            <a:normAutofit/>
          </a:bodyPr>
          <a:lstStyle/>
          <a:p>
            <a:pPr marL="0" indent="0">
              <a:buNone/>
            </a:pPr>
            <a:r>
              <a:rPr lang="en-US" sz="1800" dirty="0"/>
              <a:t>8. Traffic Guidance for Inclement Weather using GPS Navigation System -</a:t>
            </a:r>
            <a:r>
              <a:rPr lang="en-US" sz="1800" dirty="0" err="1"/>
              <a:t>G.Sandeep</a:t>
            </a:r>
            <a:r>
              <a:rPr lang="en-US" sz="1800" dirty="0"/>
              <a:t>, </a:t>
            </a:r>
            <a:r>
              <a:rPr lang="en-US" sz="1800" dirty="0" err="1"/>
              <a:t>S.Shanmathi</a:t>
            </a:r>
            <a:r>
              <a:rPr lang="en-US" sz="1800" dirty="0"/>
              <a:t>, </a:t>
            </a:r>
            <a:r>
              <a:rPr lang="en-US" sz="1800" dirty="0" err="1"/>
              <a:t>K.Sahiti</a:t>
            </a:r>
            <a:r>
              <a:rPr lang="en-US" sz="1800" dirty="0"/>
              <a:t> </a:t>
            </a:r>
            <a:r>
              <a:rPr lang="en-US" sz="1800" dirty="0" err="1"/>
              <a:t>Keerthana</a:t>
            </a:r>
            <a:r>
              <a:rPr lang="en-US" sz="1800" dirty="0"/>
              <a:t>, </a:t>
            </a:r>
            <a:r>
              <a:rPr lang="en-US" sz="1800" dirty="0" err="1"/>
              <a:t>Ms.S.Suchithra</a:t>
            </a:r>
            <a:r>
              <a:rPr lang="en-US" sz="1800" dirty="0"/>
              <a:t> M.E Assistant Professor(</a:t>
            </a:r>
            <a:r>
              <a:rPr lang="en-US" sz="1800" dirty="0" err="1"/>
              <a:t>SI.Gr</a:t>
            </a:r>
            <a:r>
              <a:rPr lang="en-US" sz="1800" dirty="0"/>
              <a:t>)</a:t>
            </a:r>
          </a:p>
          <a:p>
            <a:pPr marL="0" indent="0">
              <a:buNone/>
            </a:pPr>
            <a:r>
              <a:rPr lang="en-US" sz="1800" dirty="0">
                <a:hlinkClick r:id="rId2"/>
              </a:rPr>
              <a:t>https://www.ijrdo.org/index.php/cse/article/download/487/449/</a:t>
            </a:r>
            <a:endParaRPr lang="en-US" sz="1800" dirty="0"/>
          </a:p>
          <a:p>
            <a:pPr marL="0" indent="0">
              <a:buNone/>
            </a:pPr>
            <a:r>
              <a:rPr lang="en-US" sz="1800" dirty="0"/>
              <a:t>9. Assessing the impact of heavy rainfall on the Newcastle upon Tyne transport network using a geospatial data infrastructure- Kristina Wolf , Richard J. Dawson, Jon P. Mills , Phil Blythe , Craig Robson , Jeremy Morley</a:t>
            </a:r>
            <a:r>
              <a:rPr lang="en-US" sz="1800" b="1" dirty="0"/>
              <a:t> </a:t>
            </a:r>
            <a:endParaRPr lang="en-US" sz="1800" b="1" baseline="30000" dirty="0"/>
          </a:p>
          <a:p>
            <a:pPr marL="0" indent="0">
              <a:buNone/>
            </a:pPr>
            <a:r>
              <a:rPr lang="en-US" sz="1800" dirty="0">
                <a:hlinkClick r:id="rId3"/>
              </a:rPr>
              <a:t>https://www.sciencedirect.com/science/article/pii/S2772741623000364</a:t>
            </a:r>
            <a:endParaRPr lang="en-US" sz="1800" dirty="0"/>
          </a:p>
          <a:p>
            <a:pPr marL="0" indent="0">
              <a:buNone/>
            </a:pPr>
            <a:r>
              <a:rPr lang="en-US" sz="1800" dirty="0"/>
              <a:t>10. Joint Impact of Rain and Incidents on Traffic Stream Speeds- Mohammed </a:t>
            </a:r>
            <a:r>
              <a:rPr lang="en-US" sz="1800" dirty="0" err="1"/>
              <a:t>Elhenawy,Hesham</a:t>
            </a:r>
            <a:r>
              <a:rPr lang="en-US" sz="1800" dirty="0"/>
              <a:t> </a:t>
            </a:r>
            <a:r>
              <a:rPr lang="en-US" sz="1800" dirty="0" err="1"/>
              <a:t>A.Rakha,and</a:t>
            </a:r>
            <a:r>
              <a:rPr lang="en-US" sz="1800" dirty="0"/>
              <a:t> </a:t>
            </a:r>
            <a:r>
              <a:rPr lang="en-US" sz="1800" dirty="0" err="1"/>
              <a:t>Huthaifa</a:t>
            </a:r>
            <a:r>
              <a:rPr lang="en-US" sz="1800" dirty="0"/>
              <a:t> I. </a:t>
            </a:r>
            <a:r>
              <a:rPr lang="en-US" sz="1800" dirty="0" err="1"/>
              <a:t>Ashqar</a:t>
            </a:r>
            <a:br>
              <a:rPr lang="en-US" sz="1400" baseline="30000" dirty="0"/>
            </a:br>
            <a:endParaRPr lang="en-US" sz="1400" dirty="0"/>
          </a:p>
          <a:p>
            <a:pPr marL="0" indent="0">
              <a:buNone/>
            </a:pPr>
            <a:endParaRPr lang="en-US" sz="1400" dirty="0"/>
          </a:p>
          <a:p>
            <a:pPr marL="0" indent="0">
              <a:buNone/>
            </a:pPr>
            <a:endParaRPr lang="en-US" sz="1400" dirty="0"/>
          </a:p>
          <a:p>
            <a:pPr marL="0" indent="0">
              <a:buNone/>
            </a:pPr>
            <a:endParaRPr lang="en-US" sz="1400" dirty="0"/>
          </a:p>
          <a:p>
            <a:endParaRPr lang="en-US" sz="1400" dirty="0"/>
          </a:p>
        </p:txBody>
      </p:sp>
    </p:spTree>
    <p:extLst>
      <p:ext uri="{BB962C8B-B14F-4D97-AF65-F5344CB8AC3E}">
        <p14:creationId xmlns:p14="http://schemas.microsoft.com/office/powerpoint/2010/main" val="40192751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9120" y="2076401"/>
            <a:ext cx="5468203" cy="941696"/>
          </a:xfrm>
        </p:spPr>
        <p:txBody>
          <a:bodyPr>
            <a:noAutofit/>
          </a:bodyPr>
          <a:lstStyle/>
          <a:p>
            <a:pPr marL="0" indent="0" algn="ctr">
              <a:buNone/>
            </a:pPr>
            <a:r>
              <a:rPr lang="en-GB" sz="9600" dirty="0"/>
              <a:t>Thank You</a:t>
            </a:r>
          </a:p>
        </p:txBody>
      </p:sp>
      <p:pic>
        <p:nvPicPr>
          <p:cNvPr id="4" name="Picture 6" descr="http://cdn.worldofflowers.eu/media/productphotos/1146.jpg"/>
          <p:cNvPicPr>
            <a:picLocks noChangeAspect="1" noChangeArrowheads="1"/>
          </p:cNvPicPr>
          <p:nvPr/>
        </p:nvPicPr>
        <p:blipFill>
          <a:blip r:embed="rId2">
            <a:extLst>
              <a:ext uri="{28A0092B-C50C-407E-A947-70E740481C1C}">
                <a14:useLocalDpi xmlns:a14="http://schemas.microsoft.com/office/drawing/2010/main" val="0"/>
              </a:ext>
            </a:extLst>
          </a:blip>
          <a:srcRect t="5981" b="8089"/>
          <a:stretch>
            <a:fillRect/>
          </a:stretch>
        </p:blipFill>
        <p:spPr bwMode="auto">
          <a:xfrm>
            <a:off x="694805" y="1025204"/>
            <a:ext cx="4493025" cy="386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1672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graphicFrame>
        <p:nvGraphicFramePr>
          <p:cNvPr id="5" name="Content Placeholder 4">
            <a:extLst>
              <a:ext uri="{FF2B5EF4-FFF2-40B4-BE49-F238E27FC236}">
                <a16:creationId xmlns:a16="http://schemas.microsoft.com/office/drawing/2014/main" id="{EE76ED59-2377-584A-60B8-9F25C2556DE7}"/>
              </a:ext>
            </a:extLst>
          </p:cNvPr>
          <p:cNvGraphicFramePr>
            <a:graphicFrameLocks noGrp="1"/>
          </p:cNvGraphicFramePr>
          <p:nvPr>
            <p:ph idx="1"/>
            <p:extLst>
              <p:ext uri="{D42A27DB-BD31-4B8C-83A1-F6EECF244321}">
                <p14:modId xmlns:p14="http://schemas.microsoft.com/office/powerpoint/2010/main" val="1640930860"/>
              </p:ext>
            </p:extLst>
          </p:nvPr>
        </p:nvGraphicFramePr>
        <p:xfrm>
          <a:off x="812800" y="1143000"/>
          <a:ext cx="10668000" cy="4769254"/>
        </p:xfrm>
        <a:graphic>
          <a:graphicData uri="http://schemas.openxmlformats.org/drawingml/2006/table">
            <a:tbl>
              <a:tblPr firstRow="1" bandRow="1">
                <a:tableStyleId>{5C22544A-7EE6-4342-B048-85BDC9FD1C3A}</a:tableStyleId>
              </a:tblPr>
              <a:tblGrid>
                <a:gridCol w="3540369">
                  <a:extLst>
                    <a:ext uri="{9D8B030D-6E8A-4147-A177-3AD203B41FA5}">
                      <a16:colId xmlns:a16="http://schemas.microsoft.com/office/drawing/2014/main" val="1368821700"/>
                    </a:ext>
                  </a:extLst>
                </a:gridCol>
                <a:gridCol w="3571631">
                  <a:extLst>
                    <a:ext uri="{9D8B030D-6E8A-4147-A177-3AD203B41FA5}">
                      <a16:colId xmlns:a16="http://schemas.microsoft.com/office/drawing/2014/main" val="152196458"/>
                    </a:ext>
                  </a:extLst>
                </a:gridCol>
                <a:gridCol w="3556000">
                  <a:extLst>
                    <a:ext uri="{9D8B030D-6E8A-4147-A177-3AD203B41FA5}">
                      <a16:colId xmlns:a16="http://schemas.microsoft.com/office/drawing/2014/main" val="4091244100"/>
                    </a:ext>
                  </a:extLst>
                </a:gridCol>
              </a:tblGrid>
              <a:tr h="357554">
                <a:tc>
                  <a:txBody>
                    <a:bodyPr/>
                    <a:lstStyle/>
                    <a:p>
                      <a:r>
                        <a:rPr lang="en-US" dirty="0"/>
                        <a:t>Serial No.</a:t>
                      </a:r>
                      <a:endParaRPr lang="en-IN" dirty="0"/>
                    </a:p>
                  </a:txBody>
                  <a:tcPr/>
                </a:tc>
                <a:tc>
                  <a:txBody>
                    <a:bodyPr/>
                    <a:lstStyle/>
                    <a:p>
                      <a:r>
                        <a:rPr lang="en-US" dirty="0"/>
                        <a:t>Reference Models</a:t>
                      </a:r>
                      <a:endParaRPr lang="en-IN" dirty="0"/>
                    </a:p>
                  </a:txBody>
                  <a:tcPr/>
                </a:tc>
                <a:tc>
                  <a:txBody>
                    <a:bodyPr/>
                    <a:lstStyle/>
                    <a:p>
                      <a:r>
                        <a:rPr lang="en-US" dirty="0"/>
                        <a:t>Abstract</a:t>
                      </a:r>
                      <a:endParaRPr lang="en-IN" dirty="0"/>
                    </a:p>
                  </a:txBody>
                  <a:tcPr/>
                </a:tc>
                <a:extLst>
                  <a:ext uri="{0D108BD9-81ED-4DB2-BD59-A6C34878D82A}">
                    <a16:rowId xmlns:a16="http://schemas.microsoft.com/office/drawing/2014/main" val="337336196"/>
                  </a:ext>
                </a:extLst>
              </a:tr>
              <a:tr h="2201747">
                <a:tc>
                  <a:txBody>
                    <a:bodyPr/>
                    <a:lstStyle/>
                    <a:p>
                      <a:r>
                        <a:rPr lang="en-US" dirty="0"/>
                        <a:t>3</a:t>
                      </a:r>
                      <a:endParaRPr lang="en-IN" dirty="0"/>
                    </a:p>
                  </a:txBody>
                  <a:tcPr/>
                </a:tc>
                <a:tc>
                  <a:txBody>
                    <a:bodyPr/>
                    <a:lstStyle/>
                    <a:p>
                      <a:r>
                        <a:rPr lang="en-IN" dirty="0"/>
                        <a:t>https://www.thehindu.com/news/cities/Kochi/gps-signal-effective-in-forecasting-extreme-rainfall-say-researchers/article66470881.ece</a:t>
                      </a:r>
                    </a:p>
                  </a:txBody>
                  <a:tcPr/>
                </a:tc>
                <a:tc>
                  <a:txBody>
                    <a:bodyPr/>
                    <a:lstStyle/>
                    <a:p>
                      <a:r>
                        <a:rPr lang="en-US" sz="1800" b="0" i="0" kern="1200" dirty="0">
                          <a:solidFill>
                            <a:schemeClr val="dk1"/>
                          </a:solidFill>
                          <a:effectLst/>
                          <a:latin typeface="+mn-lt"/>
                          <a:ea typeface="+mn-ea"/>
                          <a:cs typeface="+mn-cs"/>
                        </a:rPr>
                        <a:t>The study, using continuous GPS and rainfall data from Thiruvananthapuram, showed that any heavy rainfall event could be detected in advance using the delay in GPS signals.</a:t>
                      </a:r>
                      <a:endParaRPr lang="en-IN" dirty="0"/>
                    </a:p>
                  </a:txBody>
                  <a:tcPr/>
                </a:tc>
                <a:extLst>
                  <a:ext uri="{0D108BD9-81ED-4DB2-BD59-A6C34878D82A}">
                    <a16:rowId xmlns:a16="http://schemas.microsoft.com/office/drawing/2014/main" val="3336731278"/>
                  </a:ext>
                </a:extLst>
              </a:tr>
              <a:tr h="2201747">
                <a:tc>
                  <a:txBody>
                    <a:bodyPr/>
                    <a:lstStyle/>
                    <a:p>
                      <a:r>
                        <a:rPr lang="en-US" dirty="0"/>
                        <a:t>4</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Traffic Status Evolution Trend Prediction Based on Congestion Propagation Effects under Rainy Weather</a:t>
                      </a:r>
                    </a:p>
                    <a:p>
                      <a:r>
                        <a:rPr lang="en-IN" dirty="0"/>
                        <a:t>-</a:t>
                      </a:r>
                      <a:r>
                        <a:rPr lang="en-IN" sz="1800" b="0" i="0" kern="1200" dirty="0">
                          <a:solidFill>
                            <a:schemeClr val="dk1"/>
                          </a:solidFill>
                          <a:effectLst/>
                          <a:latin typeface="+mn-lt"/>
                          <a:ea typeface="+mn-ea"/>
                          <a:cs typeface="+mn-cs"/>
                        </a:rPr>
                        <a:t>Yongjie Xue,Rui Feng,    Shaohua Cui</a:t>
                      </a:r>
                      <a:endParaRPr lang="en-IN" dirty="0"/>
                    </a:p>
                  </a:txBody>
                  <a:tcPr/>
                </a:tc>
                <a:tc>
                  <a:txBody>
                    <a:bodyPr/>
                    <a:lstStyle/>
                    <a:p>
                      <a:r>
                        <a:rPr lang="en-US" sz="1800" b="0" i="0" kern="1200" dirty="0">
                          <a:solidFill>
                            <a:schemeClr val="dk1"/>
                          </a:solidFill>
                          <a:effectLst/>
                          <a:latin typeface="+mn-lt"/>
                          <a:ea typeface="+mn-ea"/>
                          <a:cs typeface="+mn-cs"/>
                        </a:rPr>
                        <a:t>The accurate prediction of traffic status not only helps road traffic managers to formulate traffic management methods but also helps travelers design travel routes and even adjust travel time.</a:t>
                      </a:r>
                      <a:endParaRPr lang="en-IN" dirty="0"/>
                    </a:p>
                  </a:txBody>
                  <a:tcPr/>
                </a:tc>
                <a:extLst>
                  <a:ext uri="{0D108BD9-81ED-4DB2-BD59-A6C34878D82A}">
                    <a16:rowId xmlns:a16="http://schemas.microsoft.com/office/drawing/2014/main" val="3680039442"/>
                  </a:ext>
                </a:extLst>
              </a:tr>
            </a:tbl>
          </a:graphicData>
        </a:graphic>
      </p:graphicFrame>
    </p:spTree>
    <p:extLst>
      <p:ext uri="{BB962C8B-B14F-4D97-AF65-F5344CB8AC3E}">
        <p14:creationId xmlns:p14="http://schemas.microsoft.com/office/powerpoint/2010/main" val="361584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graphicFrame>
        <p:nvGraphicFramePr>
          <p:cNvPr id="5" name="Content Placeholder 4">
            <a:extLst>
              <a:ext uri="{FF2B5EF4-FFF2-40B4-BE49-F238E27FC236}">
                <a16:creationId xmlns:a16="http://schemas.microsoft.com/office/drawing/2014/main" id="{EE76ED59-2377-584A-60B8-9F25C2556DE7}"/>
              </a:ext>
            </a:extLst>
          </p:cNvPr>
          <p:cNvGraphicFramePr>
            <a:graphicFrameLocks noGrp="1"/>
          </p:cNvGraphicFramePr>
          <p:nvPr>
            <p:ph idx="1"/>
            <p:extLst>
              <p:ext uri="{D42A27DB-BD31-4B8C-83A1-F6EECF244321}">
                <p14:modId xmlns:p14="http://schemas.microsoft.com/office/powerpoint/2010/main" val="3414642800"/>
              </p:ext>
            </p:extLst>
          </p:nvPr>
        </p:nvGraphicFramePr>
        <p:xfrm>
          <a:off x="812800" y="1143000"/>
          <a:ext cx="10668000" cy="4853507"/>
        </p:xfrm>
        <a:graphic>
          <a:graphicData uri="http://schemas.openxmlformats.org/drawingml/2006/table">
            <a:tbl>
              <a:tblPr firstRow="1" bandRow="1">
                <a:tableStyleId>{5C22544A-7EE6-4342-B048-85BDC9FD1C3A}</a:tableStyleId>
              </a:tblPr>
              <a:tblGrid>
                <a:gridCol w="3540369">
                  <a:extLst>
                    <a:ext uri="{9D8B030D-6E8A-4147-A177-3AD203B41FA5}">
                      <a16:colId xmlns:a16="http://schemas.microsoft.com/office/drawing/2014/main" val="1368821700"/>
                    </a:ext>
                  </a:extLst>
                </a:gridCol>
                <a:gridCol w="3571631">
                  <a:extLst>
                    <a:ext uri="{9D8B030D-6E8A-4147-A177-3AD203B41FA5}">
                      <a16:colId xmlns:a16="http://schemas.microsoft.com/office/drawing/2014/main" val="152196458"/>
                    </a:ext>
                  </a:extLst>
                </a:gridCol>
                <a:gridCol w="3556000">
                  <a:extLst>
                    <a:ext uri="{9D8B030D-6E8A-4147-A177-3AD203B41FA5}">
                      <a16:colId xmlns:a16="http://schemas.microsoft.com/office/drawing/2014/main" val="4091244100"/>
                    </a:ext>
                  </a:extLst>
                </a:gridCol>
              </a:tblGrid>
              <a:tr h="357554">
                <a:tc>
                  <a:txBody>
                    <a:bodyPr/>
                    <a:lstStyle/>
                    <a:p>
                      <a:r>
                        <a:rPr lang="en-US" dirty="0"/>
                        <a:t>Serial No.</a:t>
                      </a:r>
                      <a:endParaRPr lang="en-IN" dirty="0"/>
                    </a:p>
                  </a:txBody>
                  <a:tcPr/>
                </a:tc>
                <a:tc>
                  <a:txBody>
                    <a:bodyPr/>
                    <a:lstStyle/>
                    <a:p>
                      <a:r>
                        <a:rPr lang="en-US" dirty="0"/>
                        <a:t>Reference Models</a:t>
                      </a:r>
                      <a:endParaRPr lang="en-IN" dirty="0"/>
                    </a:p>
                  </a:txBody>
                  <a:tcPr/>
                </a:tc>
                <a:tc>
                  <a:txBody>
                    <a:bodyPr/>
                    <a:lstStyle/>
                    <a:p>
                      <a:r>
                        <a:rPr lang="en-US" dirty="0"/>
                        <a:t>Abstract</a:t>
                      </a:r>
                      <a:endParaRPr lang="en-IN" dirty="0"/>
                    </a:p>
                  </a:txBody>
                  <a:tcPr/>
                </a:tc>
                <a:extLst>
                  <a:ext uri="{0D108BD9-81ED-4DB2-BD59-A6C34878D82A}">
                    <a16:rowId xmlns:a16="http://schemas.microsoft.com/office/drawing/2014/main" val="337336196"/>
                  </a:ext>
                </a:extLst>
              </a:tr>
              <a:tr h="2201747">
                <a:tc>
                  <a:txBody>
                    <a:bodyPr/>
                    <a:lstStyle/>
                    <a:p>
                      <a:r>
                        <a:rPr lang="en-US" dirty="0"/>
                        <a:t>5</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Identification and Analysis of Weather-Sensitive Roads Based on Smartphone Sensor Data: A Case Study in Jakarta</a:t>
                      </a:r>
                    </a:p>
                    <a:p>
                      <a:r>
                        <a:rPr lang="en-IN" dirty="0"/>
                        <a:t>                -Chao-Lung Yang</a:t>
                      </a:r>
                    </a:p>
                  </a:txBody>
                  <a:tcPr/>
                </a:tc>
                <a:tc>
                  <a:txBody>
                    <a:bodyPr/>
                    <a:lstStyle/>
                    <a:p>
                      <a:r>
                        <a:rPr lang="en-US" sz="1800" b="0" i="0" kern="1200" dirty="0">
                          <a:solidFill>
                            <a:schemeClr val="dk1"/>
                          </a:solidFill>
                          <a:effectLst/>
                          <a:latin typeface="+mn-lt"/>
                          <a:ea typeface="+mn-ea"/>
                          <a:cs typeface="+mn-cs"/>
                        </a:rPr>
                        <a:t>Experimental results show that the proposed method can cluster the roads according to the pattern changes in the traffic speed caused by weather change.</a:t>
                      </a:r>
                      <a:endParaRPr lang="en-IN" dirty="0"/>
                    </a:p>
                  </a:txBody>
                  <a:tcPr/>
                </a:tc>
                <a:extLst>
                  <a:ext uri="{0D108BD9-81ED-4DB2-BD59-A6C34878D82A}">
                    <a16:rowId xmlns:a16="http://schemas.microsoft.com/office/drawing/2014/main" val="3336731278"/>
                  </a:ext>
                </a:extLst>
              </a:tr>
              <a:tr h="1389422">
                <a:tc>
                  <a:txBody>
                    <a:bodyPr/>
                    <a:lstStyle/>
                    <a:p>
                      <a:r>
                        <a:rPr lang="en-US" dirty="0"/>
                        <a:t>6</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Examining the effect of adverse weather on road transportation using weather and traffic sensors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-Yichuan Peng, Yuming Jiang,</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  Yajie Zou,Jian Lu</a:t>
                      </a:r>
                      <a:endParaRPr lang="en-IN" dirty="0"/>
                    </a:p>
                  </a:txBody>
                  <a:tcPr/>
                </a:tc>
                <a:tc>
                  <a:txBody>
                    <a:bodyPr/>
                    <a:lstStyle/>
                    <a:p>
                      <a:r>
                        <a:rPr lang="en-US" sz="1800" b="0" i="0" kern="1200" dirty="0">
                          <a:solidFill>
                            <a:schemeClr val="dk1"/>
                          </a:solidFill>
                          <a:effectLst/>
                          <a:latin typeface="+mn-lt"/>
                          <a:ea typeface="+mn-ea"/>
                          <a:cs typeface="+mn-cs"/>
                        </a:rPr>
                        <a:t>To develop effective intelligent transportation system (ITS) strategies to mitigate the negatives of these different types of adverse weather related to reduced visibility by studying the effect of rain and fog on traffic parameters. </a:t>
                      </a:r>
                      <a:endParaRPr lang="en-IN" dirty="0"/>
                    </a:p>
                  </a:txBody>
                  <a:tcPr/>
                </a:tc>
                <a:extLst>
                  <a:ext uri="{0D108BD9-81ED-4DB2-BD59-A6C34878D82A}">
                    <a16:rowId xmlns:a16="http://schemas.microsoft.com/office/drawing/2014/main" val="3680039442"/>
                  </a:ext>
                </a:extLst>
              </a:tr>
            </a:tbl>
          </a:graphicData>
        </a:graphic>
      </p:graphicFrame>
    </p:spTree>
    <p:extLst>
      <p:ext uri="{BB962C8B-B14F-4D97-AF65-F5344CB8AC3E}">
        <p14:creationId xmlns:p14="http://schemas.microsoft.com/office/powerpoint/2010/main" val="2945391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graphicFrame>
        <p:nvGraphicFramePr>
          <p:cNvPr id="5" name="Content Placeholder 4">
            <a:extLst>
              <a:ext uri="{FF2B5EF4-FFF2-40B4-BE49-F238E27FC236}">
                <a16:creationId xmlns:a16="http://schemas.microsoft.com/office/drawing/2014/main" id="{EE76ED59-2377-584A-60B8-9F25C2556DE7}"/>
              </a:ext>
            </a:extLst>
          </p:cNvPr>
          <p:cNvGraphicFramePr>
            <a:graphicFrameLocks noGrp="1"/>
          </p:cNvGraphicFramePr>
          <p:nvPr>
            <p:ph idx="1"/>
            <p:extLst>
              <p:ext uri="{D42A27DB-BD31-4B8C-83A1-F6EECF244321}">
                <p14:modId xmlns:p14="http://schemas.microsoft.com/office/powerpoint/2010/main" val="3117963005"/>
              </p:ext>
            </p:extLst>
          </p:nvPr>
        </p:nvGraphicFramePr>
        <p:xfrm>
          <a:off x="812800" y="1142999"/>
          <a:ext cx="10668000" cy="4859215"/>
        </p:xfrm>
        <a:graphic>
          <a:graphicData uri="http://schemas.openxmlformats.org/drawingml/2006/table">
            <a:tbl>
              <a:tblPr firstRow="1" bandRow="1">
                <a:tableStyleId>{5C22544A-7EE6-4342-B048-85BDC9FD1C3A}</a:tableStyleId>
              </a:tblPr>
              <a:tblGrid>
                <a:gridCol w="3540369">
                  <a:extLst>
                    <a:ext uri="{9D8B030D-6E8A-4147-A177-3AD203B41FA5}">
                      <a16:colId xmlns:a16="http://schemas.microsoft.com/office/drawing/2014/main" val="1368821700"/>
                    </a:ext>
                  </a:extLst>
                </a:gridCol>
                <a:gridCol w="3571631">
                  <a:extLst>
                    <a:ext uri="{9D8B030D-6E8A-4147-A177-3AD203B41FA5}">
                      <a16:colId xmlns:a16="http://schemas.microsoft.com/office/drawing/2014/main" val="152196458"/>
                    </a:ext>
                  </a:extLst>
                </a:gridCol>
                <a:gridCol w="3556000">
                  <a:extLst>
                    <a:ext uri="{9D8B030D-6E8A-4147-A177-3AD203B41FA5}">
                      <a16:colId xmlns:a16="http://schemas.microsoft.com/office/drawing/2014/main" val="4091244100"/>
                    </a:ext>
                  </a:extLst>
                </a:gridCol>
              </a:tblGrid>
              <a:tr h="436177">
                <a:tc>
                  <a:txBody>
                    <a:bodyPr/>
                    <a:lstStyle/>
                    <a:p>
                      <a:r>
                        <a:rPr lang="en-US" dirty="0"/>
                        <a:t>Serial No.</a:t>
                      </a:r>
                      <a:endParaRPr lang="en-IN" dirty="0"/>
                    </a:p>
                  </a:txBody>
                  <a:tcPr/>
                </a:tc>
                <a:tc>
                  <a:txBody>
                    <a:bodyPr/>
                    <a:lstStyle/>
                    <a:p>
                      <a:r>
                        <a:rPr lang="en-US" dirty="0"/>
                        <a:t>Reference Models</a:t>
                      </a:r>
                      <a:endParaRPr lang="en-IN" dirty="0"/>
                    </a:p>
                  </a:txBody>
                  <a:tcPr/>
                </a:tc>
                <a:tc>
                  <a:txBody>
                    <a:bodyPr/>
                    <a:lstStyle/>
                    <a:p>
                      <a:r>
                        <a:rPr lang="en-US" dirty="0"/>
                        <a:t>Abstract</a:t>
                      </a:r>
                      <a:endParaRPr lang="en-IN" dirty="0"/>
                    </a:p>
                  </a:txBody>
                  <a:tcPr/>
                </a:tc>
                <a:extLst>
                  <a:ext uri="{0D108BD9-81ED-4DB2-BD59-A6C34878D82A}">
                    <a16:rowId xmlns:a16="http://schemas.microsoft.com/office/drawing/2014/main" val="337336196"/>
                  </a:ext>
                </a:extLst>
              </a:tr>
              <a:tr h="2766122">
                <a:tc>
                  <a:txBody>
                    <a:bodyPr/>
                    <a:lstStyle/>
                    <a:p>
                      <a:r>
                        <a:rPr lang="en-IN" dirty="0"/>
                        <a:t>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Impact of Rainfall Condition on Traffic Flow and Speed: A Case Study in Johor and Terengganu</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                  -</a:t>
                      </a:r>
                      <a:r>
                        <a:rPr lang="en-US" sz="1600" b="0" i="0" kern="1200" dirty="0">
                          <a:solidFill>
                            <a:schemeClr val="dk1"/>
                          </a:solidFill>
                          <a:effectLst/>
                          <a:latin typeface="+mn-lt"/>
                          <a:ea typeface="+mn-ea"/>
                          <a:cs typeface="+mn-cs"/>
                        </a:rPr>
                        <a:t>Nordiana </a:t>
                      </a:r>
                      <a:r>
                        <a:rPr lang="en-US" sz="1600" b="0" i="0" kern="1200" dirty="0" err="1">
                          <a:solidFill>
                            <a:schemeClr val="dk1"/>
                          </a:solidFill>
                          <a:effectLst/>
                          <a:latin typeface="+mn-lt"/>
                          <a:ea typeface="+mn-ea"/>
                          <a:cs typeface="+mn-cs"/>
                        </a:rPr>
                        <a:t>Mashros</a:t>
                      </a:r>
                      <a:r>
                        <a:rPr lang="en-US" sz="1600" b="0" i="0" kern="1200" dirty="0">
                          <a:solidFill>
                            <a:schemeClr val="dk1"/>
                          </a:solidFill>
                          <a:effectLst/>
                          <a:latin typeface="+mn-lt"/>
                          <a:ea typeface="+mn-ea"/>
                          <a:cs typeface="+mn-cs"/>
                        </a:rPr>
                        <a:t>, Johnnie Ben-</a:t>
                      </a:r>
                      <a:r>
                        <a:rPr lang="en-US" sz="1600" b="0" i="0" kern="1200" dirty="0" err="1">
                          <a:solidFill>
                            <a:schemeClr val="dk1"/>
                          </a:solidFill>
                          <a:effectLst/>
                          <a:latin typeface="+mn-lt"/>
                          <a:ea typeface="+mn-ea"/>
                          <a:cs typeface="+mn-cs"/>
                        </a:rPr>
                        <a:t>Edigbe</a:t>
                      </a:r>
                      <a:r>
                        <a:rPr lang="en-US" sz="1600" b="0" i="0" kern="1200" dirty="0">
                          <a:solidFill>
                            <a:schemeClr val="dk1"/>
                          </a:solidFill>
                          <a:effectLst/>
                          <a:latin typeface="+mn-lt"/>
                          <a:ea typeface="+mn-ea"/>
                          <a:cs typeface="+mn-cs"/>
                        </a:rPr>
                        <a:t>, </a:t>
                      </a:r>
                      <a:r>
                        <a:rPr lang="en-US" sz="1600" b="0" i="0" kern="1200" dirty="0" err="1">
                          <a:solidFill>
                            <a:schemeClr val="dk1"/>
                          </a:solidFill>
                          <a:effectLst/>
                          <a:latin typeface="+mn-lt"/>
                          <a:ea typeface="+mn-ea"/>
                          <a:cs typeface="+mn-cs"/>
                        </a:rPr>
                        <a:t>Sitti</a:t>
                      </a:r>
                      <a:r>
                        <a:rPr lang="en-US" sz="1600" b="0" i="0" kern="1200" dirty="0">
                          <a:solidFill>
                            <a:schemeClr val="dk1"/>
                          </a:solidFill>
                          <a:effectLst/>
                          <a:latin typeface="+mn-lt"/>
                          <a:ea typeface="+mn-ea"/>
                          <a:cs typeface="+mn-cs"/>
                        </a:rPr>
                        <a:t> </a:t>
                      </a:r>
                      <a:r>
                        <a:rPr lang="en-US" sz="1600" b="0" i="0" kern="1200" dirty="0" err="1">
                          <a:solidFill>
                            <a:schemeClr val="dk1"/>
                          </a:solidFill>
                          <a:effectLst/>
                          <a:latin typeface="+mn-lt"/>
                          <a:ea typeface="+mn-ea"/>
                          <a:cs typeface="+mn-cs"/>
                        </a:rPr>
                        <a:t>Asmah</a:t>
                      </a:r>
                      <a:r>
                        <a:rPr lang="en-US" sz="1600" b="0" i="0" kern="1200" dirty="0">
                          <a:solidFill>
                            <a:schemeClr val="dk1"/>
                          </a:solidFill>
                          <a:effectLst/>
                          <a:latin typeface="+mn-lt"/>
                          <a:ea typeface="+mn-ea"/>
                          <a:cs typeface="+mn-cs"/>
                        </a:rPr>
                        <a:t> Hassan.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txBody>
                  <a:tcPr/>
                </a:tc>
                <a:tc>
                  <a:txBody>
                    <a:bodyPr/>
                    <a:lstStyle/>
                    <a:p>
                      <a:r>
                        <a:rPr lang="en-US" sz="1800" b="0" i="0" kern="1200" dirty="0">
                          <a:solidFill>
                            <a:schemeClr val="dk1"/>
                          </a:solidFill>
                          <a:effectLst/>
                          <a:latin typeface="+mn-lt"/>
                          <a:ea typeface="+mn-ea"/>
                          <a:cs typeface="+mn-cs"/>
                        </a:rPr>
                        <a:t>Explores the impact of various rainfall conditions on traffic flow and speed using data collected on two-lane highway. The study aims to quantify the effect of rainfall on average volume, capacity, mean speed, free-flow speed and speed at capacity. </a:t>
                      </a:r>
                      <a:endParaRPr lang="en-IN" dirty="0"/>
                    </a:p>
                  </a:txBody>
                  <a:tcPr/>
                </a:tc>
                <a:extLst>
                  <a:ext uri="{0D108BD9-81ED-4DB2-BD59-A6C34878D82A}">
                    <a16:rowId xmlns:a16="http://schemas.microsoft.com/office/drawing/2014/main" val="3336731278"/>
                  </a:ext>
                </a:extLst>
              </a:tr>
              <a:tr h="1656916">
                <a:tc>
                  <a:txBody>
                    <a:bodyPr/>
                    <a:lstStyle/>
                    <a:p>
                      <a:r>
                        <a:rPr lang="en-IN" dirty="0"/>
                        <a:t>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Traffic Guidance for Inclement Weather using GPS Navigation System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sz="1600" dirty="0" err="1"/>
                        <a:t>G.Sandeep</a:t>
                      </a:r>
                      <a:r>
                        <a:rPr lang="en-US" sz="1600" dirty="0"/>
                        <a:t> </a:t>
                      </a:r>
                      <a:r>
                        <a:rPr lang="en-US" sz="1600" dirty="0" err="1"/>
                        <a:t>S.Shanmathi</a:t>
                      </a:r>
                      <a:r>
                        <a:rPr lang="en-US" sz="1600" dirty="0"/>
                        <a:t> </a:t>
                      </a:r>
                      <a:r>
                        <a:rPr lang="en-US" sz="1600" dirty="0" err="1"/>
                        <a:t>K.Sahiti</a:t>
                      </a:r>
                      <a:r>
                        <a:rPr lang="en-US" sz="1600" dirty="0"/>
                        <a:t> Keerthana</a:t>
                      </a:r>
                      <a:endParaRPr lang="en-IN" sz="1600" dirty="0"/>
                    </a:p>
                  </a:txBody>
                  <a:tcPr/>
                </a:tc>
                <a:tc>
                  <a:txBody>
                    <a:bodyPr/>
                    <a:lstStyle/>
                    <a:p>
                      <a:r>
                        <a:rPr lang="en-US" dirty="0"/>
                        <a:t>GPS Navigation System is used where in, the user is guided to use an alternative path to their destination.</a:t>
                      </a:r>
                      <a:endParaRPr lang="en-IN" dirty="0"/>
                    </a:p>
                  </a:txBody>
                  <a:tcPr/>
                </a:tc>
                <a:extLst>
                  <a:ext uri="{0D108BD9-81ED-4DB2-BD59-A6C34878D82A}">
                    <a16:rowId xmlns:a16="http://schemas.microsoft.com/office/drawing/2014/main" val="3680039442"/>
                  </a:ext>
                </a:extLst>
              </a:tr>
            </a:tbl>
          </a:graphicData>
        </a:graphic>
      </p:graphicFrame>
    </p:spTree>
    <p:extLst>
      <p:ext uri="{BB962C8B-B14F-4D97-AF65-F5344CB8AC3E}">
        <p14:creationId xmlns:p14="http://schemas.microsoft.com/office/powerpoint/2010/main" val="2367153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graphicFrame>
        <p:nvGraphicFramePr>
          <p:cNvPr id="5" name="Content Placeholder 4">
            <a:extLst>
              <a:ext uri="{FF2B5EF4-FFF2-40B4-BE49-F238E27FC236}">
                <a16:creationId xmlns:a16="http://schemas.microsoft.com/office/drawing/2014/main" id="{EE76ED59-2377-584A-60B8-9F25C2556DE7}"/>
              </a:ext>
            </a:extLst>
          </p:cNvPr>
          <p:cNvGraphicFramePr>
            <a:graphicFrameLocks noGrp="1"/>
          </p:cNvGraphicFramePr>
          <p:nvPr>
            <p:ph idx="1"/>
            <p:extLst>
              <p:ext uri="{D42A27DB-BD31-4B8C-83A1-F6EECF244321}">
                <p14:modId xmlns:p14="http://schemas.microsoft.com/office/powerpoint/2010/main" val="2047787402"/>
              </p:ext>
            </p:extLst>
          </p:nvPr>
        </p:nvGraphicFramePr>
        <p:xfrm>
          <a:off x="812800" y="1143000"/>
          <a:ext cx="10668000" cy="4882662"/>
        </p:xfrm>
        <a:graphic>
          <a:graphicData uri="http://schemas.openxmlformats.org/drawingml/2006/table">
            <a:tbl>
              <a:tblPr firstRow="1" bandRow="1">
                <a:tableStyleId>{5C22544A-7EE6-4342-B048-85BDC9FD1C3A}</a:tableStyleId>
              </a:tblPr>
              <a:tblGrid>
                <a:gridCol w="3540369">
                  <a:extLst>
                    <a:ext uri="{9D8B030D-6E8A-4147-A177-3AD203B41FA5}">
                      <a16:colId xmlns:a16="http://schemas.microsoft.com/office/drawing/2014/main" val="1368821700"/>
                    </a:ext>
                  </a:extLst>
                </a:gridCol>
                <a:gridCol w="3571631">
                  <a:extLst>
                    <a:ext uri="{9D8B030D-6E8A-4147-A177-3AD203B41FA5}">
                      <a16:colId xmlns:a16="http://schemas.microsoft.com/office/drawing/2014/main" val="152196458"/>
                    </a:ext>
                  </a:extLst>
                </a:gridCol>
                <a:gridCol w="3556000">
                  <a:extLst>
                    <a:ext uri="{9D8B030D-6E8A-4147-A177-3AD203B41FA5}">
                      <a16:colId xmlns:a16="http://schemas.microsoft.com/office/drawing/2014/main" val="4091244100"/>
                    </a:ext>
                  </a:extLst>
                </a:gridCol>
              </a:tblGrid>
              <a:tr h="382954">
                <a:tc>
                  <a:txBody>
                    <a:bodyPr/>
                    <a:lstStyle/>
                    <a:p>
                      <a:r>
                        <a:rPr lang="en-US" dirty="0"/>
                        <a:t>Serial No.</a:t>
                      </a:r>
                      <a:endParaRPr lang="en-IN" dirty="0"/>
                    </a:p>
                  </a:txBody>
                  <a:tcPr/>
                </a:tc>
                <a:tc>
                  <a:txBody>
                    <a:bodyPr/>
                    <a:lstStyle/>
                    <a:p>
                      <a:r>
                        <a:rPr lang="en-US" dirty="0"/>
                        <a:t>Reference Models</a:t>
                      </a:r>
                      <a:endParaRPr lang="en-IN" dirty="0"/>
                    </a:p>
                  </a:txBody>
                  <a:tcPr/>
                </a:tc>
                <a:tc>
                  <a:txBody>
                    <a:bodyPr/>
                    <a:lstStyle/>
                    <a:p>
                      <a:r>
                        <a:rPr lang="en-US" dirty="0"/>
                        <a:t>Abstract</a:t>
                      </a:r>
                      <a:endParaRPr lang="en-IN" dirty="0"/>
                    </a:p>
                  </a:txBody>
                  <a:tcPr/>
                </a:tc>
                <a:extLst>
                  <a:ext uri="{0D108BD9-81ED-4DB2-BD59-A6C34878D82A}">
                    <a16:rowId xmlns:a16="http://schemas.microsoft.com/office/drawing/2014/main" val="337336196"/>
                  </a:ext>
                </a:extLst>
              </a:tr>
              <a:tr h="2680677">
                <a:tc>
                  <a:txBody>
                    <a:bodyPr/>
                    <a:lstStyle/>
                    <a:p>
                      <a:r>
                        <a:rPr lang="en-IN" dirty="0"/>
                        <a:t>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Assessing the impact of heavy rainfall on the Newcastle upon Tyne transport network using a geospatial data infrastructure.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-Kristina Wolf a, Richard J. Dawson a b, Jon P. Mills a,</a:t>
                      </a:r>
                      <a:endParaRPr lang="en-IN" dirty="0"/>
                    </a:p>
                  </a:txBody>
                  <a:tcPr/>
                </a:tc>
                <a:tc>
                  <a:txBody>
                    <a:bodyPr/>
                    <a:lstStyle/>
                    <a:p>
                      <a:r>
                        <a:rPr lang="en-US" dirty="0"/>
                        <a:t>Historical and high-resolution temporal real-time data to identify districts and roads that are prone to different types of incidents during inclement weather and to better support emergency services in their decision-making.</a:t>
                      </a:r>
                      <a:endParaRPr lang="en-IN" dirty="0"/>
                    </a:p>
                  </a:txBody>
                  <a:tcPr/>
                </a:tc>
                <a:extLst>
                  <a:ext uri="{0D108BD9-81ED-4DB2-BD59-A6C34878D82A}">
                    <a16:rowId xmlns:a16="http://schemas.microsoft.com/office/drawing/2014/main" val="3336731278"/>
                  </a:ext>
                </a:extLst>
              </a:tr>
              <a:tr h="1819031">
                <a:tc>
                  <a:txBody>
                    <a:bodyPr/>
                    <a:lstStyle/>
                    <a:p>
                      <a:r>
                        <a:rPr lang="en-IN" dirty="0"/>
                        <a:t>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Joint Impact of Rain and Incidents on Traffic Stream Speeds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-Mohammed Elhenawy,1Hesham A. Rakha</a:t>
                      </a:r>
                      <a:endParaRPr lang="en-IN" dirty="0"/>
                    </a:p>
                  </a:txBody>
                  <a:tcPr/>
                </a:tc>
                <a:tc>
                  <a:txBody>
                    <a:bodyPr/>
                    <a:lstStyle/>
                    <a:p>
                      <a:r>
                        <a:rPr lang="en-US" sz="1800" b="0" i="0" kern="1200" dirty="0">
                          <a:solidFill>
                            <a:schemeClr val="dk1"/>
                          </a:solidFill>
                          <a:effectLst/>
                          <a:latin typeface="+mn-lt"/>
                          <a:ea typeface="+mn-ea"/>
                          <a:cs typeface="+mn-cs"/>
                        </a:rPr>
                        <a:t>Investigates the effect of precipitation and incidents on the speed of traffic in the eastbound direction of I-64 in Virginia.</a:t>
                      </a:r>
                      <a:endParaRPr lang="en-IN" dirty="0"/>
                    </a:p>
                  </a:txBody>
                  <a:tcPr/>
                </a:tc>
                <a:extLst>
                  <a:ext uri="{0D108BD9-81ED-4DB2-BD59-A6C34878D82A}">
                    <a16:rowId xmlns:a16="http://schemas.microsoft.com/office/drawing/2014/main" val="3680039442"/>
                  </a:ext>
                </a:extLst>
              </a:tr>
            </a:tbl>
          </a:graphicData>
        </a:graphic>
      </p:graphicFrame>
    </p:spTree>
    <p:extLst>
      <p:ext uri="{BB962C8B-B14F-4D97-AF65-F5344CB8AC3E}">
        <p14:creationId xmlns:p14="http://schemas.microsoft.com/office/powerpoint/2010/main" val="620091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Some current solutions to the problem</a:t>
            </a:r>
          </a:p>
        </p:txBody>
      </p:sp>
      <p:sp>
        <p:nvSpPr>
          <p:cNvPr id="3" name="Content Placeholder 2"/>
          <p:cNvSpPr>
            <a:spLocks noGrp="1"/>
          </p:cNvSpPr>
          <p:nvPr>
            <p:ph idx="1"/>
          </p:nvPr>
        </p:nvSpPr>
        <p:spPr/>
        <p:txBody>
          <a:bodyPr/>
          <a:lstStyle/>
          <a:p>
            <a:pPr marL="0" indent="0">
              <a:buNone/>
            </a:pPr>
            <a:r>
              <a:rPr lang="en-GB" dirty="0"/>
              <a:t>Few solutions already implemented to the above stated problem are:</a:t>
            </a:r>
          </a:p>
          <a:p>
            <a:pPr algn="just">
              <a:buFont typeface="Wingdings" panose="05000000000000000000" pitchFamily="2" charset="2"/>
              <a:buChar char="Ø"/>
            </a:pPr>
            <a:r>
              <a:rPr lang="en-US" b="0" i="0" dirty="0">
                <a:solidFill>
                  <a:srgbClr val="333333"/>
                </a:solidFill>
                <a:effectLst/>
              </a:rPr>
              <a:t>Advance</a:t>
            </a:r>
            <a:r>
              <a:rPr lang="en-US" b="0" i="0" dirty="0">
                <a:solidFill>
                  <a:srgbClr val="333333"/>
                </a:solidFill>
                <a:effectLst/>
                <a:latin typeface="opensans"/>
              </a:rPr>
              <a:t> Traffic Information and Management System (ATIMS) under implementation in parts of Bengaluru city comprises of two components:</a:t>
            </a:r>
          </a:p>
          <a:p>
            <a:pPr lvl="1">
              <a:buFont typeface="+mj-lt"/>
              <a:buAutoNum type="arabicPeriod"/>
            </a:pPr>
            <a:r>
              <a:rPr lang="en-US" sz="1600" b="0" i="0" dirty="0">
                <a:solidFill>
                  <a:srgbClr val="333333"/>
                </a:solidFill>
                <a:effectLst/>
                <a:latin typeface="opensans"/>
              </a:rPr>
              <a:t>B-TIC (Bengaluru Traffic Information Center)</a:t>
            </a:r>
          </a:p>
          <a:p>
            <a:pPr lvl="1">
              <a:buFont typeface="+mj-lt"/>
              <a:buAutoNum type="arabicPeriod"/>
            </a:pPr>
            <a:r>
              <a:rPr lang="en-US" sz="1600" b="0" i="0" dirty="0">
                <a:solidFill>
                  <a:srgbClr val="333333"/>
                </a:solidFill>
                <a:effectLst/>
                <a:latin typeface="opensans"/>
              </a:rPr>
              <a:t>2. ATCS (Advanced Traffic Control System)</a:t>
            </a:r>
          </a:p>
          <a:p>
            <a:pPr>
              <a:buFont typeface="Wingdings" panose="05000000000000000000" pitchFamily="2" charset="2"/>
              <a:buChar char="Ø"/>
            </a:pPr>
            <a:r>
              <a:rPr lang="en-US" dirty="0"/>
              <a:t>The Advanced Traffic Management System(ATMs) is a revolution for highways.</a:t>
            </a:r>
          </a:p>
          <a:p>
            <a:pPr>
              <a:buFont typeface="Wingdings" panose="05000000000000000000" pitchFamily="2" charset="2"/>
              <a:buChar char="Ø"/>
            </a:pPr>
            <a:r>
              <a:rPr lang="en-US" dirty="0" err="1"/>
              <a:t>Aimsun</a:t>
            </a:r>
            <a:r>
              <a:rPr lang="en-US" dirty="0"/>
              <a:t> Live is a real-time predictive traffic management solution.</a:t>
            </a:r>
          </a:p>
          <a:p>
            <a:pPr marL="0" indent="0">
              <a:buNone/>
            </a:pPr>
            <a:r>
              <a:rPr lang="en-US" dirty="0"/>
              <a:t>The following slides will dive deep into the different advantages of the above solutions and where it leaves something to be desired.</a:t>
            </a:r>
            <a:endParaRPr lang="en-GB" dirty="0"/>
          </a:p>
        </p:txBody>
      </p:sp>
    </p:spTree>
    <p:extLst>
      <p:ext uri="{BB962C8B-B14F-4D97-AF65-F5344CB8AC3E}">
        <p14:creationId xmlns:p14="http://schemas.microsoft.com/office/powerpoint/2010/main" val="2666729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Advantages to the first solution-ATIMS</a:t>
            </a:r>
          </a:p>
        </p:txBody>
      </p:sp>
      <p:sp>
        <p:nvSpPr>
          <p:cNvPr id="3" name="Content Placeholder 2"/>
          <p:cNvSpPr>
            <a:spLocks noGrp="1"/>
          </p:cNvSpPr>
          <p:nvPr>
            <p:ph idx="1"/>
          </p:nvPr>
        </p:nvSpPr>
        <p:spPr/>
        <p:txBody>
          <a:bodyPr>
            <a:normAutofit fontScale="85000" lnSpcReduction="20000"/>
          </a:bodyPr>
          <a:lstStyle/>
          <a:p>
            <a:pPr algn="l">
              <a:buFont typeface="+mj-lt"/>
              <a:buAutoNum type="arabicPeriod"/>
            </a:pPr>
            <a:r>
              <a:rPr lang="en-US" b="1" i="0" dirty="0">
                <a:effectLst/>
                <a:latin typeface="Söhne"/>
              </a:rPr>
              <a:t>Improved Traffic Management:</a:t>
            </a:r>
            <a:r>
              <a:rPr lang="en-US" b="0" i="0" dirty="0">
                <a:effectLst/>
                <a:latin typeface="Söhne"/>
              </a:rPr>
              <a:t> ATIMS aims to enhance traffic management through real-time data from various sources, such as BMTC Bus GPS Probe Data, ATCC, and QLMS.</a:t>
            </a:r>
          </a:p>
          <a:p>
            <a:pPr algn="l">
              <a:buFont typeface="+mj-lt"/>
              <a:buAutoNum type="arabicPeriod"/>
            </a:pPr>
            <a:r>
              <a:rPr lang="en-US" b="1" i="0" dirty="0">
                <a:effectLst/>
                <a:latin typeface="Söhne"/>
              </a:rPr>
              <a:t>Data-Driven Decision Making:</a:t>
            </a:r>
            <a:r>
              <a:rPr lang="en-US" b="0" i="0" dirty="0">
                <a:effectLst/>
                <a:latin typeface="Söhne"/>
              </a:rPr>
              <a:t> The system facilitates transport planning agencies in making informed decisions by collating and analyzing mobility data.</a:t>
            </a:r>
          </a:p>
          <a:p>
            <a:pPr algn="l">
              <a:buFont typeface="+mj-lt"/>
              <a:buAutoNum type="arabicPeriod"/>
            </a:pPr>
            <a:r>
              <a:rPr lang="en-US" b="1" i="0" dirty="0">
                <a:effectLst/>
                <a:latin typeface="Söhne"/>
              </a:rPr>
              <a:t>Dynamic Traffic Information:</a:t>
            </a:r>
            <a:r>
              <a:rPr lang="en-US" b="0" i="0" dirty="0">
                <a:effectLst/>
                <a:latin typeface="Söhne"/>
              </a:rPr>
              <a:t> B-TIC provides dynamic traffic information to various stakeholders, including Bengaluru Traffic Police and transport corporations, aiding in better response to traffic conditions.</a:t>
            </a:r>
          </a:p>
          <a:p>
            <a:pPr algn="l">
              <a:buFont typeface="+mj-lt"/>
              <a:buAutoNum type="arabicPeriod"/>
            </a:pPr>
            <a:r>
              <a:rPr lang="en-US" b="1" i="0" dirty="0">
                <a:effectLst/>
                <a:latin typeface="Söhne"/>
              </a:rPr>
              <a:t>Reduced Congestion:</a:t>
            </a:r>
            <a:r>
              <a:rPr lang="en-US" b="0" i="0" dirty="0">
                <a:effectLst/>
                <a:latin typeface="Söhne"/>
              </a:rPr>
              <a:t> By analyzing congestion hotspots, authorities can take proactive measures to alleviate traffic congestion, potentially leading to smoother traffic flow.</a:t>
            </a:r>
          </a:p>
          <a:p>
            <a:pPr algn="l">
              <a:buFont typeface="+mj-lt"/>
              <a:buAutoNum type="arabicPeriod"/>
            </a:pPr>
            <a:r>
              <a:rPr lang="en-US" b="1" i="0" dirty="0">
                <a:effectLst/>
                <a:latin typeface="Söhne"/>
              </a:rPr>
              <a:t>Improved Traffic Management:</a:t>
            </a:r>
            <a:r>
              <a:rPr lang="en-US" b="0" i="0" dirty="0">
                <a:effectLst/>
                <a:latin typeface="Söhne"/>
              </a:rPr>
              <a:t> ATIMS aims to enhance traffic management through real-time data from various sources, such as BMTC Bus GPS Probe Data, ATCC, and QLMS.</a:t>
            </a:r>
          </a:p>
          <a:p>
            <a:pPr algn="l">
              <a:buFont typeface="+mj-lt"/>
              <a:buAutoNum type="arabicPeriod"/>
            </a:pPr>
            <a:r>
              <a:rPr lang="en-US" b="1" i="0" dirty="0">
                <a:effectLst/>
                <a:latin typeface="Söhne"/>
              </a:rPr>
              <a:t>Data-Driven Decision Making:</a:t>
            </a:r>
            <a:r>
              <a:rPr lang="en-US" b="0" i="0" dirty="0">
                <a:effectLst/>
                <a:latin typeface="Söhne"/>
              </a:rPr>
              <a:t> The system facilitates transport planning agencies in making informed decisions by collating and analyzing mobility data.</a:t>
            </a:r>
          </a:p>
          <a:p>
            <a:pPr algn="l">
              <a:buFont typeface="+mj-lt"/>
              <a:buAutoNum type="arabicPeriod"/>
            </a:pPr>
            <a:r>
              <a:rPr lang="en-US" b="1" i="0" dirty="0">
                <a:effectLst/>
                <a:latin typeface="Söhne"/>
              </a:rPr>
              <a:t>Dynamic Traffic Information:</a:t>
            </a:r>
            <a:r>
              <a:rPr lang="en-US" b="0" i="0" dirty="0">
                <a:effectLst/>
                <a:latin typeface="Söhne"/>
              </a:rPr>
              <a:t> B-TIC provides dynamic traffic information to various stakeholders, including Bengaluru Traffic Police and transport corporations, aiding in better response to traffic conditions.</a:t>
            </a:r>
          </a:p>
          <a:p>
            <a:pPr algn="l">
              <a:buFont typeface="+mj-lt"/>
              <a:buAutoNum type="arabicPeriod"/>
            </a:pPr>
            <a:r>
              <a:rPr lang="en-US" b="1" i="0" dirty="0">
                <a:effectLst/>
                <a:latin typeface="Söhne"/>
              </a:rPr>
              <a:t>Reduced Congestion:</a:t>
            </a:r>
            <a:r>
              <a:rPr lang="en-US" b="0" i="0" dirty="0">
                <a:effectLst/>
                <a:latin typeface="Söhne"/>
              </a:rPr>
              <a:t> By analyzing congestion hotspots, authorities can take proactive measures to alleviate traffic congestion, potentially leading to smoother traffic flow.</a:t>
            </a:r>
          </a:p>
          <a:p>
            <a:pPr marL="0" indent="0">
              <a:buNone/>
            </a:pPr>
            <a:endParaRPr lang="en-GB" dirty="0"/>
          </a:p>
        </p:txBody>
      </p:sp>
    </p:spTree>
    <p:extLst>
      <p:ext uri="{BB962C8B-B14F-4D97-AF65-F5344CB8AC3E}">
        <p14:creationId xmlns:p14="http://schemas.microsoft.com/office/powerpoint/2010/main" val="3579470961"/>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706</TotalTime>
  <Words>4222</Words>
  <Application>Microsoft Office PowerPoint</Application>
  <PresentationFormat>Widescreen</PresentationFormat>
  <Paragraphs>308</Paragraphs>
  <Slides>39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Arial</vt:lpstr>
      <vt:lpstr>Bookman Old Style</vt:lpstr>
      <vt:lpstr>Calibri</vt:lpstr>
      <vt:lpstr>opensans</vt:lpstr>
      <vt:lpstr>Roboto</vt:lpstr>
      <vt:lpstr>Söhne</vt:lpstr>
      <vt:lpstr>Verdana</vt:lpstr>
      <vt:lpstr>Wingdings</vt:lpstr>
      <vt:lpstr>Bioinformatics</vt:lpstr>
      <vt:lpstr>VIVA-VOCE        ADVANCED TRAFFIC NAVIGATION SYSTEM</vt:lpstr>
      <vt:lpstr>Introduction</vt:lpstr>
      <vt:lpstr>Literature Review</vt:lpstr>
      <vt:lpstr>Literature Review</vt:lpstr>
      <vt:lpstr>Literature Review</vt:lpstr>
      <vt:lpstr>Literature Review</vt:lpstr>
      <vt:lpstr>Literature Review</vt:lpstr>
      <vt:lpstr>Some current solutions to the problem</vt:lpstr>
      <vt:lpstr>Advantages to the first solution-ATIMS</vt:lpstr>
      <vt:lpstr>Disadvantages to the first solution-ATIMS</vt:lpstr>
      <vt:lpstr>Advantages to the second solution-ATMs</vt:lpstr>
      <vt:lpstr>Disadvantages to the second solution-ATMs</vt:lpstr>
      <vt:lpstr>Advantages to the third solution-AIMSUN Live</vt:lpstr>
      <vt:lpstr>Disadvantages to the third solution-AIMSUN Live</vt:lpstr>
      <vt:lpstr>Objectives</vt:lpstr>
      <vt:lpstr>Objectives</vt:lpstr>
      <vt:lpstr>Objectives</vt:lpstr>
      <vt:lpstr>Methodology</vt:lpstr>
      <vt:lpstr>Methodology</vt:lpstr>
      <vt:lpstr>Methodology</vt:lpstr>
      <vt:lpstr>System Design/Implementation</vt:lpstr>
      <vt:lpstr>PowerPoint Presentation</vt:lpstr>
      <vt:lpstr>PowerPoint Presentation</vt:lpstr>
      <vt:lpstr>Timeline of Project</vt:lpstr>
      <vt:lpstr>Timeline of Project</vt:lpstr>
      <vt:lpstr>Outcomes/Results</vt:lpstr>
      <vt:lpstr>Outcomes</vt:lpstr>
      <vt:lpstr>Outcomes</vt:lpstr>
      <vt:lpstr>Outcomes</vt:lpstr>
      <vt:lpstr>Outcomes</vt:lpstr>
      <vt:lpstr>Outcomes</vt:lpstr>
      <vt:lpstr>Results and Discussions</vt:lpstr>
      <vt:lpstr>Results and Discussions</vt:lpstr>
      <vt:lpstr>Results and Discussions</vt:lpstr>
      <vt:lpstr>Conclusion</vt:lpstr>
      <vt:lpstr>References</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R Harshitth kumaarr</cp:lastModifiedBy>
  <cp:revision>38</cp:revision>
  <dcterms:created xsi:type="dcterms:W3CDTF">2023-03-16T03:26:27Z</dcterms:created>
  <dcterms:modified xsi:type="dcterms:W3CDTF">2024-01-11T08:29:47Z</dcterms:modified>
</cp:coreProperties>
</file>