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603F7-A28A-4D48-B537-6C0273ECEA84}" type="datetimeFigureOut">
              <a:rPr lang="en-IN" smtClean="0"/>
              <a:t>07-11-2024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FE4BADF8-FE28-467E-8954-7F72B81C841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2059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603F7-A28A-4D48-B537-6C0273ECEA8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BADF8-FE28-467E-8954-7F72B81C841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1780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603F7-A28A-4D48-B537-6C0273ECEA8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BADF8-FE28-467E-8954-7F72B81C841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19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603F7-A28A-4D48-B537-6C0273ECEA8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BADF8-FE28-467E-8954-7F72B81C841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9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603F7-A28A-4D48-B537-6C0273ECEA8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4BADF8-FE28-467E-8954-7F72B81C841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954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603F7-A28A-4D48-B537-6C0273ECEA84}"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BADF8-FE28-467E-8954-7F72B81C841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7107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603F7-A28A-4D48-B537-6C0273ECEA84}"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4BADF8-FE28-467E-8954-7F72B81C841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573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603F7-A28A-4D48-B537-6C0273ECEA84}"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4BADF8-FE28-467E-8954-7F72B81C841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30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603F7-A28A-4D48-B537-6C0273ECEA84}" type="datetimeFigureOut">
              <a:rPr lang="en-IN" smtClean="0"/>
              <a:t>07-11-2024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4BADF8-FE28-467E-8954-7F72B81C8419}" type="slidenum">
              <a:rPr lang="en-IN" smtClean="0"/>
              <a:t>‹#›</a:t>
            </a:fld>
            <a:endParaRPr lang="en-IN"/>
          </a:p>
        </p:txBody>
      </p:sp>
    </p:spTree>
    <p:extLst>
      <p:ext uri="{BB962C8B-B14F-4D97-AF65-F5344CB8AC3E}">
        <p14:creationId xmlns:p14="http://schemas.microsoft.com/office/powerpoint/2010/main" val="1463267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603F7-A28A-4D48-B537-6C0273ECEA84}"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4BADF8-FE28-467E-8954-7F72B81C841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9476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3603F7-A28A-4D48-B537-6C0273ECEA84}" type="datetimeFigureOut">
              <a:rPr lang="en-IN" smtClean="0"/>
              <a:t>07-11-2024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E4BADF8-FE28-467E-8954-7F72B81C841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63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3603F7-A28A-4D48-B537-6C0273ECEA84}" type="datetimeFigureOut">
              <a:rPr lang="en-IN" smtClean="0"/>
              <a:t>07-11-2024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E4BADF8-FE28-467E-8954-7F72B81C841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496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963E-1880-8528-1CFB-A12B8057F329}"/>
              </a:ext>
            </a:extLst>
          </p:cNvPr>
          <p:cNvSpPr>
            <a:spLocks noGrp="1"/>
          </p:cNvSpPr>
          <p:nvPr>
            <p:ph type="ctrTitle"/>
          </p:nvPr>
        </p:nvSpPr>
        <p:spPr/>
        <p:txBody>
          <a:bodyPr>
            <a:noAutofit/>
          </a:bodyPr>
          <a:lstStyle/>
          <a:p>
            <a:r>
              <a:rPr lang="en-US" sz="5500" dirty="0"/>
              <a:t>Recommending Restaurants Based on User Ratings and Preferences</a:t>
            </a:r>
            <a:endParaRPr lang="en-IN" sz="5500" dirty="0"/>
          </a:p>
        </p:txBody>
      </p:sp>
      <p:sp>
        <p:nvSpPr>
          <p:cNvPr id="3" name="Subtitle 2">
            <a:extLst>
              <a:ext uri="{FF2B5EF4-FFF2-40B4-BE49-F238E27FC236}">
                <a16:creationId xmlns:a16="http://schemas.microsoft.com/office/drawing/2014/main" id="{12F101DB-CAC3-A425-7578-3DDBB035F387}"/>
              </a:ext>
            </a:extLst>
          </p:cNvPr>
          <p:cNvSpPr>
            <a:spLocks noGrp="1"/>
          </p:cNvSpPr>
          <p:nvPr>
            <p:ph type="subTitle" idx="1"/>
          </p:nvPr>
        </p:nvSpPr>
        <p:spPr>
          <a:xfrm>
            <a:off x="2417780" y="3531204"/>
            <a:ext cx="8637072" cy="2524498"/>
          </a:xfrm>
        </p:spPr>
        <p:txBody>
          <a:bodyPr>
            <a:normAutofit/>
          </a:bodyPr>
          <a:lstStyle/>
          <a:p>
            <a:r>
              <a:rPr lang="en-US" dirty="0"/>
              <a:t>2310040138 – Vaishnavi</a:t>
            </a:r>
          </a:p>
          <a:p>
            <a:r>
              <a:rPr lang="en-US" dirty="0"/>
              <a:t>2310040125 – Harshith</a:t>
            </a:r>
          </a:p>
          <a:p>
            <a:r>
              <a:rPr lang="en-IN" dirty="0"/>
              <a:t>2310040139 – Manoj</a:t>
            </a:r>
          </a:p>
          <a:p>
            <a:r>
              <a:rPr lang="en-IN" dirty="0"/>
              <a:t>2310040130 – Shiva</a:t>
            </a:r>
          </a:p>
          <a:p>
            <a:r>
              <a:rPr lang="en-IN" dirty="0"/>
              <a:t>2310040131 - </a:t>
            </a:r>
            <a:r>
              <a:rPr lang="en-IN" dirty="0" err="1"/>
              <a:t>archana</a:t>
            </a:r>
            <a:endParaRPr lang="en-IN" dirty="0"/>
          </a:p>
        </p:txBody>
      </p:sp>
    </p:spTree>
    <p:extLst>
      <p:ext uri="{BB962C8B-B14F-4D97-AF65-F5344CB8AC3E}">
        <p14:creationId xmlns:p14="http://schemas.microsoft.com/office/powerpoint/2010/main" val="2527260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5C50D-77CB-6813-2142-DE50852571AF}"/>
              </a:ext>
            </a:extLst>
          </p:cNvPr>
          <p:cNvPicPr>
            <a:picLocks noChangeAspect="1"/>
          </p:cNvPicPr>
          <p:nvPr/>
        </p:nvPicPr>
        <p:blipFill>
          <a:blip r:embed="rId2"/>
          <a:stretch>
            <a:fillRect/>
          </a:stretch>
        </p:blipFill>
        <p:spPr>
          <a:xfrm>
            <a:off x="427839" y="242974"/>
            <a:ext cx="10981189" cy="5620734"/>
          </a:xfrm>
          <a:prstGeom prst="rect">
            <a:avLst/>
          </a:prstGeom>
        </p:spPr>
      </p:pic>
    </p:spTree>
    <p:extLst>
      <p:ext uri="{BB962C8B-B14F-4D97-AF65-F5344CB8AC3E}">
        <p14:creationId xmlns:p14="http://schemas.microsoft.com/office/powerpoint/2010/main" val="363547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3B65-B8C0-9A72-8EDA-A58E8668CA3F}"/>
              </a:ext>
            </a:extLst>
          </p:cNvPr>
          <p:cNvSpPr>
            <a:spLocks noGrp="1"/>
          </p:cNvSpPr>
          <p:nvPr>
            <p:ph type="title"/>
          </p:nvPr>
        </p:nvSpPr>
        <p:spPr/>
        <p:txBody>
          <a:bodyPr/>
          <a:lstStyle/>
          <a:p>
            <a:r>
              <a:rPr lang="en-US" dirty="0"/>
              <a:t>introduction</a:t>
            </a:r>
            <a:endParaRPr lang="en-IN" dirty="0"/>
          </a:p>
        </p:txBody>
      </p:sp>
      <p:sp>
        <p:nvSpPr>
          <p:cNvPr id="4" name="Rectangle 3">
            <a:extLst>
              <a:ext uri="{FF2B5EF4-FFF2-40B4-BE49-F238E27FC236}">
                <a16:creationId xmlns:a16="http://schemas.microsoft.com/office/drawing/2014/main" id="{1021D023-1274-66FF-D8A8-7A9F76307CB1}"/>
              </a:ext>
            </a:extLst>
          </p:cNvPr>
          <p:cNvSpPr/>
          <p:nvPr/>
        </p:nvSpPr>
        <p:spPr>
          <a:xfrm>
            <a:off x="0" y="1990565"/>
            <a:ext cx="3699544" cy="2223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Problem Statement</a:t>
            </a:r>
          </a:p>
          <a:p>
            <a:pPr algn="ctr"/>
            <a:endParaRPr lang="en-IN" dirty="0"/>
          </a:p>
          <a:p>
            <a:pPr algn="ctr"/>
            <a:r>
              <a:rPr lang="en-US" dirty="0"/>
              <a:t>Many diners struggle to find restaurants that match their specific tastes, leading to less satisfying dining experiences.</a:t>
            </a:r>
            <a:endParaRPr lang="en-IN" dirty="0"/>
          </a:p>
        </p:txBody>
      </p:sp>
      <p:sp>
        <p:nvSpPr>
          <p:cNvPr id="5" name="Rectangle 4">
            <a:extLst>
              <a:ext uri="{FF2B5EF4-FFF2-40B4-BE49-F238E27FC236}">
                <a16:creationId xmlns:a16="http://schemas.microsoft.com/office/drawing/2014/main" id="{5EAB44D6-FC92-3FF4-762A-AA8507814019}"/>
              </a:ext>
            </a:extLst>
          </p:cNvPr>
          <p:cNvSpPr/>
          <p:nvPr/>
        </p:nvSpPr>
        <p:spPr>
          <a:xfrm>
            <a:off x="3833769" y="3892705"/>
            <a:ext cx="3905078" cy="2223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Solution Overview </a:t>
            </a:r>
          </a:p>
          <a:p>
            <a:pPr algn="ctr"/>
            <a:endParaRPr lang="en-IN" dirty="0"/>
          </a:p>
          <a:p>
            <a:pPr algn="ctr"/>
            <a:r>
              <a:rPr lang="en-US" dirty="0"/>
              <a:t>The goal is to develop a model that uses user ratings and preferences to recommend restaurants.</a:t>
            </a:r>
            <a:endParaRPr lang="en-IN" dirty="0"/>
          </a:p>
        </p:txBody>
      </p:sp>
      <p:sp>
        <p:nvSpPr>
          <p:cNvPr id="6" name="Rectangle 5">
            <a:extLst>
              <a:ext uri="{FF2B5EF4-FFF2-40B4-BE49-F238E27FC236}">
                <a16:creationId xmlns:a16="http://schemas.microsoft.com/office/drawing/2014/main" id="{F607CA17-80F1-C3B6-EF87-911531E4E8D8}"/>
              </a:ext>
            </a:extLst>
          </p:cNvPr>
          <p:cNvSpPr/>
          <p:nvPr/>
        </p:nvSpPr>
        <p:spPr>
          <a:xfrm>
            <a:off x="7894040" y="1929468"/>
            <a:ext cx="3905078" cy="22841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Expected Outcome</a:t>
            </a:r>
          </a:p>
          <a:p>
            <a:pPr algn="ctr"/>
            <a:endParaRPr lang="en-IN" dirty="0"/>
          </a:p>
          <a:p>
            <a:pPr algn="ctr"/>
            <a:r>
              <a:rPr lang="en-US" dirty="0"/>
              <a:t>The model will improve the dining experience by tailoring recommendations to the individual user, increasing satisfaction through personalized suggestions.</a:t>
            </a:r>
            <a:endParaRPr lang="en-IN" dirty="0"/>
          </a:p>
        </p:txBody>
      </p:sp>
    </p:spTree>
    <p:extLst>
      <p:ext uri="{BB962C8B-B14F-4D97-AF65-F5344CB8AC3E}">
        <p14:creationId xmlns:p14="http://schemas.microsoft.com/office/powerpoint/2010/main" val="226217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C4D5D-D86E-C1C3-189A-84AA3A9A9771}"/>
              </a:ext>
            </a:extLst>
          </p:cNvPr>
          <p:cNvSpPr>
            <a:spLocks noGrp="1"/>
          </p:cNvSpPr>
          <p:nvPr>
            <p:ph type="title"/>
          </p:nvPr>
        </p:nvSpPr>
        <p:spPr/>
        <p:txBody>
          <a:bodyPr/>
          <a:lstStyle/>
          <a:p>
            <a:r>
              <a:rPr lang="en-IN" sz="3200" dirty="0"/>
              <a:t>Literature Survey</a:t>
            </a:r>
            <a:endParaRPr lang="en-IN" dirty="0"/>
          </a:p>
        </p:txBody>
      </p:sp>
      <p:sp>
        <p:nvSpPr>
          <p:cNvPr id="3" name="Content Placeholder 2">
            <a:extLst>
              <a:ext uri="{FF2B5EF4-FFF2-40B4-BE49-F238E27FC236}">
                <a16:creationId xmlns:a16="http://schemas.microsoft.com/office/drawing/2014/main" id="{681441C5-59BE-BF06-E1EB-C60138A10D34}"/>
              </a:ext>
            </a:extLst>
          </p:cNvPr>
          <p:cNvSpPr>
            <a:spLocks noGrp="1"/>
          </p:cNvSpPr>
          <p:nvPr>
            <p:ph idx="1"/>
          </p:nvPr>
        </p:nvSpPr>
        <p:spPr/>
        <p:txBody>
          <a:bodyPr>
            <a:normAutofit/>
          </a:bodyPr>
          <a:lstStyle/>
          <a:p>
            <a:r>
              <a:rPr lang="en-US" sz="1800" b="1" dirty="0"/>
              <a:t>Collaborative Filtering in Recommender Systems</a:t>
            </a:r>
            <a:br>
              <a:rPr lang="en-US" sz="1800" dirty="0"/>
            </a:br>
            <a:r>
              <a:rPr lang="en-US" sz="1800" dirty="0"/>
              <a:t>Collaborative filtering is widely used in recommendation systems, particularly for movies and music, but it has also been applied to restaurant recommendations. By analyzing user behavior (such as ratings and reviews), collaborative filtering predicts the preferences of a user based on similar users' preferences.</a:t>
            </a:r>
          </a:p>
          <a:p>
            <a:r>
              <a:rPr lang="en-US" sz="1800" b="1" dirty="0"/>
              <a:t>Content-based Recommendation Approaches</a:t>
            </a:r>
            <a:br>
              <a:rPr lang="en-US" sz="1800" dirty="0"/>
            </a:br>
            <a:r>
              <a:rPr lang="en-US" sz="1800" dirty="0"/>
              <a:t>In addition to collaborative filtering, content-based filtering uses the characteristics of restaurants (e.g., cuisine type, price range) to recommend new restaurants based on a user’s previous choices</a:t>
            </a:r>
            <a:endParaRPr lang="en-IN" sz="1800" dirty="0"/>
          </a:p>
        </p:txBody>
      </p:sp>
    </p:spTree>
    <p:extLst>
      <p:ext uri="{BB962C8B-B14F-4D97-AF65-F5344CB8AC3E}">
        <p14:creationId xmlns:p14="http://schemas.microsoft.com/office/powerpoint/2010/main" val="62324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0739-1B23-A875-468D-9E20C89935E9}"/>
              </a:ext>
            </a:extLst>
          </p:cNvPr>
          <p:cNvSpPr>
            <a:spLocks noGrp="1"/>
          </p:cNvSpPr>
          <p:nvPr>
            <p:ph type="title"/>
          </p:nvPr>
        </p:nvSpPr>
        <p:spPr/>
        <p:txBody>
          <a:bodyPr/>
          <a:lstStyle/>
          <a:p>
            <a:r>
              <a:rPr lang="en-IN" dirty="0"/>
              <a:t>Data Collection and Preprocessing</a:t>
            </a:r>
          </a:p>
        </p:txBody>
      </p:sp>
      <p:sp>
        <p:nvSpPr>
          <p:cNvPr id="4" name="Content Placeholder 3">
            <a:extLst>
              <a:ext uri="{FF2B5EF4-FFF2-40B4-BE49-F238E27FC236}">
                <a16:creationId xmlns:a16="http://schemas.microsoft.com/office/drawing/2014/main" id="{5A726ADB-BEF1-1CBD-7BA7-60F5C15859FB}"/>
              </a:ext>
            </a:extLst>
          </p:cNvPr>
          <p:cNvSpPr>
            <a:spLocks noGrp="1"/>
          </p:cNvSpPr>
          <p:nvPr>
            <p:ph sz="half" idx="2"/>
          </p:nvPr>
        </p:nvSpPr>
        <p:spPr>
          <a:xfrm>
            <a:off x="809628" y="1977929"/>
            <a:ext cx="4645152" cy="3608244"/>
          </a:xfrm>
        </p:spPr>
        <p:txBody>
          <a:bodyPr>
            <a:noAutofit/>
          </a:bodyPr>
          <a:lstStyle/>
          <a:p>
            <a:r>
              <a:rPr lang="en-US" sz="1800" b="1" dirty="0"/>
              <a:t>Data Sources</a:t>
            </a:r>
            <a:endParaRPr lang="en-US" sz="1800" dirty="0"/>
          </a:p>
          <a:p>
            <a:pPr>
              <a:buFont typeface="Arial" panose="020B0604020202020204" pitchFamily="34" charset="0"/>
              <a:buChar char="•"/>
            </a:pPr>
            <a:r>
              <a:rPr lang="en-US" sz="1800" b="1" dirty="0"/>
              <a:t>User Ratings:</a:t>
            </a:r>
            <a:r>
              <a:rPr lang="en-US" sz="1800" dirty="0"/>
              <a:t> Collected from restaurant review platforms (e.g., Yelp, Zomato). Includes ratings, reviews, and user preferences (like favorite cuisines).</a:t>
            </a:r>
          </a:p>
          <a:p>
            <a:pPr>
              <a:buFont typeface="Arial" panose="020B0604020202020204" pitchFamily="34" charset="0"/>
              <a:buChar char="•"/>
            </a:pPr>
            <a:r>
              <a:rPr lang="en-US" sz="1800" b="1" dirty="0"/>
              <a:t>Restaurant Metadata:</a:t>
            </a:r>
            <a:r>
              <a:rPr lang="en-US" sz="1800" dirty="0"/>
              <a:t> Information about restaurants such as location, cuisine type, price range, and popularity.</a:t>
            </a:r>
          </a:p>
          <a:p>
            <a:pPr>
              <a:buFont typeface="Arial" panose="020B0604020202020204" pitchFamily="34" charset="0"/>
              <a:buChar char="•"/>
            </a:pPr>
            <a:r>
              <a:rPr lang="en-US" sz="1800" b="1" dirty="0"/>
              <a:t>User Profiles:</a:t>
            </a:r>
            <a:r>
              <a:rPr lang="en-US" sz="1800" dirty="0"/>
              <a:t> Basic demographic information (age, location) and dining history to help model individual preferences.</a:t>
            </a:r>
          </a:p>
          <a:p>
            <a:endParaRPr lang="en-IN" sz="1800" dirty="0"/>
          </a:p>
          <a:p>
            <a:endParaRPr lang="en-IN" sz="1800" dirty="0"/>
          </a:p>
        </p:txBody>
      </p:sp>
      <p:sp>
        <p:nvSpPr>
          <p:cNvPr id="6" name="Content Placeholder 5">
            <a:extLst>
              <a:ext uri="{FF2B5EF4-FFF2-40B4-BE49-F238E27FC236}">
                <a16:creationId xmlns:a16="http://schemas.microsoft.com/office/drawing/2014/main" id="{82122B2C-668B-CF78-7465-814CC7957C85}"/>
              </a:ext>
            </a:extLst>
          </p:cNvPr>
          <p:cNvSpPr>
            <a:spLocks noGrp="1"/>
          </p:cNvSpPr>
          <p:nvPr>
            <p:ph sz="quarter" idx="4"/>
          </p:nvPr>
        </p:nvSpPr>
        <p:spPr>
          <a:xfrm>
            <a:off x="6412362" y="1860483"/>
            <a:ext cx="4645152" cy="3598380"/>
          </a:xfrm>
        </p:spPr>
        <p:txBody>
          <a:bodyPr>
            <a:normAutofit/>
          </a:bodyPr>
          <a:lstStyle/>
          <a:p>
            <a:r>
              <a:rPr lang="en-US" sz="1800" b="1" dirty="0"/>
              <a:t>Data Cleaning</a:t>
            </a:r>
            <a:endParaRPr lang="en-US" sz="1800" dirty="0"/>
          </a:p>
          <a:p>
            <a:pPr>
              <a:buFont typeface="Arial" panose="020B0604020202020204" pitchFamily="34" charset="0"/>
              <a:buChar char="•"/>
            </a:pPr>
            <a:r>
              <a:rPr lang="en-US" sz="1800" b="1" dirty="0"/>
              <a:t>Handling Missing Values:</a:t>
            </a:r>
            <a:r>
              <a:rPr lang="en-US" sz="1800" dirty="0"/>
              <a:t> Techniques such as mean imputation or deletion of incomplete data points.</a:t>
            </a:r>
          </a:p>
          <a:p>
            <a:pPr>
              <a:buFont typeface="Arial" panose="020B0604020202020204" pitchFamily="34" charset="0"/>
              <a:buChar char="•"/>
            </a:pPr>
            <a:r>
              <a:rPr lang="en-US" sz="1800" b="1" dirty="0"/>
              <a:t>Outlier Detection:</a:t>
            </a:r>
            <a:r>
              <a:rPr lang="en-US" sz="1800" dirty="0"/>
              <a:t> Identifying and removing outliers to avoid skewed results in recommendations (e.g., unusually low or high ratings).</a:t>
            </a:r>
          </a:p>
        </p:txBody>
      </p:sp>
    </p:spTree>
    <p:extLst>
      <p:ext uri="{BB962C8B-B14F-4D97-AF65-F5344CB8AC3E}">
        <p14:creationId xmlns:p14="http://schemas.microsoft.com/office/powerpoint/2010/main" val="2655164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978B-80DE-E6F8-3F55-0493101B96D2}"/>
              </a:ext>
            </a:extLst>
          </p:cNvPr>
          <p:cNvSpPr>
            <a:spLocks noGrp="1"/>
          </p:cNvSpPr>
          <p:nvPr>
            <p:ph type="title"/>
          </p:nvPr>
        </p:nvSpPr>
        <p:spPr/>
        <p:txBody>
          <a:bodyPr/>
          <a:lstStyle/>
          <a:p>
            <a:r>
              <a:rPr lang="en-US" dirty="0"/>
              <a:t>Procedure for Restaurant Recommendation System</a:t>
            </a:r>
            <a:endParaRPr lang="en-IN" dirty="0"/>
          </a:p>
        </p:txBody>
      </p:sp>
      <p:sp>
        <p:nvSpPr>
          <p:cNvPr id="4" name="Content Placeholder 3">
            <a:extLst>
              <a:ext uri="{FF2B5EF4-FFF2-40B4-BE49-F238E27FC236}">
                <a16:creationId xmlns:a16="http://schemas.microsoft.com/office/drawing/2014/main" id="{AEB1A8F1-D9D7-916C-CD09-F107646D1DAB}"/>
              </a:ext>
            </a:extLst>
          </p:cNvPr>
          <p:cNvSpPr>
            <a:spLocks noGrp="1"/>
          </p:cNvSpPr>
          <p:nvPr>
            <p:ph sz="half" idx="2"/>
          </p:nvPr>
        </p:nvSpPr>
        <p:spPr>
          <a:xfrm>
            <a:off x="1447191" y="1921079"/>
            <a:ext cx="10062504" cy="4132758"/>
          </a:xfrm>
        </p:spPr>
        <p:txBody>
          <a:bodyPr>
            <a:normAutofit/>
          </a:bodyPr>
          <a:lstStyle/>
          <a:p>
            <a:pPr>
              <a:buFont typeface="+mj-lt"/>
              <a:buAutoNum type="arabicPeriod"/>
            </a:pPr>
            <a:r>
              <a:rPr lang="en-US" b="1" dirty="0"/>
              <a:t>Data Acquisition</a:t>
            </a:r>
            <a:endParaRPr lang="en-US" dirty="0"/>
          </a:p>
          <a:p>
            <a:pPr marL="742950" lvl="1" indent="-285750">
              <a:buFont typeface="+mj-lt"/>
              <a:buAutoNum type="arabicPeriod"/>
            </a:pPr>
            <a:r>
              <a:rPr lang="en-US" dirty="0"/>
              <a:t>Collect user ratings, reviews, and restaurant metadata from various sources (e.g., online review platforms or internal databases).</a:t>
            </a:r>
          </a:p>
          <a:p>
            <a:pPr marL="742950" lvl="1" indent="-285750">
              <a:buFont typeface="+mj-lt"/>
              <a:buAutoNum type="arabicPeriod"/>
            </a:pPr>
            <a:r>
              <a:rPr lang="en-US" dirty="0"/>
              <a:t>Build user profiles based on past interactions, preferences, and demographic details (if available).</a:t>
            </a:r>
          </a:p>
          <a:p>
            <a:pPr>
              <a:buFont typeface="+mj-lt"/>
              <a:buAutoNum type="arabicPeriod"/>
            </a:pPr>
            <a:r>
              <a:rPr lang="en-US" b="1" dirty="0"/>
              <a:t>Data Preprocessing</a:t>
            </a:r>
            <a:endParaRPr lang="en-US" dirty="0"/>
          </a:p>
          <a:p>
            <a:pPr marL="742950" lvl="1" indent="-285750">
              <a:buFont typeface="+mj-lt"/>
              <a:buAutoNum type="arabicPeriod"/>
            </a:pPr>
            <a:r>
              <a:rPr lang="en-US" dirty="0"/>
              <a:t>Clean and process data (handle missing values, normalize ratings, and encode categorical features).</a:t>
            </a:r>
          </a:p>
          <a:p>
            <a:pPr marL="742950" lvl="1" indent="-285750">
              <a:buFont typeface="+mj-lt"/>
              <a:buAutoNum type="arabicPeriod"/>
            </a:pPr>
            <a:r>
              <a:rPr lang="en-US" dirty="0"/>
              <a:t>Transform data into a user-item matrix or feature set suitable for the recommendation model.</a:t>
            </a:r>
          </a:p>
          <a:p>
            <a:pPr marL="742950" lvl="1" indent="-285750">
              <a:buFont typeface="+mj-lt"/>
              <a:buAutoNum type="arabicPeriod"/>
            </a:pPr>
            <a:endParaRPr lang="en-US" dirty="0"/>
          </a:p>
          <a:p>
            <a:endParaRPr lang="en-IN" dirty="0"/>
          </a:p>
        </p:txBody>
      </p:sp>
    </p:spTree>
    <p:extLst>
      <p:ext uri="{BB962C8B-B14F-4D97-AF65-F5344CB8AC3E}">
        <p14:creationId xmlns:p14="http://schemas.microsoft.com/office/powerpoint/2010/main" val="302122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573A-7D14-7E87-85DD-9AFFFEFB732E}"/>
              </a:ext>
            </a:extLst>
          </p:cNvPr>
          <p:cNvSpPr>
            <a:spLocks noGrp="1"/>
          </p:cNvSpPr>
          <p:nvPr>
            <p:ph type="title"/>
          </p:nvPr>
        </p:nvSpPr>
        <p:spPr/>
        <p:txBody>
          <a:bodyPr/>
          <a:lstStyle/>
          <a:p>
            <a:r>
              <a:rPr lang="en-US" dirty="0"/>
              <a:t>Procedure for Restaurant Recommendation System</a:t>
            </a:r>
            <a:endParaRPr lang="en-IN" dirty="0"/>
          </a:p>
        </p:txBody>
      </p:sp>
      <p:sp>
        <p:nvSpPr>
          <p:cNvPr id="3" name="Content Placeholder 2">
            <a:extLst>
              <a:ext uri="{FF2B5EF4-FFF2-40B4-BE49-F238E27FC236}">
                <a16:creationId xmlns:a16="http://schemas.microsoft.com/office/drawing/2014/main" id="{389BC7B6-1905-4E81-1B7A-C771BB772F38}"/>
              </a:ext>
            </a:extLst>
          </p:cNvPr>
          <p:cNvSpPr>
            <a:spLocks noGrp="1"/>
          </p:cNvSpPr>
          <p:nvPr>
            <p:ph idx="1"/>
          </p:nvPr>
        </p:nvSpPr>
        <p:spPr/>
        <p:txBody>
          <a:bodyPr>
            <a:noAutofit/>
          </a:bodyPr>
          <a:lstStyle/>
          <a:p>
            <a:pPr marL="0" indent="0">
              <a:buNone/>
            </a:pPr>
            <a:r>
              <a:rPr lang="en-US" sz="1800" b="1" dirty="0"/>
              <a:t>3.Model Selection</a:t>
            </a:r>
            <a:endParaRPr lang="en-US" sz="1800" dirty="0"/>
          </a:p>
          <a:p>
            <a:pPr>
              <a:buFont typeface="Arial" panose="020B0604020202020204" pitchFamily="34" charset="0"/>
              <a:buChar char="•"/>
            </a:pPr>
            <a:r>
              <a:rPr lang="en-US" sz="1800" dirty="0"/>
              <a:t>Choose the appropriate recommendation algorithm:</a:t>
            </a:r>
          </a:p>
          <a:p>
            <a:pPr marL="742950" lvl="1" indent="-285750">
              <a:buFont typeface="Arial" panose="020B0604020202020204" pitchFamily="34" charset="0"/>
              <a:buChar char="•"/>
            </a:pPr>
            <a:r>
              <a:rPr lang="en-US" b="1" dirty="0"/>
              <a:t>Collaborative Filtering</a:t>
            </a:r>
            <a:r>
              <a:rPr lang="en-US" dirty="0"/>
              <a:t> (User-based or Item-based) to find similar users or restaurants based on ratings.</a:t>
            </a:r>
          </a:p>
          <a:p>
            <a:pPr marL="742950" lvl="1" indent="-285750">
              <a:buFont typeface="Arial" panose="020B0604020202020204" pitchFamily="34" charset="0"/>
              <a:buChar char="•"/>
            </a:pPr>
            <a:r>
              <a:rPr lang="en-US" b="1" dirty="0"/>
              <a:t>Content-based Filtering</a:t>
            </a:r>
            <a:r>
              <a:rPr lang="en-US" dirty="0"/>
              <a:t> using restaurant features (cuisine, price range) for personalized suggestions.</a:t>
            </a:r>
          </a:p>
          <a:p>
            <a:pPr marL="742950" lvl="1" indent="-285750">
              <a:buFont typeface="Arial" panose="020B0604020202020204" pitchFamily="34" charset="0"/>
              <a:buChar char="•"/>
            </a:pPr>
            <a:r>
              <a:rPr lang="en-US" b="1" dirty="0"/>
              <a:t>Hybrid Approach</a:t>
            </a:r>
            <a:r>
              <a:rPr lang="en-US" dirty="0"/>
              <a:t> to combine both techniques and improve recommendation accuracy.</a:t>
            </a:r>
          </a:p>
          <a:p>
            <a:pPr marL="0" indent="0">
              <a:buNone/>
            </a:pPr>
            <a:r>
              <a:rPr lang="en-US" sz="1800" b="1" dirty="0"/>
              <a:t>4.Training and Evaluation</a:t>
            </a:r>
            <a:endParaRPr lang="en-US" sz="1800" dirty="0"/>
          </a:p>
          <a:p>
            <a:pPr>
              <a:buFont typeface="Arial" panose="020B0604020202020204" pitchFamily="34" charset="0"/>
              <a:buChar char="•"/>
            </a:pPr>
            <a:r>
              <a:rPr lang="en-US" sz="1800" dirty="0"/>
              <a:t>Split data into training and testing sets.</a:t>
            </a:r>
          </a:p>
          <a:p>
            <a:pPr>
              <a:buFont typeface="Arial" panose="020B0604020202020204" pitchFamily="34" charset="0"/>
              <a:buChar char="•"/>
            </a:pPr>
            <a:r>
              <a:rPr lang="en-US" sz="1800" dirty="0"/>
              <a:t>Train the model using historical user-restaurant interactions.</a:t>
            </a:r>
          </a:p>
          <a:p>
            <a:endParaRPr lang="en-IN" sz="1800" dirty="0"/>
          </a:p>
        </p:txBody>
      </p:sp>
    </p:spTree>
    <p:extLst>
      <p:ext uri="{BB962C8B-B14F-4D97-AF65-F5344CB8AC3E}">
        <p14:creationId xmlns:p14="http://schemas.microsoft.com/office/powerpoint/2010/main" val="161257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11BC2-C2FC-2B56-59CD-C40D57AF9119}"/>
              </a:ext>
            </a:extLst>
          </p:cNvPr>
          <p:cNvSpPr>
            <a:spLocks noGrp="1"/>
          </p:cNvSpPr>
          <p:nvPr>
            <p:ph type="title"/>
          </p:nvPr>
        </p:nvSpPr>
        <p:spPr/>
        <p:txBody>
          <a:bodyPr/>
          <a:lstStyle/>
          <a:p>
            <a:r>
              <a:rPr lang="en-US" dirty="0"/>
              <a:t>Procedure for Restaurant Recommendation System</a:t>
            </a:r>
            <a:endParaRPr lang="en-IN" dirty="0"/>
          </a:p>
        </p:txBody>
      </p:sp>
      <p:sp>
        <p:nvSpPr>
          <p:cNvPr id="3" name="Content Placeholder 2">
            <a:extLst>
              <a:ext uri="{FF2B5EF4-FFF2-40B4-BE49-F238E27FC236}">
                <a16:creationId xmlns:a16="http://schemas.microsoft.com/office/drawing/2014/main" id="{3797DA25-3E02-CB95-0627-32F1FF4336F4}"/>
              </a:ext>
            </a:extLst>
          </p:cNvPr>
          <p:cNvSpPr>
            <a:spLocks noGrp="1"/>
          </p:cNvSpPr>
          <p:nvPr>
            <p:ph idx="1"/>
          </p:nvPr>
        </p:nvSpPr>
        <p:spPr/>
        <p:txBody>
          <a:bodyPr/>
          <a:lstStyle/>
          <a:p>
            <a:pPr marL="0" indent="0">
              <a:buNone/>
            </a:pPr>
            <a:r>
              <a:rPr lang="en-US" sz="2000" b="1" dirty="0"/>
              <a:t>5.Recommendation Generation</a:t>
            </a:r>
            <a:endParaRPr lang="en-US" sz="2000" dirty="0"/>
          </a:p>
          <a:p>
            <a:pPr>
              <a:buFont typeface="Arial" panose="020B0604020202020204" pitchFamily="34" charset="0"/>
              <a:buChar char="•"/>
            </a:pPr>
            <a:r>
              <a:rPr lang="en-US" sz="2000" dirty="0"/>
              <a:t>Generate personalized restaurant recommendations for users by predicting which restaurants they are likely to rate highly.</a:t>
            </a:r>
          </a:p>
          <a:p>
            <a:pPr>
              <a:buFont typeface="Arial" panose="020B0604020202020204" pitchFamily="34" charset="0"/>
              <a:buChar char="•"/>
            </a:pPr>
            <a:r>
              <a:rPr lang="en-US" sz="2000" dirty="0"/>
              <a:t>Continuously update recommendations based on new user data and ratings.</a:t>
            </a:r>
          </a:p>
          <a:p>
            <a:endParaRPr lang="en-IN" dirty="0"/>
          </a:p>
        </p:txBody>
      </p:sp>
    </p:spTree>
    <p:extLst>
      <p:ext uri="{BB962C8B-B14F-4D97-AF65-F5344CB8AC3E}">
        <p14:creationId xmlns:p14="http://schemas.microsoft.com/office/powerpoint/2010/main" val="256570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18EF-33F1-63D4-11FE-2BFE0DF7CA4F}"/>
              </a:ext>
            </a:extLst>
          </p:cNvPr>
          <p:cNvSpPr>
            <a:spLocks noGrp="1"/>
          </p:cNvSpPr>
          <p:nvPr>
            <p:ph type="title"/>
          </p:nvPr>
        </p:nvSpPr>
        <p:spPr/>
        <p:txBody>
          <a:bodyPr/>
          <a:lstStyle/>
          <a:p>
            <a:r>
              <a:rPr lang="en-IN" dirty="0"/>
              <a:t>Model implementation</a:t>
            </a:r>
          </a:p>
        </p:txBody>
      </p:sp>
      <p:sp>
        <p:nvSpPr>
          <p:cNvPr id="3" name="Content Placeholder 2">
            <a:extLst>
              <a:ext uri="{FF2B5EF4-FFF2-40B4-BE49-F238E27FC236}">
                <a16:creationId xmlns:a16="http://schemas.microsoft.com/office/drawing/2014/main" id="{2C0CFE90-B2FE-CB25-B350-C3A369E3357A}"/>
              </a:ext>
            </a:extLst>
          </p:cNvPr>
          <p:cNvSpPr>
            <a:spLocks noGrp="1"/>
          </p:cNvSpPr>
          <p:nvPr>
            <p:ph idx="1"/>
          </p:nvPr>
        </p:nvSpPr>
        <p:spPr/>
        <p:txBody>
          <a:bodyPr>
            <a:normAutofit/>
          </a:bodyPr>
          <a:lstStyle/>
          <a:p>
            <a:pPr algn="just"/>
            <a:r>
              <a:rPr lang="en-US" sz="1800" dirty="0"/>
              <a:t>To implement this recommendation model, collaborative filtering can be used to match users with similar preferences or restaurants with similar ratings. Techniques like user-based filtering, item-based filtering, and matrix factorization (e.g., SVD) help manage large datasets and provide effective recommendations.</a:t>
            </a:r>
          </a:p>
          <a:p>
            <a:pPr algn="just"/>
            <a:r>
              <a:rPr lang="en-US" sz="1800" dirty="0"/>
              <a:t>A hybrid approach combining collaborative and content-based filtering (considering factors like cuisine, price, and location) can further refine recommendations. Deploying this model as an API would allow integration with apps, enabling real-time, personalized restaurant suggestions that improve as the model learns from user interactions.</a:t>
            </a:r>
            <a:endParaRPr lang="en-IN" sz="1800" dirty="0"/>
          </a:p>
        </p:txBody>
      </p:sp>
    </p:spTree>
    <p:extLst>
      <p:ext uri="{BB962C8B-B14F-4D97-AF65-F5344CB8AC3E}">
        <p14:creationId xmlns:p14="http://schemas.microsoft.com/office/powerpoint/2010/main" val="165141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7E26-7DE3-AE9F-DCA2-00660901281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6A9322F-99D6-F560-BA6F-2216DD5A8A91}"/>
              </a:ext>
            </a:extLst>
          </p:cNvPr>
          <p:cNvSpPr>
            <a:spLocks noGrp="1"/>
          </p:cNvSpPr>
          <p:nvPr>
            <p:ph idx="1"/>
          </p:nvPr>
        </p:nvSpPr>
        <p:spPr/>
        <p:txBody>
          <a:bodyPr>
            <a:normAutofit/>
          </a:bodyPr>
          <a:lstStyle/>
          <a:p>
            <a:pPr marL="0" indent="0" algn="just">
              <a:buNone/>
            </a:pPr>
            <a:r>
              <a:rPr lang="en-US" sz="1800" dirty="0"/>
              <a:t>In summary, a restaurant recommendation model based on user ratings and preferences can enhance the dining experience by providing personalized suggestions tailored to individual tastes. By identifying users with similar preferences, the model helps users discover new restaurants that align with their interests, increasing satisfaction and engagement. This personalized approach benefits both users and restaurants, as it encourages customer loyalty and supports local businesses. Over time, as the model learns from user feedback, it can deliver even more accurate and enjoyable dining recommendations, ultimately making the restaurant selection process more seamless and user-centric.</a:t>
            </a:r>
          </a:p>
        </p:txBody>
      </p:sp>
    </p:spTree>
    <p:extLst>
      <p:ext uri="{BB962C8B-B14F-4D97-AF65-F5344CB8AC3E}">
        <p14:creationId xmlns:p14="http://schemas.microsoft.com/office/powerpoint/2010/main" val="11352326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TotalTime>
  <Words>708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Recommending Restaurants Based on User Ratings and Preferences</vt:lpstr>
      <vt:lpstr>introduction</vt:lpstr>
      <vt:lpstr>Literature Survey</vt:lpstr>
      <vt:lpstr>Data Collection and Preprocessing</vt:lpstr>
      <vt:lpstr>Procedure for Restaurant Recommendation System</vt:lpstr>
      <vt:lpstr>Procedure for Restaurant Recommendation System</vt:lpstr>
      <vt:lpstr>Procedure for Restaurant Recommendation System</vt:lpstr>
      <vt:lpstr>Model implementation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harshithvidiyala@outlook.com</dc:creator>
  <cp:lastModifiedBy>harshithvidiyala@outlook.com</cp:lastModifiedBy>
  <cp:revision>1</cp:revision>
  <dcterms:created xsi:type="dcterms:W3CDTF">2024-11-07T03:01:47Z</dcterms:created>
  <dcterms:modified xsi:type="dcterms:W3CDTF">2024-11-07T03:42:40Z</dcterms:modified>
</cp:coreProperties>
</file>