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AD73"/>
    <a:srgbClr val="B1BEBF"/>
    <a:srgbClr val="9ED2D2"/>
    <a:srgbClr val="F0EABE"/>
    <a:srgbClr val="FFAFAF"/>
    <a:srgbClr val="71C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6" d="100"/>
          <a:sy n="96" d="100"/>
        </p:scale>
        <p:origin x="1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4B99C39-7172-463E-AC8C-02C3A9BAB4E9}"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296FE-5B6A-45C5-8713-4A6268C76B39}" type="slidenum">
              <a:rPr lang="en-US" smtClean="0"/>
              <a:t>‹#›</a:t>
            </a:fld>
            <a:endParaRPr lang="en-US"/>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47082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B99C39-7172-463E-AC8C-02C3A9BAB4E9}"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296FE-5B6A-45C5-8713-4A6268C76B39}" type="slidenum">
              <a:rPr lang="en-US" smtClean="0"/>
              <a:t>‹#›</a:t>
            </a:fld>
            <a:endParaRPr lang="en-US"/>
          </a:p>
        </p:txBody>
      </p:sp>
    </p:spTree>
    <p:extLst>
      <p:ext uri="{BB962C8B-B14F-4D97-AF65-F5344CB8AC3E}">
        <p14:creationId xmlns:p14="http://schemas.microsoft.com/office/powerpoint/2010/main" val="2038487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B99C39-7172-463E-AC8C-02C3A9BAB4E9}"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296FE-5B6A-45C5-8713-4A6268C76B39}" type="slidenum">
              <a:rPr lang="en-US" smtClean="0"/>
              <a:t>‹#›</a:t>
            </a:fld>
            <a:endParaRPr lang="en-US"/>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3103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B99C39-7172-463E-AC8C-02C3A9BAB4E9}"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296FE-5B6A-45C5-8713-4A6268C76B39}" type="slidenum">
              <a:rPr lang="en-US" smtClean="0"/>
              <a:t>‹#›</a:t>
            </a:fld>
            <a:endParaRPr lang="en-US"/>
          </a:p>
        </p:txBody>
      </p:sp>
    </p:spTree>
    <p:extLst>
      <p:ext uri="{BB962C8B-B14F-4D97-AF65-F5344CB8AC3E}">
        <p14:creationId xmlns:p14="http://schemas.microsoft.com/office/powerpoint/2010/main" val="1900179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B99C39-7172-463E-AC8C-02C3A9BAB4E9}"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0296FE-5B6A-45C5-8713-4A6268C76B3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00367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4B99C39-7172-463E-AC8C-02C3A9BAB4E9}"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296FE-5B6A-45C5-8713-4A6268C76B39}" type="slidenum">
              <a:rPr lang="en-US" smtClean="0"/>
              <a:t>‹#›</a:t>
            </a:fld>
            <a:endParaRPr lang="en-US"/>
          </a:p>
        </p:txBody>
      </p:sp>
    </p:spTree>
    <p:extLst>
      <p:ext uri="{BB962C8B-B14F-4D97-AF65-F5344CB8AC3E}">
        <p14:creationId xmlns:p14="http://schemas.microsoft.com/office/powerpoint/2010/main" val="837084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4B99C39-7172-463E-AC8C-02C3A9BAB4E9}" type="datetimeFigureOut">
              <a:rPr lang="en-US" smtClean="0"/>
              <a:t>10/24/2024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0296FE-5B6A-45C5-8713-4A6268C76B39}" type="slidenum">
              <a:rPr lang="en-US" smtClean="0"/>
              <a:t>‹#›</a:t>
            </a:fld>
            <a:endParaRPr lang="en-US"/>
          </a:p>
        </p:txBody>
      </p:sp>
    </p:spTree>
    <p:extLst>
      <p:ext uri="{BB962C8B-B14F-4D97-AF65-F5344CB8AC3E}">
        <p14:creationId xmlns:p14="http://schemas.microsoft.com/office/powerpoint/2010/main" val="3318708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B99C39-7172-463E-AC8C-02C3A9BAB4E9}" type="datetimeFigureOut">
              <a:rPr lang="en-US" smtClean="0"/>
              <a:t>10/24/2024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0296FE-5B6A-45C5-8713-4A6268C76B39}" type="slidenum">
              <a:rPr lang="en-US" smtClean="0"/>
              <a:t>‹#›</a:t>
            </a:fld>
            <a:endParaRPr lang="en-US"/>
          </a:p>
        </p:txBody>
      </p:sp>
    </p:spTree>
    <p:extLst>
      <p:ext uri="{BB962C8B-B14F-4D97-AF65-F5344CB8AC3E}">
        <p14:creationId xmlns:p14="http://schemas.microsoft.com/office/powerpoint/2010/main" val="755047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B99C39-7172-463E-AC8C-02C3A9BAB4E9}" type="datetimeFigureOut">
              <a:rPr lang="en-US" smtClean="0"/>
              <a:t>10/24/2024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0296FE-5B6A-45C5-8713-4A6268C76B39}" type="slidenum">
              <a:rPr lang="en-US" smtClean="0"/>
              <a:t>‹#›</a:t>
            </a:fld>
            <a:endParaRPr lang="en-US"/>
          </a:p>
        </p:txBody>
      </p:sp>
    </p:spTree>
    <p:extLst>
      <p:ext uri="{BB962C8B-B14F-4D97-AF65-F5344CB8AC3E}">
        <p14:creationId xmlns:p14="http://schemas.microsoft.com/office/powerpoint/2010/main" val="2445784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B99C39-7172-463E-AC8C-02C3A9BAB4E9}"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296FE-5B6A-45C5-8713-4A6268C76B39}" type="slidenum">
              <a:rPr lang="en-US" smtClean="0"/>
              <a:t>‹#›</a:t>
            </a:fld>
            <a:endParaRPr lang="en-US"/>
          </a:p>
        </p:txBody>
      </p:sp>
    </p:spTree>
    <p:extLst>
      <p:ext uri="{BB962C8B-B14F-4D97-AF65-F5344CB8AC3E}">
        <p14:creationId xmlns:p14="http://schemas.microsoft.com/office/powerpoint/2010/main" val="3911050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4B99C39-7172-463E-AC8C-02C3A9BAB4E9}"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0296FE-5B6A-45C5-8713-4A6268C76B3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64209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4B99C39-7172-463E-AC8C-02C3A9BAB4E9}" type="datetimeFigureOut">
              <a:rPr lang="en-US" smtClean="0"/>
              <a:t>10/24/2024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60296FE-5B6A-45C5-8713-4A6268C76B39}" type="slidenum">
              <a:rPr lang="en-US" smtClean="0"/>
              <a:t>‹#›</a:t>
            </a:fld>
            <a:endParaRPr lang="en-US"/>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6646046"/>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9572" y="906839"/>
            <a:ext cx="7772400" cy="1463040"/>
          </a:xfrm>
        </p:spPr>
        <p:txBody>
          <a:bodyPr/>
          <a:lstStyle/>
          <a:p>
            <a:r>
              <a:rPr lang="en-US" sz="8800" dirty="0"/>
              <a:t>Unemployment</a:t>
            </a:r>
          </a:p>
        </p:txBody>
      </p:sp>
      <p:sp>
        <p:nvSpPr>
          <p:cNvPr id="3" name="Subtitle 2"/>
          <p:cNvSpPr>
            <a:spLocks noGrp="1"/>
          </p:cNvSpPr>
          <p:nvPr>
            <p:ph type="subTitle" idx="1"/>
          </p:nvPr>
        </p:nvSpPr>
        <p:spPr>
          <a:xfrm>
            <a:off x="8547652" y="4960137"/>
            <a:ext cx="3263348" cy="1463040"/>
          </a:xfrm>
        </p:spPr>
        <p:txBody>
          <a:bodyPr>
            <a:normAutofit fontScale="92500" lnSpcReduction="20000"/>
          </a:bodyPr>
          <a:lstStyle/>
          <a:p>
            <a:r>
              <a:rPr lang="en-US" dirty="0"/>
              <a:t>BY:</a:t>
            </a:r>
            <a:br>
              <a:rPr lang="en-US" dirty="0"/>
            </a:br>
            <a:r>
              <a:rPr lang="en-US" dirty="0"/>
              <a:t>1. Vaishnavi – (2310040138)</a:t>
            </a:r>
            <a:br>
              <a:rPr lang="en-US" dirty="0"/>
            </a:br>
            <a:r>
              <a:rPr lang="en-US" dirty="0"/>
              <a:t>2. Harshith – (2310040125)</a:t>
            </a:r>
            <a:br>
              <a:rPr lang="en-US" dirty="0"/>
            </a:br>
            <a:r>
              <a:rPr lang="en-US" dirty="0"/>
              <a:t>3. Manoj – (23100139)</a:t>
            </a:r>
            <a:br>
              <a:rPr lang="en-US" dirty="0"/>
            </a:br>
            <a:r>
              <a:rPr lang="en-US" dirty="0"/>
              <a:t>4. Archana – (2310040131)</a:t>
            </a:r>
            <a:br>
              <a:rPr lang="en-US" dirty="0"/>
            </a:br>
            <a:r>
              <a:rPr lang="en-US" dirty="0"/>
              <a:t>5. Shiva – (2310040130)</a:t>
            </a:r>
          </a:p>
        </p:txBody>
      </p:sp>
      <p:sp>
        <p:nvSpPr>
          <p:cNvPr id="4" name="TextBox 3"/>
          <p:cNvSpPr txBox="1"/>
          <p:nvPr/>
        </p:nvSpPr>
        <p:spPr>
          <a:xfrm>
            <a:off x="7828660" y="2108269"/>
            <a:ext cx="3982340" cy="523220"/>
          </a:xfrm>
          <a:prstGeom prst="rect">
            <a:avLst/>
          </a:prstGeom>
          <a:noFill/>
        </p:spPr>
        <p:txBody>
          <a:bodyPr wrap="square" rtlCol="0">
            <a:spAutoFit/>
          </a:bodyPr>
          <a:lstStyle/>
          <a:p>
            <a:r>
              <a:rPr lang="en-US" sz="2800" dirty="0">
                <a:latin typeface="+mj-lt"/>
              </a:rPr>
              <a:t>Team -11</a:t>
            </a:r>
          </a:p>
        </p:txBody>
      </p:sp>
    </p:spTree>
    <p:extLst>
      <p:ext uri="{BB962C8B-B14F-4D97-AF65-F5344CB8AC3E}">
        <p14:creationId xmlns:p14="http://schemas.microsoft.com/office/powerpoint/2010/main" val="408431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0EABE"/>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Impact of Technology and Automation</a:t>
            </a:r>
          </a:p>
        </p:txBody>
      </p:sp>
      <p:sp>
        <p:nvSpPr>
          <p:cNvPr id="3" name="Content Placeholder 2"/>
          <p:cNvSpPr>
            <a:spLocks noGrp="1"/>
          </p:cNvSpPr>
          <p:nvPr>
            <p:ph idx="1"/>
          </p:nvPr>
        </p:nvSpPr>
        <p:spPr>
          <a:xfrm>
            <a:off x="1024128" y="2286000"/>
            <a:ext cx="10034397" cy="4133850"/>
          </a:xfrm>
        </p:spPr>
        <p:txBody>
          <a:bodyPr>
            <a:normAutofit lnSpcReduction="10000"/>
          </a:bodyPr>
          <a:lstStyle/>
          <a:p>
            <a:pPr algn="just"/>
            <a:r>
              <a:rPr lang="en-US" dirty="0">
                <a:solidFill>
                  <a:schemeClr val="bg1"/>
                </a:solidFill>
              </a:rPr>
              <a:t>Automation is significantly transforming the job market by reshaping how work is performed across various industries. On one hand, it can lead to job displacement, particularly in roles involving repetitive tasks that machines can efficiently handle. For example, manufacturing and administrative positions are increasingly being automated, resulting in a decline in these jobs. This shift raises concerns about workers who may lack the skills needed to transition into new roles.</a:t>
            </a:r>
          </a:p>
          <a:p>
            <a:pPr algn="just"/>
            <a:r>
              <a:rPr lang="en-US" dirty="0">
                <a:solidFill>
                  <a:schemeClr val="bg1"/>
                </a:solidFill>
              </a:rPr>
              <a:t>On the other hand, automation also has the potential to create jobs, particularly in tech-related fields and industries that require human oversight of automated systems. New roles in data analysis, AI management, and </a:t>
            </a:r>
            <a:r>
              <a:rPr lang="en-US" dirty="0" err="1">
                <a:solidFill>
                  <a:schemeClr val="bg1"/>
                </a:solidFill>
              </a:rPr>
              <a:t>cybersecurity</a:t>
            </a:r>
            <a:r>
              <a:rPr lang="en-US" dirty="0">
                <a:solidFill>
                  <a:schemeClr val="bg1"/>
                </a:solidFill>
              </a:rPr>
              <a:t> are emerging as companies adopt advanced technologies. Additionally, automation can enhance productivity, leading to business growth and the creation of new sectors and opportunities. The key challenge lies in ensuring that the workforce is equipped with the skills necessary to adapt to this changing landscape, highlighting the importance of education and training in mitigating the effects of job displacement.</a:t>
            </a:r>
          </a:p>
        </p:txBody>
      </p:sp>
    </p:spTree>
    <p:extLst>
      <p:ext uri="{BB962C8B-B14F-4D97-AF65-F5344CB8AC3E}">
        <p14:creationId xmlns:p14="http://schemas.microsoft.com/office/powerpoint/2010/main" val="4209606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Future Outlook for Employment</a:t>
            </a:r>
          </a:p>
        </p:txBody>
      </p:sp>
      <p:sp>
        <p:nvSpPr>
          <p:cNvPr id="3" name="Content Placeholder 2"/>
          <p:cNvSpPr>
            <a:spLocks noGrp="1"/>
          </p:cNvSpPr>
          <p:nvPr>
            <p:ph idx="1"/>
          </p:nvPr>
        </p:nvSpPr>
        <p:spPr/>
        <p:txBody>
          <a:bodyPr>
            <a:normAutofit fontScale="92500"/>
          </a:bodyPr>
          <a:lstStyle/>
          <a:p>
            <a:pPr algn="just"/>
            <a:r>
              <a:rPr lang="en-US" dirty="0">
                <a:solidFill>
                  <a:schemeClr val="bg1"/>
                </a:solidFill>
              </a:rPr>
              <a:t>Predictions for job markets indicate significant shifts over the coming years, influenced by technology, demographic changes, and economic trends. Sectors expected to grow include technology, healthcare, renewable energy, and e-commerce. For instance, the demand for roles in artificial intelligence, </a:t>
            </a:r>
            <a:r>
              <a:rPr lang="en-US" dirty="0" err="1">
                <a:solidFill>
                  <a:schemeClr val="bg1"/>
                </a:solidFill>
              </a:rPr>
              <a:t>cybersecurity</a:t>
            </a:r>
            <a:r>
              <a:rPr lang="en-US" dirty="0">
                <a:solidFill>
                  <a:schemeClr val="bg1"/>
                </a:solidFill>
              </a:rPr>
              <a:t>, and software development is projected to rise as businesses increasingly rely on digital solutions. The healthcare sector is also anticipated to expand, driven by an aging population and the need for medical services.</a:t>
            </a:r>
          </a:p>
          <a:p>
            <a:pPr algn="just"/>
            <a:endParaRPr lang="en-US" dirty="0">
              <a:solidFill>
                <a:schemeClr val="bg1"/>
              </a:solidFill>
            </a:endParaRPr>
          </a:p>
          <a:p>
            <a:pPr algn="just"/>
            <a:r>
              <a:rPr lang="en-US" dirty="0">
                <a:solidFill>
                  <a:schemeClr val="bg1"/>
                </a:solidFill>
              </a:rPr>
              <a:t>Conversely, sectors such as traditional retail and manufacturing may face decline due to automation and changing consumer behaviors. Jobs that rely heavily on routine tasks are particularly vulnerable, as automation continues to streamline operations. Additionally, roles in fossil fuel industries may decline as the shift toward renewable energy accelerates. Adapting to these changes will require a focus on reskilling and </a:t>
            </a:r>
            <a:r>
              <a:rPr lang="en-US" dirty="0" err="1">
                <a:solidFill>
                  <a:schemeClr val="bg1"/>
                </a:solidFill>
              </a:rPr>
              <a:t>upskilling</a:t>
            </a:r>
            <a:r>
              <a:rPr lang="en-US" dirty="0">
                <a:solidFill>
                  <a:schemeClr val="bg1"/>
                </a:solidFill>
              </a:rPr>
              <a:t> the workforce to ensure individuals are prepared for the jobs of the future.</a:t>
            </a:r>
          </a:p>
        </p:txBody>
      </p:sp>
    </p:spTree>
    <p:extLst>
      <p:ext uri="{BB962C8B-B14F-4D97-AF65-F5344CB8AC3E}">
        <p14:creationId xmlns:p14="http://schemas.microsoft.com/office/powerpoint/2010/main" val="1663571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9ED2D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 Unemployment in Different Regions</a:t>
            </a:r>
          </a:p>
        </p:txBody>
      </p:sp>
      <p:sp>
        <p:nvSpPr>
          <p:cNvPr id="3" name="Content Placeholder 2"/>
          <p:cNvSpPr>
            <a:spLocks noGrp="1"/>
          </p:cNvSpPr>
          <p:nvPr>
            <p:ph idx="1"/>
          </p:nvPr>
        </p:nvSpPr>
        <p:spPr/>
        <p:txBody>
          <a:bodyPr>
            <a:normAutofit lnSpcReduction="10000"/>
          </a:bodyPr>
          <a:lstStyle/>
          <a:p>
            <a:pPr algn="just"/>
            <a:r>
              <a:rPr lang="en-US" b="1" dirty="0">
                <a:solidFill>
                  <a:schemeClr val="accent2">
                    <a:lumMod val="50000"/>
                  </a:schemeClr>
                </a:solidFill>
              </a:rPr>
              <a:t>Case Study: India</a:t>
            </a:r>
          </a:p>
          <a:p>
            <a:pPr algn="just"/>
            <a:r>
              <a:rPr lang="en-US" dirty="0"/>
              <a:t>In India, the government has implemented initiatives like the Skill India program to address high unemployment rates, particularly among youth. This program focuses on providing vocational training and skill development tailored to industry needs. For example, partnerships with the IT and manufacturing sectors have led to training in digital skills and advanced manufacturing techniques.</a:t>
            </a:r>
          </a:p>
          <a:p>
            <a:pPr algn="just"/>
            <a:r>
              <a:rPr lang="en-US" b="1" dirty="0">
                <a:solidFill>
                  <a:schemeClr val="accent2">
                    <a:lumMod val="50000"/>
                  </a:schemeClr>
                </a:solidFill>
              </a:rPr>
              <a:t>Key Takeaways:</a:t>
            </a:r>
            <a:endParaRPr lang="en-US" dirty="0">
              <a:solidFill>
                <a:schemeClr val="accent2">
                  <a:lumMod val="50000"/>
                </a:schemeClr>
              </a:solidFill>
            </a:endParaRPr>
          </a:p>
          <a:p>
            <a:pPr algn="just"/>
            <a:r>
              <a:rPr lang="en-US" b="1" dirty="0">
                <a:solidFill>
                  <a:schemeClr val="accent2">
                    <a:lumMod val="50000"/>
                  </a:schemeClr>
                </a:solidFill>
              </a:rPr>
              <a:t>Skill Development:</a:t>
            </a:r>
            <a:r>
              <a:rPr lang="en-US" dirty="0"/>
              <a:t> Targeted training programs can significantly enhance employability among young people.</a:t>
            </a:r>
          </a:p>
          <a:p>
            <a:pPr algn="just"/>
            <a:r>
              <a:rPr lang="en-US" b="1" dirty="0">
                <a:solidFill>
                  <a:schemeClr val="accent2">
                    <a:lumMod val="50000"/>
                  </a:schemeClr>
                </a:solidFill>
              </a:rPr>
              <a:t>Public-Private Partnerships:</a:t>
            </a:r>
            <a:r>
              <a:rPr lang="en-US" dirty="0">
                <a:solidFill>
                  <a:schemeClr val="bg1"/>
                </a:solidFill>
              </a:rPr>
              <a:t> </a:t>
            </a:r>
            <a:r>
              <a:rPr lang="en-US" dirty="0"/>
              <a:t>Collaborations between government and industry can effectively bridge the skills gap in the labor market.</a:t>
            </a:r>
          </a:p>
        </p:txBody>
      </p:sp>
    </p:spTree>
    <p:extLst>
      <p:ext uri="{BB962C8B-B14F-4D97-AF65-F5344CB8AC3E}">
        <p14:creationId xmlns:p14="http://schemas.microsoft.com/office/powerpoint/2010/main" val="1647097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a:t>
            </a:r>
            <a:br>
              <a:rPr lang="en-US" dirty="0"/>
            </a:br>
            <a:endParaRPr lang="en-US" dirty="0"/>
          </a:p>
        </p:txBody>
      </p:sp>
      <p:sp>
        <p:nvSpPr>
          <p:cNvPr id="5" name="Content Placeholder 4"/>
          <p:cNvSpPr>
            <a:spLocks noGrp="1"/>
          </p:cNvSpPr>
          <p:nvPr>
            <p:ph sz="half" idx="1"/>
          </p:nvPr>
        </p:nvSpPr>
        <p:spPr>
          <a:xfrm>
            <a:off x="1024127" y="560832"/>
            <a:ext cx="9720073" cy="2758059"/>
          </a:xfrm>
        </p:spPr>
        <p:txBody>
          <a:bodyPr>
            <a:normAutofit fontScale="85000" lnSpcReduction="20000"/>
          </a:bodyPr>
          <a:lstStyle/>
          <a:p>
            <a:r>
              <a:rPr lang="en-US" b="1" dirty="0">
                <a:solidFill>
                  <a:srgbClr val="FFC000"/>
                </a:solidFill>
              </a:rPr>
              <a:t>Case Study: Sub-Saharan Africa</a:t>
            </a:r>
          </a:p>
          <a:p>
            <a:r>
              <a:rPr lang="en-US" dirty="0"/>
              <a:t>Many countries in Sub-Saharan Africa face high unemployment, particularly among young populations. Programs like the Youth Employment Support Program in Ghana aim to provide job training and entrepreneurship support. These initiatives focus on agriculture, technology, and services, sectors with high growth potential.</a:t>
            </a:r>
          </a:p>
          <a:p>
            <a:r>
              <a:rPr lang="en-US" b="1" dirty="0"/>
              <a:t>Key Takeaways:</a:t>
            </a:r>
            <a:endParaRPr lang="en-US" dirty="0"/>
          </a:p>
          <a:p>
            <a:r>
              <a:rPr lang="en-US" b="1" dirty="0"/>
              <a:t>Entrepreneurship Support:</a:t>
            </a:r>
            <a:r>
              <a:rPr lang="en-US" dirty="0"/>
              <a:t> Encouraging self-employment through training and access to funding can help mitigate unemployment.</a:t>
            </a:r>
          </a:p>
          <a:p>
            <a:r>
              <a:rPr lang="en-US" b="1" dirty="0"/>
              <a:t>Sector Focus:</a:t>
            </a:r>
            <a:r>
              <a:rPr lang="en-US" dirty="0"/>
              <a:t> Identifying and investing in sectors with growth potential is crucial for job creation.</a:t>
            </a:r>
          </a:p>
        </p:txBody>
      </p:sp>
      <p:sp>
        <p:nvSpPr>
          <p:cNvPr id="6" name="Content Placeholder 5"/>
          <p:cNvSpPr>
            <a:spLocks noGrp="1"/>
          </p:cNvSpPr>
          <p:nvPr>
            <p:ph sz="half" idx="2"/>
          </p:nvPr>
        </p:nvSpPr>
        <p:spPr>
          <a:xfrm>
            <a:off x="1024125" y="3457574"/>
            <a:ext cx="9720075" cy="2851785"/>
          </a:xfrm>
        </p:spPr>
        <p:txBody>
          <a:bodyPr>
            <a:normAutofit fontScale="85000" lnSpcReduction="20000"/>
          </a:bodyPr>
          <a:lstStyle/>
          <a:p>
            <a:r>
              <a:rPr lang="en-US" b="1" dirty="0">
                <a:solidFill>
                  <a:srgbClr val="00B0F0"/>
                </a:solidFill>
              </a:rPr>
              <a:t>Case Study: Brazil</a:t>
            </a:r>
          </a:p>
          <a:p>
            <a:r>
              <a:rPr lang="en-US" dirty="0"/>
              <a:t>In Brazil, the economic downturn led to increased unemployment, particularly in the informal sector. The government launched the "</a:t>
            </a:r>
            <a:r>
              <a:rPr lang="en-US" dirty="0" err="1"/>
              <a:t>Caminho</a:t>
            </a:r>
            <a:r>
              <a:rPr lang="en-US" dirty="0"/>
              <a:t> da </a:t>
            </a:r>
            <a:r>
              <a:rPr lang="en-US" dirty="0" err="1"/>
              <a:t>Cidadania</a:t>
            </a:r>
            <a:r>
              <a:rPr lang="en-US" dirty="0"/>
              <a:t>" initiative, which provides training and job placement services, focusing on vulnerable populations.</a:t>
            </a:r>
          </a:p>
          <a:p>
            <a:r>
              <a:rPr lang="en-US" b="1" dirty="0"/>
              <a:t>Key Takeaways:</a:t>
            </a:r>
            <a:endParaRPr lang="en-US" dirty="0"/>
          </a:p>
          <a:p>
            <a:r>
              <a:rPr lang="en-US" b="1" dirty="0"/>
              <a:t>Targeting Vulnerable Groups:</a:t>
            </a:r>
            <a:r>
              <a:rPr lang="en-US" dirty="0"/>
              <a:t> Tailored support for marginalized communities can improve job outcomes.</a:t>
            </a:r>
          </a:p>
          <a:p>
            <a:r>
              <a:rPr lang="en-US" b="1" dirty="0"/>
              <a:t>Integration of Services:</a:t>
            </a:r>
            <a:r>
              <a:rPr lang="en-US" dirty="0"/>
              <a:t> Combining training with job placement services enhances the effectiveness of employment initiatives.</a:t>
            </a:r>
          </a:p>
          <a:p>
            <a:endParaRPr lang="en-US" dirty="0"/>
          </a:p>
        </p:txBody>
      </p:sp>
    </p:spTree>
    <p:extLst>
      <p:ext uri="{BB962C8B-B14F-4D97-AF65-F5344CB8AC3E}">
        <p14:creationId xmlns:p14="http://schemas.microsoft.com/office/powerpoint/2010/main" val="475366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93AD73"/>
        </a:solidFill>
        <a:effectLst/>
      </p:bgPr>
    </p:bg>
    <p:spTree>
      <p:nvGrpSpPr>
        <p:cNvPr id="1" name=""/>
        <p:cNvGrpSpPr/>
        <p:nvPr/>
      </p:nvGrpSpPr>
      <p:grpSpPr>
        <a:xfrm>
          <a:off x="0" y="0"/>
          <a:ext cx="0" cy="0"/>
          <a:chOff x="0" y="0"/>
          <a:chExt cx="0" cy="0"/>
        </a:xfrm>
      </p:grpSpPr>
      <p:sp>
        <p:nvSpPr>
          <p:cNvPr id="4" name="AutoShape 2" descr="9: The rate of unemployment in BRICS. | Download Scientific Diagra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4" name="Picture 4" descr="9: The rate of unemployment in BRICS.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825" y="160338"/>
            <a:ext cx="8096250" cy="49244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38175" y="5429250"/>
            <a:ext cx="10877550" cy="1200329"/>
          </a:xfrm>
          <a:prstGeom prst="rect">
            <a:avLst/>
          </a:prstGeom>
          <a:noFill/>
        </p:spPr>
        <p:txBody>
          <a:bodyPr wrap="square" rtlCol="0">
            <a:spAutoFit/>
          </a:bodyPr>
          <a:lstStyle/>
          <a:p>
            <a:pPr algn="just"/>
            <a:r>
              <a:rPr lang="en-US" sz="2400" dirty="0"/>
              <a:t>These case studies illustrate the importance of targeted skill development, public-private collaboration, and sector-specific strategies in addressing unemployment challenges in various contexts.</a:t>
            </a:r>
          </a:p>
        </p:txBody>
      </p:sp>
    </p:spTree>
    <p:extLst>
      <p:ext uri="{BB962C8B-B14F-4D97-AF65-F5344CB8AC3E}">
        <p14:creationId xmlns:p14="http://schemas.microsoft.com/office/powerpoint/2010/main" val="1620410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Future Outlook for Employment</a:t>
            </a:r>
          </a:p>
        </p:txBody>
      </p:sp>
      <p:sp>
        <p:nvSpPr>
          <p:cNvPr id="3" name="Content Placeholder 2"/>
          <p:cNvSpPr>
            <a:spLocks noGrp="1"/>
          </p:cNvSpPr>
          <p:nvPr>
            <p:ph idx="1"/>
          </p:nvPr>
        </p:nvSpPr>
        <p:spPr>
          <a:xfrm>
            <a:off x="1024128" y="2102739"/>
            <a:ext cx="10215372" cy="4439793"/>
          </a:xfrm>
        </p:spPr>
        <p:txBody>
          <a:bodyPr>
            <a:normAutofit fontScale="92500" lnSpcReduction="20000"/>
          </a:bodyPr>
          <a:lstStyle/>
          <a:p>
            <a:pPr algn="just"/>
            <a:r>
              <a:rPr lang="en-US" b="1" dirty="0"/>
              <a:t>Sectors Expected to Grow:</a:t>
            </a:r>
            <a:endParaRPr lang="en-US" dirty="0"/>
          </a:p>
          <a:p>
            <a:pPr algn="just"/>
            <a:r>
              <a:rPr lang="en-US" b="1" dirty="0"/>
              <a:t>Technology:</a:t>
            </a:r>
            <a:r>
              <a:rPr lang="en-US" dirty="0"/>
              <a:t> Increased demand for AI, data analysis, </a:t>
            </a:r>
            <a:r>
              <a:rPr lang="en-US" dirty="0" err="1"/>
              <a:t>cybersecurity</a:t>
            </a:r>
            <a:r>
              <a:rPr lang="en-US" dirty="0"/>
              <a:t>, and software development roles.</a:t>
            </a:r>
          </a:p>
          <a:p>
            <a:pPr algn="just"/>
            <a:r>
              <a:rPr lang="en-US" b="1" dirty="0"/>
              <a:t>Healthcare:</a:t>
            </a:r>
            <a:r>
              <a:rPr lang="en-US" dirty="0"/>
              <a:t> Rising need for healthcare professionals due to aging populations and health concerns.</a:t>
            </a:r>
          </a:p>
          <a:p>
            <a:pPr algn="just"/>
            <a:r>
              <a:rPr lang="en-US" b="1" dirty="0"/>
              <a:t>Renewable Energy:</a:t>
            </a:r>
            <a:r>
              <a:rPr lang="en-US" dirty="0"/>
              <a:t> Growth in jobs related to solar, wind energy, and energy efficiency.</a:t>
            </a:r>
          </a:p>
          <a:p>
            <a:pPr algn="just"/>
            <a:r>
              <a:rPr lang="en-US" b="1" dirty="0"/>
              <a:t>E-commerce and Logistics:</a:t>
            </a:r>
            <a:r>
              <a:rPr lang="en-US" dirty="0"/>
              <a:t> Increased demand for roles in warehousing, delivery, and supply chain management.</a:t>
            </a:r>
          </a:p>
          <a:p>
            <a:pPr algn="just"/>
            <a:r>
              <a:rPr lang="en-US" b="1" dirty="0"/>
              <a:t>Sectors Expected to Decline:</a:t>
            </a:r>
            <a:endParaRPr lang="en-US" dirty="0"/>
          </a:p>
          <a:p>
            <a:pPr algn="just"/>
            <a:r>
              <a:rPr lang="en-US" b="1" dirty="0"/>
              <a:t>Traditional Retail:</a:t>
            </a:r>
            <a:r>
              <a:rPr lang="en-US" dirty="0"/>
              <a:t> Job losses in brick-and-mortar stores due to the rise of e-commerce.</a:t>
            </a:r>
          </a:p>
          <a:p>
            <a:pPr algn="just"/>
            <a:r>
              <a:rPr lang="en-US" b="1" dirty="0"/>
              <a:t>Manufacturing:</a:t>
            </a:r>
            <a:r>
              <a:rPr lang="en-US" dirty="0"/>
              <a:t> Displacement of routine jobs by automation and robotics.</a:t>
            </a:r>
          </a:p>
          <a:p>
            <a:pPr algn="just"/>
            <a:r>
              <a:rPr lang="en-US" b="1" dirty="0"/>
              <a:t>Fossil Fuel Industries:</a:t>
            </a:r>
            <a:r>
              <a:rPr lang="en-US" dirty="0"/>
              <a:t> Decline in jobs as the focus shifts to renewable energy.</a:t>
            </a:r>
          </a:p>
          <a:p>
            <a:pPr algn="just"/>
            <a:r>
              <a:rPr lang="en-US" b="1" dirty="0"/>
              <a:t>Administrative Support:</a:t>
            </a:r>
            <a:r>
              <a:rPr lang="en-US" dirty="0"/>
              <a:t> Decrease in roles due to automation of clerical tasks.</a:t>
            </a:r>
          </a:p>
          <a:p>
            <a:pPr algn="just"/>
            <a:endParaRPr lang="en-US" dirty="0"/>
          </a:p>
        </p:txBody>
      </p:sp>
    </p:spTree>
    <p:extLst>
      <p:ext uri="{BB962C8B-B14F-4D97-AF65-F5344CB8AC3E}">
        <p14:creationId xmlns:p14="http://schemas.microsoft.com/office/powerpoint/2010/main" val="342822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lumMod val="6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Government Policies and Solutions</a:t>
            </a:r>
          </a:p>
        </p:txBody>
      </p:sp>
      <p:sp>
        <p:nvSpPr>
          <p:cNvPr id="3" name="Content Placeholder 2"/>
          <p:cNvSpPr>
            <a:spLocks noGrp="1"/>
          </p:cNvSpPr>
          <p:nvPr>
            <p:ph idx="1"/>
          </p:nvPr>
        </p:nvSpPr>
        <p:spPr/>
        <p:txBody>
          <a:bodyPr>
            <a:normAutofit/>
          </a:bodyPr>
          <a:lstStyle/>
          <a:p>
            <a:pPr algn="just"/>
            <a:r>
              <a:rPr lang="en-US" dirty="0"/>
              <a:t>Unemployment benefits provide financial assistance to individuals who lose their jobs through no fault of their own. These benefits help sustain households while individuals seek new employment. Typically funded through taxes on employers, these programs vary by country but often include monetary payments, job training services, and resources for job searching. They aim to reduce the economic impact of job loss and support consumer spending during downturns.</a:t>
            </a:r>
          </a:p>
          <a:p>
            <a:pPr algn="just"/>
            <a:r>
              <a:rPr lang="en-US" dirty="0"/>
              <a:t>Job creation programs are initiatives designed to boost employment through various strategies, such as incentivizing businesses to hire or investing in public works projects. Economic stimulus measures, like fiscal policies that include tax cuts or increased government spending, aim to stimulate economic growth and create jobs. Both approaches are critical during economic downturns, helping to mitigate unemployment and foster recovery by encouraging business investment and consumer spending.</a:t>
            </a:r>
          </a:p>
        </p:txBody>
      </p:sp>
    </p:spTree>
    <p:extLst>
      <p:ext uri="{BB962C8B-B14F-4D97-AF65-F5344CB8AC3E}">
        <p14:creationId xmlns:p14="http://schemas.microsoft.com/office/powerpoint/2010/main" val="3095105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93AD7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Youth Unemployment</a:t>
            </a:r>
          </a:p>
        </p:txBody>
      </p:sp>
      <p:sp>
        <p:nvSpPr>
          <p:cNvPr id="3" name="Content Placeholder 2"/>
          <p:cNvSpPr>
            <a:spLocks noGrp="1"/>
          </p:cNvSpPr>
          <p:nvPr>
            <p:ph idx="1"/>
          </p:nvPr>
        </p:nvSpPr>
        <p:spPr/>
        <p:txBody>
          <a:bodyPr>
            <a:normAutofit lnSpcReduction="10000"/>
          </a:bodyPr>
          <a:lstStyle/>
          <a:p>
            <a:pPr algn="just"/>
            <a:r>
              <a:rPr lang="en-US" dirty="0"/>
              <a:t>Youth unemployment rates have been a persistent concern globally, often exceeding overall unemployment rates. As of recent data, many countries report youth unemployment rates ranging from 10% to over 25%, significantly higher than the national averages. Factors contributing to this disparity include economic downturns, shifts in industry demand, and a mismatch between the skills possessed by young job seekers and those required by employers.</a:t>
            </a:r>
          </a:p>
          <a:p>
            <a:pPr algn="just"/>
            <a:r>
              <a:rPr lang="en-US" dirty="0"/>
              <a:t>Young job seekers face numerous challenges in the labor market. Lack of experience can hinder their ability to compete with more seasoned candidates, while limited access to networking opportunities and mentorship exacerbates this issue. Additionally, many young people struggle with job market volatility, rising living costs, and the increasing need for specialized skills, making it difficult to secure stable employment. These challenges highlight the importance of targeted policies and support systems to aid young individuals in their transition to the workforce.</a:t>
            </a:r>
          </a:p>
        </p:txBody>
      </p:sp>
    </p:spTree>
    <p:extLst>
      <p:ext uri="{BB962C8B-B14F-4D97-AF65-F5344CB8AC3E}">
        <p14:creationId xmlns:p14="http://schemas.microsoft.com/office/powerpoint/2010/main" val="3354518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and Psychological Effects</a:t>
            </a:r>
          </a:p>
        </p:txBody>
      </p:sp>
      <p:sp>
        <p:nvSpPr>
          <p:cNvPr id="3" name="Content Placeholder 2"/>
          <p:cNvSpPr>
            <a:spLocks noGrp="1"/>
          </p:cNvSpPr>
          <p:nvPr>
            <p:ph idx="1"/>
          </p:nvPr>
        </p:nvSpPr>
        <p:spPr/>
        <p:txBody>
          <a:bodyPr>
            <a:normAutofit lnSpcReduction="10000"/>
          </a:bodyPr>
          <a:lstStyle/>
          <a:p>
            <a:pPr algn="just"/>
            <a:r>
              <a:rPr lang="en-US" dirty="0"/>
              <a:t>The social consequences of youth unemployment can be profound, often leading to increased crime rates and poverty levels. When young people struggle to find jobs, they may resort to illegal activities as a means of financial support, contributing to higher crime rates in their communities. Additionally, prolonged unemployment can perpetuate cycles of poverty, making it difficult for individuals and families to escape economic hardship and affecting overall community stability.</a:t>
            </a:r>
          </a:p>
          <a:p>
            <a:pPr algn="just"/>
            <a:r>
              <a:rPr lang="en-US" dirty="0"/>
              <a:t>Psychologically, the effects of youth unemployment can be debilitating. Many young job seekers experience heightened stress and anxiety as they face uncertainty about their futures. This ongoing pressure can lead to feelings of inadequacy and hopelessness, increasing the risk of mental health issues such as depression. The lack of purpose and structure that often accompanies unemployment can further exacerbate these psychological challenges, highlighting the urgent need for support systems to help young people navigate their circumstances.</a:t>
            </a:r>
          </a:p>
        </p:txBody>
      </p:sp>
    </p:spTree>
    <p:extLst>
      <p:ext uri="{BB962C8B-B14F-4D97-AF65-F5344CB8AC3E}">
        <p14:creationId xmlns:p14="http://schemas.microsoft.com/office/powerpoint/2010/main" val="876642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B1BEBF"/>
        </a:solidFill>
        <a:effectLst/>
      </p:bgPr>
    </p:bg>
    <p:spTree>
      <p:nvGrpSpPr>
        <p:cNvPr id="1" name=""/>
        <p:cNvGrpSpPr/>
        <p:nvPr/>
      </p:nvGrpSpPr>
      <p:grpSpPr>
        <a:xfrm>
          <a:off x="0" y="0"/>
          <a:ext cx="0" cy="0"/>
          <a:chOff x="0" y="0"/>
          <a:chExt cx="0" cy="0"/>
        </a:xfrm>
      </p:grpSpPr>
      <p:pic>
        <p:nvPicPr>
          <p:cNvPr id="1026" name="Picture 2" descr="India Youth Unemployment Rate">
            <a:extLst>
              <a:ext uri="{FF2B5EF4-FFF2-40B4-BE49-F238E27FC236}">
                <a16:creationId xmlns:a16="http://schemas.microsoft.com/office/drawing/2014/main" id="{5BAFE6CC-EA56-5E6A-B19F-DD101CAE542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2394" y="1739960"/>
            <a:ext cx="5155624" cy="32222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estroyed Demographic Dividend: The Crisis of Youth unemployment in India -  Indian Researcher">
            <a:extLst>
              <a:ext uri="{FF2B5EF4-FFF2-40B4-BE49-F238E27FC236}">
                <a16:creationId xmlns:a16="http://schemas.microsoft.com/office/drawing/2014/main" id="{91BAED0D-87E4-3308-6D94-99F240B063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3606" y="1739960"/>
            <a:ext cx="609600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20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Unemployment</a:t>
            </a:r>
          </a:p>
        </p:txBody>
      </p:sp>
      <p:sp>
        <p:nvSpPr>
          <p:cNvPr id="3" name="Content Placeholder 2"/>
          <p:cNvSpPr>
            <a:spLocks noGrp="1"/>
          </p:cNvSpPr>
          <p:nvPr>
            <p:ph idx="1"/>
          </p:nvPr>
        </p:nvSpPr>
        <p:spPr/>
        <p:txBody>
          <a:bodyPr>
            <a:normAutofit fontScale="92500" lnSpcReduction="10000"/>
          </a:bodyPr>
          <a:lstStyle/>
          <a:p>
            <a:pPr algn="just"/>
            <a:r>
              <a:rPr lang="en-US" dirty="0"/>
              <a:t>Studying unemployment is crucial for understanding the health of an economy and the well-being of its citizens. High unemployment rates can indicate economic distress, leading to decreased consumer spending, lower tax revenues, and increased government spending on social services. By analyzing unemployment trends, policymakers can identify at-risk sectors and implement targeted interventions, fostering job creation and economic stability. Furthermore, understanding the demographics of unemployment helps address disparities and promote inclusivity in the labor market.</a:t>
            </a:r>
          </a:p>
          <a:p>
            <a:pPr algn="just"/>
            <a:r>
              <a:rPr lang="en-US" dirty="0"/>
              <a:t>Beyond economic implications, unemployment has profound social consequences. Prolonged joblessness can lead to psychological stress, reduced self-esteem, and social isolation, impacting individuals and families. Communities with high unemployment rates may experience increased crime, poor health outcomes, and diminished quality of life. Studying unemployment not only informs economic strategies but also emphasizes the importance of social policies that support workforce development, mental health resources, and community resilience, ultimately contributing to a healthier society</a:t>
            </a:r>
          </a:p>
        </p:txBody>
      </p:sp>
    </p:spTree>
    <p:extLst>
      <p:ext uri="{BB962C8B-B14F-4D97-AF65-F5344CB8AC3E}">
        <p14:creationId xmlns:p14="http://schemas.microsoft.com/office/powerpoint/2010/main" val="11898116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0694" y="1968743"/>
            <a:ext cx="4088561" cy="2205692"/>
          </a:xfrm>
        </p:spPr>
        <p:txBody>
          <a:bodyPr>
            <a:normAutofit/>
          </a:bodyPr>
          <a:lstStyle/>
          <a:p>
            <a:r>
              <a:rPr lang="en-US" sz="6000" dirty="0"/>
              <a:t>Thank you</a:t>
            </a:r>
          </a:p>
        </p:txBody>
      </p:sp>
    </p:spTree>
    <p:extLst>
      <p:ext uri="{BB962C8B-B14F-4D97-AF65-F5344CB8AC3E}">
        <p14:creationId xmlns:p14="http://schemas.microsoft.com/office/powerpoint/2010/main" val="1679745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and Key Concepts</a:t>
            </a:r>
          </a:p>
        </p:txBody>
      </p:sp>
      <p:sp>
        <p:nvSpPr>
          <p:cNvPr id="3" name="Content Placeholder 2"/>
          <p:cNvSpPr>
            <a:spLocks noGrp="1"/>
          </p:cNvSpPr>
          <p:nvPr>
            <p:ph idx="1"/>
          </p:nvPr>
        </p:nvSpPr>
        <p:spPr/>
        <p:txBody>
          <a:bodyPr>
            <a:normAutofit fontScale="92500" lnSpcReduction="10000"/>
          </a:bodyPr>
          <a:lstStyle/>
          <a:p>
            <a:pPr algn="just"/>
            <a:r>
              <a:rPr lang="en-US" dirty="0"/>
              <a:t>Unemployment refers to the condition in which individuals who are actively seeking work are unable to find employment. It is a critical indicator of economic health, reflecting the dynamics of the labor market. The labor force consists of all individuals who are either employed or actively seeking employment. The unemployment rate, a key metric, is calculated by dividing the number of unemployed individuals by the total labor force, expressed as a percentage. This rate helps gauge the level of joblessness in an economy and provides insights into economic conditions.</a:t>
            </a:r>
          </a:p>
          <a:p>
            <a:pPr algn="just"/>
            <a:r>
              <a:rPr lang="en-US" dirty="0"/>
              <a:t>Underemployment is another important concept related to unemployment, referring to individuals who are working in jobs that do not fully utilize their skills, education, or availability. This can include part-time workers who wish to work full-time or those in positions that do not match their qualifications. Understanding both unemployment and underemployment is essential for policymakers and economists, as they illustrate the complexities of labor market challenges and highlight the need for strategies that promote full and meaningful employment.</a:t>
            </a:r>
          </a:p>
        </p:txBody>
      </p:sp>
    </p:spTree>
    <p:extLst>
      <p:ext uri="{BB962C8B-B14F-4D97-AF65-F5344CB8AC3E}">
        <p14:creationId xmlns:p14="http://schemas.microsoft.com/office/powerpoint/2010/main" val="1034047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dia's unemployment rate shoots to 23.5% in April: CMIE - BusinessTod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4599" y="276670"/>
            <a:ext cx="4079963" cy="6269408"/>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6" descr="High tide of youth unemployment ..."/>
          <p:cNvSpPr>
            <a:spLocks noChangeAspect="1" noChangeArrowheads="1"/>
          </p:cNvSpPr>
          <p:nvPr/>
        </p:nvSpPr>
        <p:spPr bwMode="auto">
          <a:xfrm>
            <a:off x="155575" y="-762000"/>
            <a:ext cx="2857500" cy="1600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6" name="Picture 8" descr="India has the highest youth unemployment rate among major economies.  Source: OECD, World Bank : r/unitedstatesofindia"/>
          <p:cNvPicPr>
            <a:picLocks noChangeAspect="1" noChangeArrowheads="1"/>
          </p:cNvPicPr>
          <p:nvPr/>
        </p:nvPicPr>
        <p:blipFill rotWithShape="1">
          <a:blip r:embed="rId3">
            <a:extLst>
              <a:ext uri="{28A0092B-C50C-407E-A947-70E740481C1C}">
                <a14:useLocalDpi xmlns:a14="http://schemas.microsoft.com/office/drawing/2010/main" val="0"/>
              </a:ext>
            </a:extLst>
          </a:blip>
          <a:srcRect t="-17"/>
          <a:stretch/>
        </p:blipFill>
        <p:spPr bwMode="auto">
          <a:xfrm>
            <a:off x="582864" y="931491"/>
            <a:ext cx="6490914" cy="4828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9715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Causes of Unemployment</a:t>
            </a:r>
          </a:p>
        </p:txBody>
      </p:sp>
      <p:sp>
        <p:nvSpPr>
          <p:cNvPr id="3" name="Content Placeholder 2"/>
          <p:cNvSpPr>
            <a:spLocks noGrp="1"/>
          </p:cNvSpPr>
          <p:nvPr>
            <p:ph idx="1"/>
          </p:nvPr>
        </p:nvSpPr>
        <p:spPr>
          <a:xfrm>
            <a:off x="571202" y="2345820"/>
            <a:ext cx="8572798" cy="4097709"/>
          </a:xfrm>
        </p:spPr>
        <p:txBody>
          <a:bodyPr>
            <a:normAutofit fontScale="85000" lnSpcReduction="10000"/>
          </a:bodyPr>
          <a:lstStyle/>
          <a:p>
            <a:pPr algn="just"/>
            <a:r>
              <a:rPr lang="en-US" dirty="0"/>
              <a:t>Economic factors like recession and inflation significantly influence unemployment rates. During a recession, decreased consumer demand leads businesses to cut jobs, resulting in higher unemployment. Inflation can prompt central banks to raise interest rates, which may also slow economic growth and contribute to job losses. Understanding these dynamics is vital for analyzing labor market trends and crafting effective policies.</a:t>
            </a:r>
          </a:p>
          <a:p>
            <a:pPr algn="just"/>
            <a:r>
              <a:rPr lang="en-US" dirty="0"/>
              <a:t>Technological changes are another key factor affecting employment. While innovations can create new job opportunities, they can also render certain positions obsolete. Automation and AI may displace workers, highlighting the need for reskilling programs to help individuals adapt. Policymakers must ensure that education and training align with evolving job market demands to mitigate unemployment effectively.</a:t>
            </a:r>
          </a:p>
          <a:p>
            <a:pPr algn="just"/>
            <a:r>
              <a:rPr lang="en-US" dirty="0"/>
              <a:t>Policy and regulatory factors play a crucial role as well. Government interventions, such as stimulus packages and labor regulations, can either foster job creation or hinder it. Effective policies support business growth and employment, while poorly designed regulations may discourage hiring. Analyzing these elements is essential for developing strategies that promote economic stability and reduce unemployment.</a:t>
            </a:r>
          </a:p>
          <a:p>
            <a:pPr algn="just"/>
            <a:endParaRPr lang="en-US" dirty="0"/>
          </a:p>
        </p:txBody>
      </p:sp>
      <p:sp>
        <p:nvSpPr>
          <p:cNvPr id="4" name="AutoShape 2" descr="High Unemployment Stock Illustrations ..."/>
          <p:cNvSpPr>
            <a:spLocks noChangeAspect="1" noChangeArrowheads="1"/>
          </p:cNvSpPr>
          <p:nvPr/>
        </p:nvSpPr>
        <p:spPr bwMode="auto">
          <a:xfrm>
            <a:off x="155575" y="-966788"/>
            <a:ext cx="2257425" cy="20288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6" name="Picture 4" descr="High Unemployment Stock Illustrations – 645 High Unemployment Stock  Illustrations, Vectors &amp; Clipart - Dreamstim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48302" y="2973179"/>
            <a:ext cx="2773476" cy="2496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9646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1BEB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Impact on the Economy</a:t>
            </a:r>
          </a:p>
        </p:txBody>
      </p:sp>
      <p:sp>
        <p:nvSpPr>
          <p:cNvPr id="3" name="Content Placeholder 2"/>
          <p:cNvSpPr>
            <a:spLocks noGrp="1"/>
          </p:cNvSpPr>
          <p:nvPr>
            <p:ph idx="1"/>
          </p:nvPr>
        </p:nvSpPr>
        <p:spPr>
          <a:solidFill>
            <a:srgbClr val="B1BEBF"/>
          </a:solidFill>
        </p:spPr>
        <p:txBody>
          <a:bodyPr>
            <a:normAutofit lnSpcReduction="10000"/>
          </a:bodyPr>
          <a:lstStyle/>
          <a:p>
            <a:pPr algn="just"/>
            <a:r>
              <a:rPr lang="en-US" dirty="0"/>
              <a:t>Unemployment has a direct negative effect on GDP. When a significant portion of the labor force is unemployed, overall productivity declines, leading to lower economic output. This reduction in income also decreases consumer spending, which is a major component of GDP. As unemployment persists, economic growth slows, making recovery more challenging.</a:t>
            </a:r>
          </a:p>
          <a:p>
            <a:pPr algn="just"/>
            <a:r>
              <a:rPr lang="en-US" dirty="0"/>
              <a:t>For businesses, high unemployment can create a mixed impact. On one hand, it may reduce labor costs, making it cheaper to hire employees. On the other hand, decreased consumer spending can lead to lower sales and profits, prompting companies to cut back on investment and expansion. For government budgets, rising unemployment increases expenditures on social services, such as unemployment benefits, while simultaneously decreasing tax revenues due to lower income and corporate profits. This strain can lead to budget deficits, making it harder for governments to invest in infrastructure or other economic growth initiatives.</a:t>
            </a:r>
          </a:p>
        </p:txBody>
      </p:sp>
    </p:spTree>
    <p:extLst>
      <p:ext uri="{BB962C8B-B14F-4D97-AF65-F5344CB8AC3E}">
        <p14:creationId xmlns:p14="http://schemas.microsoft.com/office/powerpoint/2010/main" val="745450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 of Education and Skills Training</a:t>
            </a:r>
          </a:p>
        </p:txBody>
      </p:sp>
      <p:sp>
        <p:nvSpPr>
          <p:cNvPr id="3" name="Content Placeholder 2"/>
          <p:cNvSpPr>
            <a:spLocks noGrp="1"/>
          </p:cNvSpPr>
          <p:nvPr>
            <p:ph idx="1"/>
          </p:nvPr>
        </p:nvSpPr>
        <p:spPr/>
        <p:txBody>
          <a:bodyPr>
            <a:normAutofit fontScale="92500"/>
          </a:bodyPr>
          <a:lstStyle/>
          <a:p>
            <a:r>
              <a:rPr lang="en-US" dirty="0"/>
              <a:t>Education plays a vital role in reducing unemployment by equipping individuals with the skills and knowledge needed for today’s job market. A well-educated workforce is more adaptable to changing economic conditions and technological advancements, making it easier for individuals to find and maintain employment. Education also fosters critical thinking and problem-solving skills, which are highly valued by employers.</a:t>
            </a:r>
          </a:p>
          <a:p>
            <a:r>
              <a:rPr lang="en-US" dirty="0"/>
              <a:t>Effective training programs can significantly enhance employability. For example, community colleges often offer vocational training that aligns with local labor market needs, providing students with practical skills in fields like healthcare, technology, and skilled trades. Programs like apprenticeships combine on-the-job training with classroom instruction, allowing participants to gain real-world experience while earning a wage. Initiatives such as coding boot camps also help individuals quickly acquire in-demand tech skills, effectively bridging the gap between education and employment opportunities.</a:t>
            </a:r>
          </a:p>
        </p:txBody>
      </p:sp>
    </p:spTree>
    <p:extLst>
      <p:ext uri="{BB962C8B-B14F-4D97-AF65-F5344CB8AC3E}">
        <p14:creationId xmlns:p14="http://schemas.microsoft.com/office/powerpoint/2010/main" val="3265736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Global Unemployment Trends</a:t>
            </a:r>
          </a:p>
        </p:txBody>
      </p:sp>
      <p:sp>
        <p:nvSpPr>
          <p:cNvPr id="3" name="Content Placeholder 2"/>
          <p:cNvSpPr>
            <a:spLocks noGrp="1"/>
          </p:cNvSpPr>
          <p:nvPr>
            <p:ph idx="1"/>
          </p:nvPr>
        </p:nvSpPr>
        <p:spPr/>
        <p:txBody>
          <a:bodyPr>
            <a:normAutofit fontScale="92500"/>
          </a:bodyPr>
          <a:lstStyle/>
          <a:p>
            <a:pPr algn="just"/>
            <a:r>
              <a:rPr lang="en-US" dirty="0"/>
              <a:t>Recent statistics indicate that global unemployment rates have varied significantly due to economic shifts and the lingering effects of the COVID-19 pandemic. As of 2023, the global unemployment rate hovers around 5.6%, with notable differences between regions. Developed countries often report lower unemployment rates, typically ranging from 3% to 7%, reflecting more stable economies and better access to education and job training.</a:t>
            </a:r>
          </a:p>
          <a:p>
            <a:pPr algn="just"/>
            <a:r>
              <a:rPr lang="en-US" dirty="0"/>
              <a:t>In contrast, developing countries face higher unemployment rates, often exceeding 8% or even higher in certain regions. Factors contributing to this disparity include limited access to quality education, a lack of infrastructure, and insufficient job creation in rapidly growing populations. Additionally, underemployment is a common issue in developing nations, where many individuals work in informal sectors or in jobs that do not utilize their skills fully. Addressing these challenges is crucial for improving employment outcomes globally and reducing the unemployment gap between developed and developing countries.</a:t>
            </a:r>
          </a:p>
          <a:p>
            <a:pPr algn="just"/>
            <a:endParaRPr lang="en-US" dirty="0"/>
          </a:p>
        </p:txBody>
      </p:sp>
    </p:spTree>
    <p:extLst>
      <p:ext uri="{BB962C8B-B14F-4D97-AF65-F5344CB8AC3E}">
        <p14:creationId xmlns:p14="http://schemas.microsoft.com/office/powerpoint/2010/main" val="1913967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Unemployment: The Curse of Joblessness - Back to Basics: Finance &amp;  Develop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80225" y="2252662"/>
            <a:ext cx="5092700" cy="4311821"/>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Software Development Thrives a Recession"/>
          <p:cNvSpPr>
            <a:spLocks noChangeAspect="1" noChangeArrowheads="1"/>
          </p:cNvSpPr>
          <p:nvPr/>
        </p:nvSpPr>
        <p:spPr bwMode="auto">
          <a:xfrm>
            <a:off x="155575" y="-1028700"/>
            <a:ext cx="2143125" cy="21431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2" name="Picture 6" descr="How A Recession Would Impact The Indian IT And M&amp;A | Zinnov"/>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575" y="750972"/>
            <a:ext cx="650240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21448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4825F1AF-8DBC-4E3D-9F3D-688338DA83FC}"/>
    </a:ext>
  </a:extLst>
</a:theme>
</file>

<file path=docProps/app.xml><?xml version="1.0" encoding="utf-8"?>
<Properties xmlns="http://schemas.openxmlformats.org/officeDocument/2006/extended-properties" xmlns:vt="http://schemas.openxmlformats.org/officeDocument/2006/docPropsVTypes">
  <Template>Integral</Template>
  <TotalTime>105</TotalTime>
  <Words>2374</Words>
  <Application>Microsoft Office PowerPoint</Application>
  <PresentationFormat>Widescreen</PresentationFormat>
  <Paragraphs>68</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Tw Cen MT</vt:lpstr>
      <vt:lpstr>Tw Cen MT Condensed</vt:lpstr>
      <vt:lpstr>Wingdings 3</vt:lpstr>
      <vt:lpstr>Integral</vt:lpstr>
      <vt:lpstr>Unemployment</vt:lpstr>
      <vt:lpstr>Introduction to Unemployment</vt:lpstr>
      <vt:lpstr>Definition and Key Concepts</vt:lpstr>
      <vt:lpstr>PowerPoint Presentation</vt:lpstr>
      <vt:lpstr>Causes of Unemployment</vt:lpstr>
      <vt:lpstr>Impact on the Economy</vt:lpstr>
      <vt:lpstr>Role of Education and Skills Training</vt:lpstr>
      <vt:lpstr>Global Unemployment Trends</vt:lpstr>
      <vt:lpstr>PowerPoint Presentation</vt:lpstr>
      <vt:lpstr>Impact of Technology and Automation</vt:lpstr>
      <vt:lpstr>Future Outlook for Employment</vt:lpstr>
      <vt:lpstr>Case Studies: Unemployment in Different Regions</vt:lpstr>
      <vt:lpstr>  </vt:lpstr>
      <vt:lpstr>PowerPoint Presentation</vt:lpstr>
      <vt:lpstr>Future Outlook for Employment</vt:lpstr>
      <vt:lpstr>Government Policies and Solutions</vt:lpstr>
      <vt:lpstr>Youth Unemployment</vt:lpstr>
      <vt:lpstr>Social and Psychological Effects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Unemployment</dc:title>
  <dc:creator>Microsoft account</dc:creator>
  <cp:lastModifiedBy>harshithvidiyala@outlook.com</cp:lastModifiedBy>
  <cp:revision>10</cp:revision>
  <dcterms:created xsi:type="dcterms:W3CDTF">2024-10-24T14:26:07Z</dcterms:created>
  <dcterms:modified xsi:type="dcterms:W3CDTF">2024-10-24T18:02:29Z</dcterms:modified>
</cp:coreProperties>
</file>